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wmf" ContentType="image/x-wmf"/>
  <Default Extension="rels" ContentType="application/vnd.openxmlformats-package.relationships+xml"/>
  <Default Extension="xml" ContentType="application/xml"/>
  <Default Extension="fntdata" ContentType="application/x-fontdata"/>
  <Default Extension="vsdx" ContentType="application/vnd.ms-visio.drawing"/>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heme/themeOverride1.xml" ContentType="application/vnd.openxmlformats-officedocument.themeOverride+xml"/>
  <Override PartName="/ppt/notesSlides/notesSlide8.xml" ContentType="application/vnd.openxmlformats-officedocument.presentationml.notesSlide+xml"/>
  <Override PartName="/ppt/theme/themeOverride2.xml" ContentType="application/vnd.openxmlformats-officedocument.themeOverride+xml"/>
  <Override PartName="/ppt/notesSlides/notesSlide9.xml" ContentType="application/vnd.openxmlformats-officedocument.presentationml.notesSlide+xml"/>
  <Override PartName="/ppt/theme/themeOverride3.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bookmarkIdSeed="10">
  <p:sldMasterIdLst>
    <p:sldMasterId id="2147483648" r:id="rId1"/>
  </p:sldMasterIdLst>
  <p:notesMasterIdLst>
    <p:notesMasterId r:id="rId46"/>
  </p:notesMasterIdLst>
  <p:handoutMasterIdLst>
    <p:handoutMasterId r:id="rId47"/>
  </p:handoutMasterIdLst>
  <p:sldIdLst>
    <p:sldId id="293" r:id="rId2"/>
    <p:sldId id="345" r:id="rId3"/>
    <p:sldId id="344" r:id="rId4"/>
    <p:sldId id="347" r:id="rId5"/>
    <p:sldId id="349" r:id="rId6"/>
    <p:sldId id="332" r:id="rId7"/>
    <p:sldId id="350" r:id="rId8"/>
    <p:sldId id="299" r:id="rId9"/>
    <p:sldId id="301" r:id="rId10"/>
    <p:sldId id="358" r:id="rId11"/>
    <p:sldId id="389" r:id="rId12"/>
    <p:sldId id="334" r:id="rId13"/>
    <p:sldId id="341" r:id="rId14"/>
    <p:sldId id="305" r:id="rId15"/>
    <p:sldId id="361" r:id="rId16"/>
    <p:sldId id="362" r:id="rId17"/>
    <p:sldId id="375" r:id="rId18"/>
    <p:sldId id="365" r:id="rId19"/>
    <p:sldId id="363" r:id="rId20"/>
    <p:sldId id="366" r:id="rId21"/>
    <p:sldId id="364" r:id="rId22"/>
    <p:sldId id="369" r:id="rId23"/>
    <p:sldId id="368" r:id="rId24"/>
    <p:sldId id="376" r:id="rId25"/>
    <p:sldId id="380" r:id="rId26"/>
    <p:sldId id="382" r:id="rId27"/>
    <p:sldId id="371" r:id="rId28"/>
    <p:sldId id="383" r:id="rId29"/>
    <p:sldId id="373" r:id="rId30"/>
    <p:sldId id="374" r:id="rId31"/>
    <p:sldId id="385" r:id="rId32"/>
    <p:sldId id="386" r:id="rId33"/>
    <p:sldId id="387" r:id="rId34"/>
    <p:sldId id="388" r:id="rId35"/>
    <p:sldId id="328" r:id="rId36"/>
    <p:sldId id="351" r:id="rId37"/>
    <p:sldId id="352" r:id="rId38"/>
    <p:sldId id="357" r:id="rId39"/>
    <p:sldId id="348" r:id="rId40"/>
    <p:sldId id="353" r:id="rId41"/>
    <p:sldId id="354" r:id="rId42"/>
    <p:sldId id="355" r:id="rId43"/>
    <p:sldId id="356" r:id="rId44"/>
    <p:sldId id="327" r:id="rId45"/>
  </p:sldIdLst>
  <p:sldSz cx="12192000" cy="6858000"/>
  <p:notesSz cx="6858000" cy="9144000"/>
  <p:embeddedFontLst>
    <p:embeddedFont>
      <p:font typeface="Levenim MT" panose="02010502060101010101" pitchFamily="2" charset="-79"/>
      <p:regular r:id="rId48"/>
      <p:bold r:id="rId49"/>
    </p:embeddedFont>
    <p:embeddedFont>
      <p:font typeface="Broadway" panose="04040905080B02020502" pitchFamily="82" charset="0"/>
      <p:regular r:id="rId50"/>
    </p:embeddedFont>
    <p:embeddedFont>
      <p:font typeface="Arial Unicode MS" panose="020B0604020202020204" pitchFamily="34" charset="-122"/>
      <p:regular r:id="rId51"/>
    </p:embeddedFont>
    <p:embeddedFont>
      <p:font typeface="幼圆" panose="02010509060101010101" pitchFamily="49" charset="-122"/>
      <p:regular r:id="rId52"/>
    </p:embeddedFont>
    <p:embeddedFont>
      <p:font typeface="Calibri" panose="020F0502020204030204" pitchFamily="34" charset="0"/>
      <p:regular r:id="rId53"/>
      <p:bold r:id="rId54"/>
      <p:italic r:id="rId55"/>
      <p:boldItalic r:id="rId56"/>
    </p:embeddedFont>
    <p:embeddedFont>
      <p:font typeface="Cambria" panose="02040503050406030204" pitchFamily="18" charset="0"/>
      <p:regular r:id="rId57"/>
      <p:bold r:id="rId58"/>
      <p:italic r:id="rId59"/>
      <p:boldItalic r:id="rId60"/>
    </p:embeddedFont>
    <p:embeddedFont>
      <p:font typeface="Helvetica" panose="020B0604020202020204" pitchFamily="34" charset="0"/>
      <p:regular r:id="rId61"/>
      <p:bold r:id="rId62"/>
      <p:italic r:id="rId63"/>
      <p:boldItalic r:id="rId64"/>
    </p:embeddedFont>
    <p:embeddedFont>
      <p:font typeface="Book Antiqua" panose="02040602050305030304" pitchFamily="18" charset="0"/>
      <p:regular r:id="rId65"/>
      <p:bold r:id="rId66"/>
      <p:italic r:id="rId67"/>
      <p:boldItalic r:id="rId68"/>
    </p:embeddedFont>
    <p:embeddedFont>
      <p:font typeface="黑体" panose="02010609060101010101" pitchFamily="49" charset="-122"/>
      <p:regular r:id="rId69"/>
    </p:embeddedFont>
    <p:embeddedFont>
      <p:font typeface="楷体_GB2312" panose="02010600030101010101" charset="-122"/>
      <p:regular r:id="rId70"/>
    </p:embeddedFont>
    <p:embeddedFont>
      <p:font typeface="华文中宋" panose="02010600040101010101" pitchFamily="2" charset="-122"/>
      <p:regular r:id="rId71"/>
    </p:embeddedFont>
    <p:embeddedFont>
      <p:font typeface="华文楷体" panose="02010600040101010101" pitchFamily="2" charset="-122"/>
      <p:regular r:id="rId72"/>
    </p:embeddedFont>
    <p:embeddedFont>
      <p:font typeface="Cambria Math" panose="02040503050406030204" pitchFamily="18" charset="0"/>
      <p:regular r:id="rId73"/>
    </p:embeddedFont>
    <p:embeddedFont>
      <p:font typeface="微软雅黑" panose="020B0503020204020204" pitchFamily="34" charset="-122"/>
      <p:regular r:id="rId74"/>
      <p:bold r:id="rId75"/>
    </p:embeddedFont>
    <p:embeddedFont>
      <p:font typeface="汉仪菱心体简" panose="02010600030101010101" charset="-122"/>
      <p:regular r:id="rId76"/>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oyu sun" initials="bs" lastIdx="1" clrIdx="0">
    <p:extLst>
      <p:ext uri="{19B8F6BF-5375-455C-9EA6-DF929625EA0E}">
        <p15:presenceInfo xmlns:p15="http://schemas.microsoft.com/office/powerpoint/2012/main" userId="07b485ad228f93b2"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0F0"/>
    <a:srgbClr val="4C4746"/>
    <a:srgbClr val="FFC000"/>
    <a:srgbClr val="FFFFFF"/>
    <a:srgbClr val="A6ABA5"/>
    <a:srgbClr val="000000"/>
    <a:srgbClr val="E7E6E6"/>
    <a:srgbClr val="EE9C60"/>
    <a:srgbClr val="A8AAA5"/>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2DE63D5-997A-4646-A377-4702673A728D}" styleName="浅色样式 2 - 强调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584" autoAdjust="0"/>
    <p:restoredTop sz="95494" autoAdjust="0"/>
  </p:normalViewPr>
  <p:slideViewPr>
    <p:cSldViewPr snapToGrid="0">
      <p:cViewPr varScale="1">
        <p:scale>
          <a:sx n="88" d="100"/>
          <a:sy n="88" d="100"/>
        </p:scale>
        <p:origin x="912" y="78"/>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2994"/>
    </p:cViewPr>
  </p:sorterViewPr>
  <p:notesViewPr>
    <p:cSldViewPr snapToGrid="0">
      <p:cViewPr varScale="1">
        <p:scale>
          <a:sx n="70" d="100"/>
          <a:sy n="70" d="100"/>
        </p:scale>
        <p:origin x="3240" y="7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handoutMaster" Target="handoutMasters/handoutMaster1.xml"/><Relationship Id="rId50" Type="http://schemas.openxmlformats.org/officeDocument/2006/relationships/font" Target="fonts/font3.fntdata"/><Relationship Id="rId55" Type="http://schemas.openxmlformats.org/officeDocument/2006/relationships/font" Target="fonts/font8.fntdata"/><Relationship Id="rId63" Type="http://schemas.openxmlformats.org/officeDocument/2006/relationships/font" Target="fonts/font16.fntdata"/><Relationship Id="rId68" Type="http://schemas.openxmlformats.org/officeDocument/2006/relationships/font" Target="fonts/font21.fntdata"/><Relationship Id="rId76" Type="http://schemas.openxmlformats.org/officeDocument/2006/relationships/font" Target="fonts/font29.fntdata"/><Relationship Id="rId7" Type="http://schemas.openxmlformats.org/officeDocument/2006/relationships/slide" Target="slides/slide6.xml"/><Relationship Id="rId71" Type="http://schemas.openxmlformats.org/officeDocument/2006/relationships/font" Target="fonts/font24.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6.fntdata"/><Relationship Id="rId58" Type="http://schemas.openxmlformats.org/officeDocument/2006/relationships/font" Target="fonts/font11.fntdata"/><Relationship Id="rId66" Type="http://schemas.openxmlformats.org/officeDocument/2006/relationships/font" Target="fonts/font19.fntdata"/><Relationship Id="rId74" Type="http://schemas.openxmlformats.org/officeDocument/2006/relationships/font" Target="fonts/font27.fntdata"/><Relationship Id="rId79"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font" Target="fonts/font1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5.fntdata"/><Relationship Id="rId60" Type="http://schemas.openxmlformats.org/officeDocument/2006/relationships/font" Target="fonts/font13.fntdata"/><Relationship Id="rId65" Type="http://schemas.openxmlformats.org/officeDocument/2006/relationships/font" Target="fonts/font18.fntdata"/><Relationship Id="rId73" Type="http://schemas.openxmlformats.org/officeDocument/2006/relationships/font" Target="fonts/font26.fntdata"/><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1.fntdata"/><Relationship Id="rId56" Type="http://schemas.openxmlformats.org/officeDocument/2006/relationships/font" Target="fonts/font9.fntdata"/><Relationship Id="rId64" Type="http://schemas.openxmlformats.org/officeDocument/2006/relationships/font" Target="fonts/font17.fntdata"/><Relationship Id="rId69" Type="http://schemas.openxmlformats.org/officeDocument/2006/relationships/font" Target="fonts/font22.fntdata"/><Relationship Id="rId77"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font" Target="fonts/font4.fntdata"/><Relationship Id="rId72" Type="http://schemas.openxmlformats.org/officeDocument/2006/relationships/font" Target="fonts/font25.fntdata"/><Relationship Id="rId80"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59" Type="http://schemas.openxmlformats.org/officeDocument/2006/relationships/font" Target="fonts/font12.fntdata"/><Relationship Id="rId67" Type="http://schemas.openxmlformats.org/officeDocument/2006/relationships/font" Target="fonts/font20.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7.fntdata"/><Relationship Id="rId62" Type="http://schemas.openxmlformats.org/officeDocument/2006/relationships/font" Target="fonts/font15.fntdata"/><Relationship Id="rId70" Type="http://schemas.openxmlformats.org/officeDocument/2006/relationships/font" Target="fonts/font23.fntdata"/><Relationship Id="rId75" Type="http://schemas.openxmlformats.org/officeDocument/2006/relationships/font" Target="fonts/font28.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2.fntdata"/><Relationship Id="rId57" Type="http://schemas.openxmlformats.org/officeDocument/2006/relationships/font" Target="fonts/font10.fntdata"/></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37.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43.e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5.wmf"/><Relationship Id="rId2" Type="http://schemas.openxmlformats.org/officeDocument/2006/relationships/image" Target="../media/image14.wmf"/><Relationship Id="rId1" Type="http://schemas.openxmlformats.org/officeDocument/2006/relationships/image" Target="../media/image13.wmf"/><Relationship Id="rId4" Type="http://schemas.openxmlformats.org/officeDocument/2006/relationships/image" Target="../media/image16.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7.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8.e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21.wmf"/><Relationship Id="rId2" Type="http://schemas.openxmlformats.org/officeDocument/2006/relationships/image" Target="../media/image20.wmf"/><Relationship Id="rId1" Type="http://schemas.openxmlformats.org/officeDocument/2006/relationships/image" Target="../media/image19.wmf"/><Relationship Id="rId4" Type="http://schemas.openxmlformats.org/officeDocument/2006/relationships/image" Target="../media/image22.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24.wmf"/><Relationship Id="rId1" Type="http://schemas.openxmlformats.org/officeDocument/2006/relationships/image" Target="../media/image23.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5.e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image" Target="../media/image34.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36.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B1E8362-A5E1-4248-A5DC-CC205AAE60C3}" type="datetimeFigureOut">
              <a:rPr lang="zh-CN" altLang="en-US" smtClean="0"/>
              <a:t>2016/5/20/Friday</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78FC3A2-D36B-46F5-BAE9-F5932AF02060}" type="slidenum">
              <a:rPr lang="zh-CN" altLang="en-US" smtClean="0"/>
              <a:t>‹#›</a:t>
            </a:fld>
            <a:endParaRPr lang="zh-CN" altLang="en-US"/>
          </a:p>
        </p:txBody>
      </p:sp>
    </p:spTree>
    <p:extLst>
      <p:ext uri="{BB962C8B-B14F-4D97-AF65-F5344CB8AC3E}">
        <p14:creationId xmlns:p14="http://schemas.microsoft.com/office/powerpoint/2010/main" val="295430330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34D0780-22F6-4B60-8976-84D79D7B60AF}" type="datetimeFigureOut">
              <a:rPr lang="zh-CN" altLang="en-US" smtClean="0"/>
              <a:t>2016/5/20/Friday</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BD258E-BE1D-43F1-BC2E-EDC57BE5C767}" type="slidenum">
              <a:rPr lang="zh-CN" altLang="en-US" smtClean="0"/>
              <a:t>‹#›</a:t>
            </a:fld>
            <a:endParaRPr lang="zh-CN" altLang="en-US"/>
          </a:p>
        </p:txBody>
      </p:sp>
    </p:spTree>
    <p:extLst>
      <p:ext uri="{BB962C8B-B14F-4D97-AF65-F5344CB8AC3E}">
        <p14:creationId xmlns:p14="http://schemas.microsoft.com/office/powerpoint/2010/main" val="24828064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各位答辩专家上</a:t>
            </a:r>
            <a:r>
              <a:rPr lang="en-US" altLang="zh-CN" dirty="0" smtClean="0"/>
              <a:t>/</a:t>
            </a:r>
            <a:r>
              <a:rPr lang="zh-CN" altLang="en-US" dirty="0" smtClean="0"/>
              <a:t>下午好，我的论文题目是：“”</a:t>
            </a:r>
            <a:r>
              <a:rPr lang="en-US" altLang="zh-CN" dirty="0" smtClean="0"/>
              <a:t>,</a:t>
            </a:r>
            <a:r>
              <a:rPr lang="zh-CN" altLang="en-US" dirty="0" smtClean="0"/>
              <a:t>我的导师是刘群教授，我的研究方向是：智能信息处理</a:t>
            </a:r>
            <a:endParaRPr lang="zh-CN" altLang="en-US" dirty="0"/>
          </a:p>
        </p:txBody>
      </p:sp>
      <p:sp>
        <p:nvSpPr>
          <p:cNvPr id="4" name="灯片编号占位符 3"/>
          <p:cNvSpPr>
            <a:spLocks noGrp="1"/>
          </p:cNvSpPr>
          <p:nvPr>
            <p:ph type="sldNum" sz="quarter" idx="10"/>
          </p:nvPr>
        </p:nvSpPr>
        <p:spPr/>
        <p:txBody>
          <a:bodyPr/>
          <a:lstStyle/>
          <a:p>
            <a:fld id="{10BD258E-BE1D-43F1-BC2E-EDC57BE5C767}" type="slidenum">
              <a:rPr lang="zh-CN" altLang="en-US" smtClean="0"/>
              <a:t>1</a:t>
            </a:fld>
            <a:endParaRPr lang="zh-CN" altLang="en-US"/>
          </a:p>
        </p:txBody>
      </p:sp>
    </p:spTree>
    <p:extLst>
      <p:ext uri="{BB962C8B-B14F-4D97-AF65-F5344CB8AC3E}">
        <p14:creationId xmlns:p14="http://schemas.microsoft.com/office/powerpoint/2010/main" val="2844929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我的内容主要分为以下</a:t>
            </a:r>
            <a:r>
              <a:rPr lang="en-US" altLang="zh-CN" dirty="0" smtClean="0"/>
              <a:t>6</a:t>
            </a:r>
            <a:r>
              <a:rPr lang="zh-CN" altLang="en-US" dirty="0" smtClean="0"/>
              <a:t>个部分，其中第三部分，第四部分，第五部分是我所做的主要工作。</a:t>
            </a:r>
            <a:endParaRPr lang="zh-CN" altLang="en-US" dirty="0"/>
          </a:p>
        </p:txBody>
      </p:sp>
      <p:sp>
        <p:nvSpPr>
          <p:cNvPr id="4" name="灯片编号占位符 3"/>
          <p:cNvSpPr>
            <a:spLocks noGrp="1"/>
          </p:cNvSpPr>
          <p:nvPr>
            <p:ph type="sldNum" sz="quarter" idx="10"/>
          </p:nvPr>
        </p:nvSpPr>
        <p:spPr/>
        <p:txBody>
          <a:bodyPr/>
          <a:lstStyle/>
          <a:p>
            <a:fld id="{10BD258E-BE1D-43F1-BC2E-EDC57BE5C767}" type="slidenum">
              <a:rPr lang="zh-CN" altLang="en-US" smtClean="0"/>
              <a:t>2</a:t>
            </a:fld>
            <a:endParaRPr lang="zh-CN" altLang="en-US"/>
          </a:p>
        </p:txBody>
      </p:sp>
    </p:spTree>
    <p:extLst>
      <p:ext uri="{BB962C8B-B14F-4D97-AF65-F5344CB8AC3E}">
        <p14:creationId xmlns:p14="http://schemas.microsoft.com/office/powerpoint/2010/main" val="29252868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我的内容主要分为以下</a:t>
            </a:r>
            <a:r>
              <a:rPr lang="en-US" altLang="zh-CN" dirty="0" smtClean="0"/>
              <a:t>6</a:t>
            </a:r>
            <a:r>
              <a:rPr lang="zh-CN" altLang="en-US" dirty="0" smtClean="0"/>
              <a:t>个部分，其中第三部分，第四部分，第五部分是我所做的主要工作。</a:t>
            </a:r>
          </a:p>
        </p:txBody>
      </p:sp>
      <p:sp>
        <p:nvSpPr>
          <p:cNvPr id="4" name="灯片编号占位符 3"/>
          <p:cNvSpPr>
            <a:spLocks noGrp="1"/>
          </p:cNvSpPr>
          <p:nvPr>
            <p:ph type="sldNum" sz="quarter" idx="10"/>
          </p:nvPr>
        </p:nvSpPr>
        <p:spPr/>
        <p:txBody>
          <a:bodyPr/>
          <a:lstStyle/>
          <a:p>
            <a:fld id="{10BD258E-BE1D-43F1-BC2E-EDC57BE5C767}" type="slidenum">
              <a:rPr lang="zh-CN" altLang="en-US" smtClean="0"/>
              <a:t>3</a:t>
            </a:fld>
            <a:endParaRPr lang="zh-CN" altLang="en-US"/>
          </a:p>
        </p:txBody>
      </p:sp>
    </p:spTree>
    <p:extLst>
      <p:ext uri="{BB962C8B-B14F-4D97-AF65-F5344CB8AC3E}">
        <p14:creationId xmlns:p14="http://schemas.microsoft.com/office/powerpoint/2010/main" val="28400597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首先是</a:t>
            </a:r>
            <a:r>
              <a:rPr lang="zh-CN" altLang="en-US" dirty="0" smtClean="0">
                <a:sym typeface="Arial" panose="020B0604020202020204" pitchFamily="34" charset="0"/>
              </a:rPr>
              <a:t>研究背景、研究意义及研究内容</a:t>
            </a:r>
            <a:endParaRPr lang="zh-CN" altLang="en-US" sz="3200" b="1" dirty="0" smtClean="0">
              <a:latin typeface="黑体" panose="02010609060101010101" pitchFamily="49" charset="-122"/>
              <a:ea typeface="黑体" panose="02010609060101010101" pitchFamily="49" charset="-122"/>
            </a:endParaRPr>
          </a:p>
        </p:txBody>
      </p:sp>
      <p:sp>
        <p:nvSpPr>
          <p:cNvPr id="4" name="灯片编号占位符 3"/>
          <p:cNvSpPr>
            <a:spLocks noGrp="1"/>
          </p:cNvSpPr>
          <p:nvPr>
            <p:ph type="sldNum" sz="quarter" idx="10"/>
          </p:nvPr>
        </p:nvSpPr>
        <p:spPr/>
        <p:txBody>
          <a:bodyPr/>
          <a:lstStyle/>
          <a:p>
            <a:fld id="{10BD258E-BE1D-43F1-BC2E-EDC57BE5C767}" type="slidenum">
              <a:rPr lang="zh-CN" altLang="en-US" smtClean="0"/>
              <a:t>4</a:t>
            </a:fld>
            <a:endParaRPr lang="zh-CN" altLang="en-US"/>
          </a:p>
        </p:txBody>
      </p:sp>
    </p:spTree>
    <p:extLst>
      <p:ext uri="{BB962C8B-B14F-4D97-AF65-F5344CB8AC3E}">
        <p14:creationId xmlns:p14="http://schemas.microsoft.com/office/powerpoint/2010/main" val="7224313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200" dirty="0" smtClean="0">
                <a:latin typeface="宋体" panose="02010600030101010101" pitchFamily="2" charset="-122"/>
                <a:ea typeface="+mn-ea"/>
              </a:rPr>
              <a:t>随着移动互联网的出现，人与人之间可以随时随地的进行交流沟通，交流变得更加方便快捷。社交网络</a:t>
            </a:r>
            <a:r>
              <a:rPr lang="en-US" altLang="zh-CN" sz="1200" dirty="0" smtClean="0">
                <a:latin typeface="宋体" panose="02010600030101010101" pitchFamily="2" charset="-122"/>
                <a:ea typeface="+mn-ea"/>
              </a:rPr>
              <a:t>(</a:t>
            </a:r>
            <a:r>
              <a:rPr lang="en-US" altLang="zh-CN" sz="1200" kern="1200" dirty="0" err="1" smtClean="0">
                <a:solidFill>
                  <a:schemeClr val="tx1"/>
                </a:solidFill>
                <a:latin typeface="+mn-lt"/>
                <a:ea typeface="+mn-ea"/>
                <a:cs typeface="+mn-cs"/>
              </a:rPr>
              <a:t>SNS</a:t>
            </a:r>
            <a:r>
              <a:rPr lang="en-US" altLang="zh-CN" sz="1200" dirty="0" smtClean="0">
                <a:latin typeface="宋体" panose="02010600030101010101" pitchFamily="2" charset="-122"/>
                <a:ea typeface="+mn-ea"/>
              </a:rPr>
              <a:t>)</a:t>
            </a:r>
            <a:r>
              <a:rPr lang="zh-CN" altLang="zh-CN" sz="1200" dirty="0" smtClean="0">
                <a:latin typeface="宋体" panose="02010600030101010101" pitchFamily="2" charset="-122"/>
                <a:ea typeface="+mn-ea"/>
              </a:rPr>
              <a:t>正在以一种新兴的姿态进入人们的生活，各种社交网站也层出不穷，它们给人们的生活带来了便利同时也正在逐渐的改变人们的生活方式和社交方式。</a:t>
            </a:r>
            <a:endParaRPr lang="zh-CN" altLang="en-US" sz="1200" dirty="0" smtClean="0">
              <a:latin typeface="宋体" panose="02010600030101010101" pitchFamily="2" charset="-122"/>
              <a:ea typeface="+mn-ea"/>
            </a:endParaRPr>
          </a:p>
        </p:txBody>
      </p:sp>
      <p:sp>
        <p:nvSpPr>
          <p:cNvPr id="4" name="灯片编号占位符 3"/>
          <p:cNvSpPr>
            <a:spLocks noGrp="1"/>
          </p:cNvSpPr>
          <p:nvPr>
            <p:ph type="sldNum" sz="quarter" idx="10"/>
          </p:nvPr>
        </p:nvSpPr>
        <p:spPr/>
        <p:txBody>
          <a:bodyPr/>
          <a:lstStyle/>
          <a:p>
            <a:fld id="{10BD258E-BE1D-43F1-BC2E-EDC57BE5C767}" type="slidenum">
              <a:rPr lang="zh-CN" altLang="en-US" smtClean="0"/>
              <a:t>5</a:t>
            </a:fld>
            <a:endParaRPr lang="zh-CN" altLang="en-US"/>
          </a:p>
        </p:txBody>
      </p:sp>
    </p:spTree>
    <p:extLst>
      <p:ext uri="{BB962C8B-B14F-4D97-AF65-F5344CB8AC3E}">
        <p14:creationId xmlns:p14="http://schemas.microsoft.com/office/powerpoint/2010/main" val="4535495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200" dirty="0" smtClean="0">
                <a:latin typeface="宋体" panose="02010600030101010101" pitchFamily="2" charset="-122"/>
                <a:ea typeface="+mn-ea"/>
              </a:rPr>
              <a:t>社交网络和互联网信息传播的主导因素是人与人的关系，</a:t>
            </a:r>
            <a:r>
              <a:rPr lang="zh-CN" altLang="en-US" sz="1200" dirty="0" smtClean="0">
                <a:latin typeface="宋体" panose="02010600030101010101" pitchFamily="2" charset="-122"/>
                <a:ea typeface="+mn-ea"/>
              </a:rPr>
              <a:t>好友推荐能</a:t>
            </a:r>
            <a:r>
              <a:rPr lang="zh-CN" altLang="zh-CN" sz="1200" dirty="0" smtClean="0">
                <a:latin typeface="宋体" panose="02010600030101010101" pitchFamily="2" charset="-122"/>
                <a:ea typeface="+mn-ea"/>
              </a:rPr>
              <a:t>提升社交网站中用户的满意度，</a:t>
            </a:r>
            <a:r>
              <a:rPr lang="zh-CN" altLang="en-US" sz="1200" dirty="0" smtClean="0">
                <a:latin typeface="宋体" panose="02010600030101010101" pitchFamily="2" charset="-122"/>
                <a:ea typeface="+mn-ea"/>
              </a:rPr>
              <a:t>并</a:t>
            </a:r>
            <a:r>
              <a:rPr lang="zh-CN" altLang="zh-CN" sz="1200" dirty="0" smtClean="0">
                <a:latin typeface="宋体" panose="02010600030101010101" pitchFamily="2" charset="-122"/>
                <a:ea typeface="+mn-ea"/>
              </a:rPr>
              <a:t>增强用户和社交网站之间的黏性。目前现有的社交网站都实现了个性化推荐服务，帮助用户主动的发现并推荐感兴趣的人，提升了用户对网站的满意度，并增强相互之间的黏性，对于社交网站和用户来说都很有意义。</a:t>
            </a:r>
          </a:p>
          <a:p>
            <a:endParaRPr lang="zh-CN" altLang="en-US" dirty="0"/>
          </a:p>
        </p:txBody>
      </p:sp>
      <p:sp>
        <p:nvSpPr>
          <p:cNvPr id="4" name="灯片编号占位符 3"/>
          <p:cNvSpPr>
            <a:spLocks noGrp="1"/>
          </p:cNvSpPr>
          <p:nvPr>
            <p:ph type="sldNum" sz="quarter" idx="10"/>
          </p:nvPr>
        </p:nvSpPr>
        <p:spPr/>
        <p:txBody>
          <a:bodyPr/>
          <a:lstStyle/>
          <a:p>
            <a:fld id="{10BD258E-BE1D-43F1-BC2E-EDC57BE5C767}" type="slidenum">
              <a:rPr lang="zh-CN" altLang="en-US" smtClean="0"/>
              <a:t>6</a:t>
            </a:fld>
            <a:endParaRPr lang="zh-CN" altLang="en-US"/>
          </a:p>
        </p:txBody>
      </p:sp>
    </p:spTree>
    <p:extLst>
      <p:ext uri="{BB962C8B-B14F-4D97-AF65-F5344CB8AC3E}">
        <p14:creationId xmlns:p14="http://schemas.microsoft.com/office/powerpoint/2010/main" val="6365657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我的研究内容是</a:t>
            </a:r>
            <a:endParaRPr lang="zh-CN" altLang="en-US" dirty="0"/>
          </a:p>
        </p:txBody>
      </p:sp>
      <p:sp>
        <p:nvSpPr>
          <p:cNvPr id="4" name="灯片编号占位符 3"/>
          <p:cNvSpPr>
            <a:spLocks noGrp="1"/>
          </p:cNvSpPr>
          <p:nvPr>
            <p:ph type="sldNum" sz="quarter" idx="10"/>
          </p:nvPr>
        </p:nvSpPr>
        <p:spPr/>
        <p:txBody>
          <a:bodyPr/>
          <a:lstStyle/>
          <a:p>
            <a:fld id="{10BD258E-BE1D-43F1-BC2E-EDC57BE5C767}" type="slidenum">
              <a:rPr lang="zh-CN" altLang="en-US" smtClean="0"/>
              <a:t>7</a:t>
            </a:fld>
            <a:endParaRPr lang="zh-CN" altLang="en-US"/>
          </a:p>
        </p:txBody>
      </p:sp>
    </p:spTree>
    <p:extLst>
      <p:ext uri="{BB962C8B-B14F-4D97-AF65-F5344CB8AC3E}">
        <p14:creationId xmlns:p14="http://schemas.microsoft.com/office/powerpoint/2010/main" val="38855907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0BD258E-BE1D-43F1-BC2E-EDC57BE5C767}" type="slidenum">
              <a:rPr lang="zh-CN" altLang="en-US" smtClean="0"/>
              <a:t>12</a:t>
            </a:fld>
            <a:endParaRPr lang="zh-CN" altLang="en-US"/>
          </a:p>
        </p:txBody>
      </p:sp>
    </p:spTree>
    <p:extLst>
      <p:ext uri="{BB962C8B-B14F-4D97-AF65-F5344CB8AC3E}">
        <p14:creationId xmlns:p14="http://schemas.microsoft.com/office/powerpoint/2010/main" val="21986971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同时微博文本短小，数据量，且格式繁杂，给预处理带来一定的困难，本文采用图中的流程进行预处理。</a:t>
            </a:r>
            <a:endParaRPr lang="en-US" altLang="zh-CN" dirty="0" smtClean="0"/>
          </a:p>
          <a:p>
            <a:r>
              <a:rPr lang="zh-CN" altLang="en-US" dirty="0" smtClean="0"/>
              <a:t>其中分词本文采用</a:t>
            </a:r>
            <a:r>
              <a:rPr lang="en-US" altLang="zh-CN" sz="1200" kern="1200" dirty="0" err="1" smtClean="0">
                <a:solidFill>
                  <a:schemeClr val="tx1"/>
                </a:solidFill>
                <a:effectLst/>
                <a:latin typeface="+mn-lt"/>
                <a:ea typeface="+mn-ea"/>
                <a:cs typeface="+mn-cs"/>
              </a:rPr>
              <a:t>ICTCLAS</a:t>
            </a:r>
            <a:r>
              <a:rPr lang="zh-CN" altLang="zh-CN" sz="1200" kern="1200" dirty="0" smtClean="0">
                <a:solidFill>
                  <a:schemeClr val="tx1"/>
                </a:solidFill>
                <a:effectLst/>
                <a:latin typeface="+mn-lt"/>
                <a:ea typeface="+mn-ea"/>
                <a:cs typeface="+mn-cs"/>
              </a:rPr>
              <a:t>（中科院分词系统）</a:t>
            </a:r>
            <a:r>
              <a:rPr lang="zh-CN" altLang="en-US" sz="1200" kern="1200" dirty="0" smtClean="0">
                <a:solidFill>
                  <a:schemeClr val="tx1"/>
                </a:solidFill>
                <a:effectLst/>
                <a:latin typeface="+mn-lt"/>
                <a:ea typeface="+mn-ea"/>
                <a:cs typeface="+mn-cs"/>
              </a:rPr>
              <a:t>开放的接口进行。</a:t>
            </a:r>
            <a:endParaRPr lang="en-US" altLang="zh-CN" sz="1200" kern="1200" dirty="0" smtClean="0">
              <a:solidFill>
                <a:schemeClr val="tx1"/>
              </a:solidFill>
              <a:effectLst/>
              <a:latin typeface="+mn-lt"/>
              <a:ea typeface="+mn-ea"/>
              <a:cs typeface="+mn-cs"/>
            </a:endParaRPr>
          </a:p>
          <a:p>
            <a:r>
              <a:rPr lang="zh-CN" altLang="en-US" sz="1200" kern="1200" dirty="0" smtClean="0">
                <a:solidFill>
                  <a:schemeClr val="tx1"/>
                </a:solidFill>
                <a:effectLst/>
                <a:latin typeface="+mn-lt"/>
                <a:ea typeface="+mn-ea"/>
                <a:cs typeface="+mn-cs"/>
              </a:rPr>
              <a:t>分词。</a:t>
            </a:r>
            <a:endParaRPr lang="zh-CN" altLang="en-US" dirty="0"/>
          </a:p>
        </p:txBody>
      </p:sp>
      <p:sp>
        <p:nvSpPr>
          <p:cNvPr id="4" name="灯片编号占位符 3"/>
          <p:cNvSpPr>
            <a:spLocks noGrp="1"/>
          </p:cNvSpPr>
          <p:nvPr>
            <p:ph type="sldNum" sz="quarter" idx="10"/>
          </p:nvPr>
        </p:nvSpPr>
        <p:spPr/>
        <p:txBody>
          <a:bodyPr/>
          <a:lstStyle/>
          <a:p>
            <a:fld id="{10BD258E-BE1D-43F1-BC2E-EDC57BE5C767}" type="slidenum">
              <a:rPr lang="zh-CN" altLang="en-US" smtClean="0"/>
              <a:t>16</a:t>
            </a:fld>
            <a:endParaRPr lang="zh-CN" altLang="en-US"/>
          </a:p>
        </p:txBody>
      </p:sp>
    </p:spTree>
    <p:extLst>
      <p:ext uri="{BB962C8B-B14F-4D97-AF65-F5344CB8AC3E}">
        <p14:creationId xmlns:p14="http://schemas.microsoft.com/office/powerpoint/2010/main" val="30155817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jpeg"/><Relationship Id="rId4" Type="http://schemas.openxmlformats.org/officeDocument/2006/relationships/image" Target="../media/image3.emf"/></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dirty="0" smtClean="0"/>
              <a:t>单击此处编辑母版标题样式</a:t>
            </a:r>
            <a:endParaRPr lang="zh-CN" altLang="en-US" dirty="0"/>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单击此处编辑母版副标题样式</a:t>
            </a:r>
            <a:endParaRPr lang="zh-CN" altLang="en-US" dirty="0"/>
          </a:p>
        </p:txBody>
      </p:sp>
      <p:sp>
        <p:nvSpPr>
          <p:cNvPr id="4" name="日期占位符 3"/>
          <p:cNvSpPr>
            <a:spLocks noGrp="1"/>
          </p:cNvSpPr>
          <p:nvPr>
            <p:ph type="dt" sz="half" idx="10"/>
          </p:nvPr>
        </p:nvSpPr>
        <p:spPr/>
        <p:txBody>
          <a:bodyPr/>
          <a:lstStyle/>
          <a:p>
            <a:fld id="{11961523-4804-45BD-9F6B-362C01C77A8B}" type="datetimeFigureOut">
              <a:rPr lang="zh-CN" altLang="en-US" smtClean="0"/>
              <a:t>2016/5/20/Friday</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906129D-8271-4CBE-9DFD-2A0543AED237}" type="slidenum">
              <a:rPr lang="zh-CN" altLang="en-US" smtClean="0"/>
              <a:t>‹#›</a:t>
            </a:fld>
            <a:endParaRPr lang="zh-CN" altLang="en-US"/>
          </a:p>
        </p:txBody>
      </p:sp>
    </p:spTree>
    <p:extLst>
      <p:ext uri="{BB962C8B-B14F-4D97-AF65-F5344CB8AC3E}">
        <p14:creationId xmlns:p14="http://schemas.microsoft.com/office/powerpoint/2010/main" val="4282076365"/>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4_仅标题">
    <p:spTree>
      <p:nvGrpSpPr>
        <p:cNvPr id="1" name=""/>
        <p:cNvGrpSpPr/>
        <p:nvPr/>
      </p:nvGrpSpPr>
      <p:grpSpPr>
        <a:xfrm>
          <a:off x="0" y="0"/>
          <a:ext cx="0" cy="0"/>
          <a:chOff x="0" y="0"/>
          <a:chExt cx="0" cy="0"/>
        </a:xfrm>
      </p:grpSpPr>
      <p:sp>
        <p:nvSpPr>
          <p:cNvPr id="33" name="矩形 32"/>
          <p:cNvSpPr/>
          <p:nvPr userDrawn="1"/>
        </p:nvSpPr>
        <p:spPr>
          <a:xfrm>
            <a:off x="1" y="0"/>
            <a:ext cx="3035052" cy="6721475"/>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文本框 70"/>
          <p:cNvSpPr txBox="1"/>
          <p:nvPr userDrawn="1"/>
        </p:nvSpPr>
        <p:spPr>
          <a:xfrm>
            <a:off x="4624789" y="2569246"/>
            <a:ext cx="5724644" cy="461665"/>
          </a:xfrm>
          <a:prstGeom prst="rect">
            <a:avLst/>
          </a:prstGeom>
          <a:noFill/>
        </p:spPr>
        <p:txBody>
          <a:bodyPr wrap="none" rtlCol="0">
            <a:spAutoFit/>
          </a:bodyPr>
          <a:lstStyle/>
          <a:p>
            <a:pPr marL="0" algn="l" defTabSz="914400" rtl="0" eaLnBrk="1" latinLnBrk="0" hangingPunct="1"/>
            <a:r>
              <a:rPr lang="zh-CN" altLang="en-US" sz="2400" b="1" kern="1200" dirty="0" smtClean="0">
                <a:solidFill>
                  <a:schemeClr val="bg2">
                    <a:lumMod val="75000"/>
                  </a:schemeClr>
                </a:solidFill>
                <a:latin typeface="微软雅黑" panose="020B0503020204020204" pitchFamily="34" charset="-122"/>
                <a:ea typeface="微软雅黑" panose="020B0503020204020204" pitchFamily="34" charset="-122"/>
                <a:cs typeface="+mn-cs"/>
              </a:rPr>
              <a:t>基于用户文本语义和情感程度的好友推荐</a:t>
            </a:r>
            <a:endParaRPr lang="zh-CN" altLang="en-US" sz="2400" b="1" kern="1200" dirty="0">
              <a:solidFill>
                <a:schemeClr val="bg2">
                  <a:lumMod val="75000"/>
                </a:schemeClr>
              </a:solidFill>
              <a:latin typeface="微软雅黑" panose="020B0503020204020204" pitchFamily="34" charset="-122"/>
              <a:ea typeface="微软雅黑" panose="020B0503020204020204" pitchFamily="34" charset="-122"/>
              <a:cs typeface="+mn-cs"/>
            </a:endParaRPr>
          </a:p>
        </p:txBody>
      </p:sp>
      <p:sp>
        <p:nvSpPr>
          <p:cNvPr id="72" name="文本框 71"/>
          <p:cNvSpPr txBox="1"/>
          <p:nvPr userDrawn="1"/>
        </p:nvSpPr>
        <p:spPr>
          <a:xfrm>
            <a:off x="4624789" y="3565021"/>
            <a:ext cx="6032421" cy="461665"/>
          </a:xfrm>
          <a:prstGeom prst="rect">
            <a:avLst/>
          </a:prstGeom>
          <a:noFill/>
        </p:spPr>
        <p:txBody>
          <a:bodyPr wrap="none" rtlCol="0">
            <a:spAutoFit/>
          </a:bodyPr>
          <a:lstStyle/>
          <a:p>
            <a:pPr marL="0" algn="l" defTabSz="914400" rtl="0" eaLnBrk="1" latinLnBrk="0" hangingPunct="1"/>
            <a:r>
              <a:rPr lang="zh-CN" altLang="en-US" sz="2400" b="1" kern="1200" dirty="0" smtClean="0">
                <a:solidFill>
                  <a:schemeClr val="tx1"/>
                </a:solidFill>
                <a:latin typeface="微软雅黑" panose="020B0503020204020204" pitchFamily="34" charset="-122"/>
                <a:ea typeface="微软雅黑" panose="020B0503020204020204" pitchFamily="34" charset="-122"/>
                <a:cs typeface="+mn-cs"/>
              </a:rPr>
              <a:t>基于交叉文本相似性和情感词典的好友推荐</a:t>
            </a:r>
            <a:endParaRPr lang="zh-CN" altLang="en-US" sz="2400" b="1" kern="1200" dirty="0">
              <a:solidFill>
                <a:schemeClr val="tx1"/>
              </a:solidFill>
              <a:latin typeface="微软雅黑" panose="020B0503020204020204" pitchFamily="34" charset="-122"/>
              <a:ea typeface="微软雅黑" panose="020B0503020204020204" pitchFamily="34" charset="-122"/>
              <a:cs typeface="+mn-cs"/>
            </a:endParaRPr>
          </a:p>
        </p:txBody>
      </p:sp>
      <p:grpSp>
        <p:nvGrpSpPr>
          <p:cNvPr id="34" name="组合 33"/>
          <p:cNvGrpSpPr/>
          <p:nvPr userDrawn="1"/>
        </p:nvGrpSpPr>
        <p:grpSpPr>
          <a:xfrm>
            <a:off x="-93304" y="1451188"/>
            <a:ext cx="3041784" cy="2992839"/>
            <a:chOff x="1082462" y="1218028"/>
            <a:chExt cx="3752428" cy="3752428"/>
          </a:xfrm>
        </p:grpSpPr>
        <p:grpSp>
          <p:nvGrpSpPr>
            <p:cNvPr id="35" name="组合 34"/>
            <p:cNvGrpSpPr/>
            <p:nvPr userDrawn="1"/>
          </p:nvGrpSpPr>
          <p:grpSpPr>
            <a:xfrm>
              <a:off x="2261324" y="2572676"/>
              <a:ext cx="1440227" cy="1204747"/>
              <a:chOff x="2525008" y="2776901"/>
              <a:chExt cx="1440227" cy="1204747"/>
            </a:xfrm>
            <a:noFill/>
          </p:grpSpPr>
          <p:sp>
            <p:nvSpPr>
              <p:cNvPr id="40" name="文本框 39"/>
              <p:cNvSpPr txBox="1"/>
              <p:nvPr userDrawn="1"/>
            </p:nvSpPr>
            <p:spPr>
              <a:xfrm>
                <a:off x="2525008" y="2776901"/>
                <a:ext cx="1415772" cy="830997"/>
              </a:xfrm>
              <a:prstGeom prst="rect">
                <a:avLst/>
              </a:prstGeom>
              <a:grpFill/>
            </p:spPr>
            <p:txBody>
              <a:bodyPr wrap="none" rtlCol="0">
                <a:spAutoFit/>
              </a:bodyPr>
              <a:lstStyle/>
              <a:p>
                <a:r>
                  <a:rPr lang="zh-CN" altLang="en-US" sz="4800" b="1" dirty="0" smtClean="0">
                    <a:solidFill>
                      <a:schemeClr val="bg1"/>
                    </a:solidFill>
                  </a:rPr>
                  <a:t>目录</a:t>
                </a:r>
                <a:endParaRPr lang="zh-CN" altLang="en-US" sz="4800" b="1" dirty="0">
                  <a:solidFill>
                    <a:schemeClr val="bg1"/>
                  </a:solidFill>
                </a:endParaRPr>
              </a:p>
            </p:txBody>
          </p:sp>
          <p:sp>
            <p:nvSpPr>
              <p:cNvPr id="41" name="文本框 40"/>
              <p:cNvSpPr txBox="1"/>
              <p:nvPr userDrawn="1"/>
            </p:nvSpPr>
            <p:spPr>
              <a:xfrm>
                <a:off x="2547859" y="3519983"/>
                <a:ext cx="1417376" cy="461665"/>
              </a:xfrm>
              <a:prstGeom prst="rect">
                <a:avLst/>
              </a:prstGeom>
              <a:grpFill/>
            </p:spPr>
            <p:txBody>
              <a:bodyPr wrap="none" rtlCol="0">
                <a:spAutoFit/>
              </a:bodyPr>
              <a:lstStyle/>
              <a:p>
                <a:r>
                  <a:rPr lang="en-US" altLang="zh-CN" sz="2400" b="1" dirty="0" smtClean="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t>Contents</a:t>
                </a:r>
                <a:endParaRPr lang="zh-CN" altLang="en-US" sz="2400" b="1" dirty="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grpSp>
        <p:sp>
          <p:nvSpPr>
            <p:cNvPr id="36" name="空心弧 35"/>
            <p:cNvSpPr/>
            <p:nvPr userDrawn="1"/>
          </p:nvSpPr>
          <p:spPr>
            <a:xfrm>
              <a:off x="1331528" y="1467094"/>
              <a:ext cx="3415910" cy="3415910"/>
            </a:xfrm>
            <a:prstGeom prst="blockArc">
              <a:avLst>
                <a:gd name="adj1" fmla="val 16203098"/>
                <a:gd name="adj2" fmla="val 2185751"/>
                <a:gd name="adj3" fmla="val 372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7" name="空心弧 36"/>
            <p:cNvSpPr/>
            <p:nvPr userDrawn="1"/>
          </p:nvSpPr>
          <p:spPr>
            <a:xfrm rot="5400000" flipV="1">
              <a:off x="1480446" y="1589267"/>
              <a:ext cx="3171564" cy="3171564"/>
            </a:xfrm>
            <a:prstGeom prst="blockArc">
              <a:avLst>
                <a:gd name="adj1" fmla="val 16272629"/>
                <a:gd name="adj2" fmla="val 582171"/>
                <a:gd name="adj3" fmla="val 407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8" name="同心圆 37"/>
            <p:cNvSpPr/>
            <p:nvPr userDrawn="1"/>
          </p:nvSpPr>
          <p:spPr>
            <a:xfrm>
              <a:off x="1741435" y="1877001"/>
              <a:ext cx="2596097" cy="2596097"/>
            </a:xfrm>
            <a:prstGeom prst="donut">
              <a:avLst>
                <a:gd name="adj" fmla="val 473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9" name="空心弧 38"/>
            <p:cNvSpPr/>
            <p:nvPr userDrawn="1"/>
          </p:nvSpPr>
          <p:spPr>
            <a:xfrm rot="5400000" flipV="1">
              <a:off x="1082462" y="1218028"/>
              <a:ext cx="3752428" cy="3752428"/>
            </a:xfrm>
            <a:prstGeom prst="blockArc">
              <a:avLst>
                <a:gd name="adj1" fmla="val 18338353"/>
                <a:gd name="adj2" fmla="val 207581"/>
                <a:gd name="adj3" fmla="val 32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53" name="文本框 52"/>
          <p:cNvSpPr txBox="1"/>
          <p:nvPr userDrawn="1"/>
        </p:nvSpPr>
        <p:spPr>
          <a:xfrm>
            <a:off x="4590953" y="4575810"/>
            <a:ext cx="5724644" cy="461665"/>
          </a:xfrm>
          <a:prstGeom prst="rect">
            <a:avLst/>
          </a:prstGeom>
          <a:noFill/>
        </p:spPr>
        <p:txBody>
          <a:bodyPr wrap="none" rtlCol="0">
            <a:spAutoFit/>
          </a:bodyPr>
          <a:lstStyle/>
          <a:p>
            <a:pPr marL="0" algn="l" defTabSz="914400" rtl="0" eaLnBrk="1" latinLnBrk="0" hangingPunct="1"/>
            <a:r>
              <a:rPr lang="zh-CN" altLang="en-US" sz="2400" b="1" kern="1200" dirty="0" smtClean="0">
                <a:solidFill>
                  <a:schemeClr val="bg2">
                    <a:lumMod val="75000"/>
                  </a:schemeClr>
                </a:solidFill>
                <a:latin typeface="微软雅黑" panose="020B0503020204020204" pitchFamily="34" charset="-122"/>
                <a:ea typeface="微软雅黑" panose="020B0503020204020204" pitchFamily="34" charset="-122"/>
                <a:cs typeface="+mn-cs"/>
              </a:rPr>
              <a:t>融合文本语义和情感分析的好友推荐系统</a:t>
            </a:r>
            <a:endParaRPr lang="zh-CN" altLang="en-US" sz="2400" b="1" kern="1200" dirty="0">
              <a:solidFill>
                <a:schemeClr val="bg2">
                  <a:lumMod val="75000"/>
                </a:schemeClr>
              </a:solidFill>
              <a:latin typeface="微软雅黑" panose="020B0503020204020204" pitchFamily="34" charset="-122"/>
              <a:ea typeface="微软雅黑" panose="020B0503020204020204" pitchFamily="34" charset="-122"/>
              <a:cs typeface="+mn-cs"/>
            </a:endParaRPr>
          </a:p>
        </p:txBody>
      </p:sp>
      <p:grpSp>
        <p:nvGrpSpPr>
          <p:cNvPr id="43" name="组合 42"/>
          <p:cNvGrpSpPr/>
          <p:nvPr userDrawn="1"/>
        </p:nvGrpSpPr>
        <p:grpSpPr>
          <a:xfrm>
            <a:off x="3560688" y="300816"/>
            <a:ext cx="5204553" cy="6009659"/>
            <a:chOff x="3514159" y="1294651"/>
            <a:chExt cx="5370266" cy="7203823"/>
          </a:xfrm>
        </p:grpSpPr>
        <p:grpSp>
          <p:nvGrpSpPr>
            <p:cNvPr id="44" name="组合 43"/>
            <p:cNvGrpSpPr/>
            <p:nvPr userDrawn="1"/>
          </p:nvGrpSpPr>
          <p:grpSpPr>
            <a:xfrm>
              <a:off x="3514159" y="1294651"/>
              <a:ext cx="1064760" cy="7203823"/>
              <a:chOff x="1445772" y="986833"/>
              <a:chExt cx="2623064" cy="17746843"/>
            </a:xfrm>
          </p:grpSpPr>
          <p:grpSp>
            <p:nvGrpSpPr>
              <p:cNvPr id="46" name="组合 45"/>
              <p:cNvGrpSpPr/>
              <p:nvPr userDrawn="1"/>
            </p:nvGrpSpPr>
            <p:grpSpPr>
              <a:xfrm>
                <a:off x="1445772" y="986833"/>
                <a:ext cx="2623064" cy="17746843"/>
                <a:chOff x="-3408439" y="842784"/>
                <a:chExt cx="1815653" cy="12284146"/>
              </a:xfrm>
            </p:grpSpPr>
            <p:sp>
              <p:nvSpPr>
                <p:cNvPr id="48" name="椭圆 47"/>
                <p:cNvSpPr/>
                <p:nvPr userDrawn="1"/>
              </p:nvSpPr>
              <p:spPr>
                <a:xfrm>
                  <a:off x="-3402622" y="842784"/>
                  <a:ext cx="1578362" cy="1873397"/>
                </a:xfrm>
                <a:prstGeom prst="ellipse">
                  <a:avLst/>
                </a:prstGeom>
                <a:solidFill>
                  <a:srgbClr val="00B0F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2">
                        <a:lumMod val="75000"/>
                      </a:schemeClr>
                    </a:solidFill>
                    <a:latin typeface="Broadway" panose="04040905080B02020502" pitchFamily="82" charset="0"/>
                  </a:endParaRPr>
                </a:p>
              </p:txBody>
            </p:sp>
            <p:sp>
              <p:nvSpPr>
                <p:cNvPr id="60" name="流程图: 合并 59"/>
                <p:cNvSpPr/>
                <p:nvPr userDrawn="1"/>
              </p:nvSpPr>
              <p:spPr>
                <a:xfrm rot="18650490">
                  <a:off x="-2107838" y="2225455"/>
                  <a:ext cx="403376" cy="467290"/>
                </a:xfrm>
                <a:prstGeom prst="flowChartMerg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2">
                        <a:lumMod val="75000"/>
                      </a:schemeClr>
                    </a:solidFill>
                    <a:latin typeface="Broadway" panose="04040905080B02020502" pitchFamily="82" charset="0"/>
                  </a:endParaRPr>
                </a:p>
              </p:txBody>
            </p:sp>
            <p:sp>
              <p:nvSpPr>
                <p:cNvPr id="58" name="椭圆 57"/>
                <p:cNvSpPr/>
                <p:nvPr userDrawn="1"/>
              </p:nvSpPr>
              <p:spPr>
                <a:xfrm>
                  <a:off x="-3408439" y="2906462"/>
                  <a:ext cx="1578361" cy="1873398"/>
                </a:xfrm>
                <a:prstGeom prst="ellipse">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2">
                        <a:lumMod val="75000"/>
                      </a:schemeClr>
                    </a:solidFill>
                    <a:latin typeface="Broadway" panose="04040905080B02020502" pitchFamily="82" charset="0"/>
                  </a:endParaRPr>
                </a:p>
              </p:txBody>
            </p:sp>
            <p:sp>
              <p:nvSpPr>
                <p:cNvPr id="78" name="流程图: 合并 77"/>
                <p:cNvSpPr/>
                <p:nvPr userDrawn="1"/>
              </p:nvSpPr>
              <p:spPr>
                <a:xfrm rot="18650490">
                  <a:off x="-2080002" y="4374966"/>
                  <a:ext cx="403376" cy="467291"/>
                </a:xfrm>
                <a:prstGeom prst="flowChartMerg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2">
                        <a:lumMod val="75000"/>
                      </a:schemeClr>
                    </a:solidFill>
                    <a:latin typeface="Broadway" panose="04040905080B02020502" pitchFamily="82" charset="0"/>
                  </a:endParaRPr>
                </a:p>
              </p:txBody>
            </p:sp>
            <p:sp>
              <p:nvSpPr>
                <p:cNvPr id="80" name="椭圆 79"/>
                <p:cNvSpPr/>
                <p:nvPr userDrawn="1"/>
              </p:nvSpPr>
              <p:spPr>
                <a:xfrm>
                  <a:off x="-3382439" y="5001458"/>
                  <a:ext cx="1578363" cy="1873397"/>
                </a:xfrm>
                <a:prstGeom prst="ellipse">
                  <a:avLst/>
                </a:prstGeom>
                <a:solidFill>
                  <a:schemeClr val="accent2">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2">
                        <a:lumMod val="75000"/>
                      </a:schemeClr>
                    </a:solidFill>
                    <a:latin typeface="Broadway" panose="04040905080B02020502" pitchFamily="82" charset="0"/>
                  </a:endParaRPr>
                </a:p>
              </p:txBody>
            </p:sp>
            <p:sp>
              <p:nvSpPr>
                <p:cNvPr id="81" name="流程图: 合并 80"/>
                <p:cNvSpPr/>
                <p:nvPr userDrawn="1"/>
              </p:nvSpPr>
              <p:spPr>
                <a:xfrm rot="18650490">
                  <a:off x="-2087654" y="6384128"/>
                  <a:ext cx="403376" cy="467291"/>
                </a:xfrm>
                <a:prstGeom prst="flowChartMerg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2">
                        <a:lumMod val="75000"/>
                      </a:schemeClr>
                    </a:solidFill>
                    <a:latin typeface="Broadway" panose="04040905080B02020502" pitchFamily="82" charset="0"/>
                  </a:endParaRPr>
                </a:p>
              </p:txBody>
            </p:sp>
            <p:sp>
              <p:nvSpPr>
                <p:cNvPr id="83" name="椭圆 82"/>
                <p:cNvSpPr/>
                <p:nvPr userDrawn="1"/>
              </p:nvSpPr>
              <p:spPr>
                <a:xfrm>
                  <a:off x="-3394662" y="7036849"/>
                  <a:ext cx="1578363" cy="1873398"/>
                </a:xfrm>
                <a:prstGeom prst="ellipse">
                  <a:avLst/>
                </a:prstGeom>
                <a:solidFill>
                  <a:schemeClr val="accent3">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2">
                        <a:lumMod val="75000"/>
                      </a:schemeClr>
                    </a:solidFill>
                    <a:latin typeface="Broadway" panose="04040905080B02020502" pitchFamily="82" charset="0"/>
                  </a:endParaRPr>
                </a:p>
              </p:txBody>
            </p:sp>
            <p:sp>
              <p:nvSpPr>
                <p:cNvPr id="86" name="流程图: 合并 85"/>
                <p:cNvSpPr/>
                <p:nvPr userDrawn="1"/>
              </p:nvSpPr>
              <p:spPr>
                <a:xfrm rot="18650490">
                  <a:off x="-2028119" y="8420308"/>
                  <a:ext cx="403376" cy="467291"/>
                </a:xfrm>
                <a:prstGeom prst="flowChartMerg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2">
                        <a:lumMod val="75000"/>
                      </a:schemeClr>
                    </a:solidFill>
                    <a:latin typeface="Broadway" panose="04040905080B02020502" pitchFamily="82" charset="0"/>
                  </a:endParaRPr>
                </a:p>
              </p:txBody>
            </p:sp>
            <p:sp>
              <p:nvSpPr>
                <p:cNvPr id="88" name="椭圆 87"/>
                <p:cNvSpPr/>
                <p:nvPr userDrawn="1"/>
              </p:nvSpPr>
              <p:spPr>
                <a:xfrm>
                  <a:off x="-3382439" y="9120648"/>
                  <a:ext cx="1578363" cy="1873398"/>
                </a:xfrm>
                <a:prstGeom prst="ellipse">
                  <a:avLst/>
                </a:prstGeom>
                <a:solidFill>
                  <a:schemeClr val="accent4">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2">
                        <a:lumMod val="75000"/>
                      </a:schemeClr>
                    </a:solidFill>
                    <a:latin typeface="Broadway" panose="04040905080B02020502" pitchFamily="82" charset="0"/>
                  </a:endParaRPr>
                </a:p>
              </p:txBody>
            </p:sp>
            <p:sp>
              <p:nvSpPr>
                <p:cNvPr id="89" name="流程图: 合并 88"/>
                <p:cNvSpPr/>
                <p:nvPr userDrawn="1"/>
              </p:nvSpPr>
              <p:spPr>
                <a:xfrm rot="18650490">
                  <a:off x="-2087653" y="10483987"/>
                  <a:ext cx="403376" cy="467290"/>
                </a:xfrm>
                <a:prstGeom prst="flowChartMerg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2">
                        <a:lumMod val="75000"/>
                      </a:schemeClr>
                    </a:solidFill>
                    <a:latin typeface="Broadway" panose="04040905080B02020502" pitchFamily="82" charset="0"/>
                  </a:endParaRPr>
                </a:p>
              </p:txBody>
            </p:sp>
            <p:sp>
              <p:nvSpPr>
                <p:cNvPr id="91" name="椭圆 90"/>
                <p:cNvSpPr/>
                <p:nvPr userDrawn="1"/>
              </p:nvSpPr>
              <p:spPr>
                <a:xfrm>
                  <a:off x="-3394662" y="11253532"/>
                  <a:ext cx="1578363" cy="1873398"/>
                </a:xfrm>
                <a:prstGeom prst="ellipse">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2">
                        <a:lumMod val="75000"/>
                      </a:schemeClr>
                    </a:solidFill>
                    <a:latin typeface="Broadway" panose="04040905080B02020502" pitchFamily="82" charset="0"/>
                  </a:endParaRPr>
                </a:p>
              </p:txBody>
            </p:sp>
            <p:sp>
              <p:nvSpPr>
                <p:cNvPr id="92" name="流程图: 合并 91"/>
                <p:cNvSpPr/>
                <p:nvPr userDrawn="1"/>
              </p:nvSpPr>
              <p:spPr>
                <a:xfrm rot="18650490">
                  <a:off x="-2107839" y="12538905"/>
                  <a:ext cx="403376" cy="467290"/>
                </a:xfrm>
                <a:prstGeom prst="flowChartMerg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2">
                        <a:lumMod val="75000"/>
                      </a:schemeClr>
                    </a:solidFill>
                    <a:latin typeface="Broadway" panose="04040905080B02020502" pitchFamily="82" charset="0"/>
                  </a:endParaRPr>
                </a:p>
              </p:txBody>
            </p:sp>
          </p:grpSp>
          <p:sp>
            <p:nvSpPr>
              <p:cNvPr id="47" name="文本框 46"/>
              <p:cNvSpPr txBox="1"/>
              <p:nvPr userDrawn="1"/>
            </p:nvSpPr>
            <p:spPr>
              <a:xfrm>
                <a:off x="1677949" y="1543728"/>
                <a:ext cx="1840984" cy="1817760"/>
              </a:xfrm>
              <a:prstGeom prst="rect">
                <a:avLst/>
              </a:prstGeom>
              <a:noFill/>
            </p:spPr>
            <p:txBody>
              <a:bodyPr wrap="none" rtlCol="0">
                <a:spAutoFit/>
              </a:bodyPr>
              <a:lstStyle/>
              <a:p>
                <a:r>
                  <a:rPr lang="en-US" altLang="zh-CN" sz="3400" b="0" dirty="0" smtClean="0">
                    <a:solidFill>
                      <a:schemeClr val="bg2">
                        <a:lumMod val="75000"/>
                      </a:schemeClr>
                    </a:solidFill>
                    <a:latin typeface="Broadway" panose="04040905080B02020502" pitchFamily="82" charset="0"/>
                    <a:ea typeface="微软雅黑" panose="020B0503020204020204" pitchFamily="34" charset="-122"/>
                  </a:rPr>
                  <a:t>01</a:t>
                </a:r>
                <a:endParaRPr lang="zh-CN" altLang="en-US" sz="3400" b="0" dirty="0">
                  <a:solidFill>
                    <a:schemeClr val="bg2">
                      <a:lumMod val="75000"/>
                    </a:schemeClr>
                  </a:solidFill>
                  <a:latin typeface="Broadway" panose="04040905080B02020502" pitchFamily="82" charset="0"/>
                  <a:ea typeface="微软雅黑" panose="020B0503020204020204" pitchFamily="34" charset="-122"/>
                </a:endParaRPr>
              </a:p>
            </p:txBody>
          </p:sp>
          <p:sp>
            <p:nvSpPr>
              <p:cNvPr id="82" name="文本框 81"/>
              <p:cNvSpPr txBox="1"/>
              <p:nvPr userDrawn="1"/>
            </p:nvSpPr>
            <p:spPr>
              <a:xfrm>
                <a:off x="1707109" y="7551743"/>
                <a:ext cx="1903736" cy="1817760"/>
              </a:xfrm>
              <a:prstGeom prst="rect">
                <a:avLst/>
              </a:prstGeom>
              <a:noFill/>
            </p:spPr>
            <p:txBody>
              <a:bodyPr wrap="none" rtlCol="0">
                <a:spAutoFit/>
              </a:bodyPr>
              <a:lstStyle/>
              <a:p>
                <a:r>
                  <a:rPr lang="en-US" altLang="zh-CN" sz="3400" b="0" dirty="0" smtClean="0">
                    <a:solidFill>
                      <a:schemeClr val="bg2">
                        <a:lumMod val="75000"/>
                      </a:schemeClr>
                    </a:solidFill>
                    <a:latin typeface="Broadway" panose="04040905080B02020502" pitchFamily="82" charset="0"/>
                    <a:ea typeface="微软雅黑" panose="020B0503020204020204" pitchFamily="34" charset="-122"/>
                  </a:rPr>
                  <a:t>03</a:t>
                </a:r>
                <a:endParaRPr lang="zh-CN" altLang="en-US" sz="3400" b="0" dirty="0">
                  <a:solidFill>
                    <a:schemeClr val="bg2">
                      <a:lumMod val="75000"/>
                    </a:schemeClr>
                  </a:solidFill>
                  <a:latin typeface="Broadway" panose="04040905080B02020502" pitchFamily="82" charset="0"/>
                  <a:ea typeface="微软雅黑" panose="020B0503020204020204" pitchFamily="34" charset="-122"/>
                </a:endParaRPr>
              </a:p>
            </p:txBody>
          </p:sp>
          <p:sp>
            <p:nvSpPr>
              <p:cNvPr id="87" name="文本框 86"/>
              <p:cNvSpPr txBox="1"/>
              <p:nvPr userDrawn="1"/>
            </p:nvSpPr>
            <p:spPr>
              <a:xfrm>
                <a:off x="1715640" y="10493402"/>
                <a:ext cx="1890693" cy="1817761"/>
              </a:xfrm>
              <a:prstGeom prst="rect">
                <a:avLst/>
              </a:prstGeom>
              <a:noFill/>
            </p:spPr>
            <p:txBody>
              <a:bodyPr wrap="none" rtlCol="0">
                <a:spAutoFit/>
              </a:bodyPr>
              <a:lstStyle/>
              <a:p>
                <a:r>
                  <a:rPr lang="en-US" altLang="zh-CN" sz="3400" b="0" dirty="0" smtClean="0">
                    <a:ln>
                      <a:noFill/>
                    </a:ln>
                    <a:solidFill>
                      <a:schemeClr val="bg1"/>
                    </a:solidFill>
                    <a:latin typeface="Broadway" panose="04040905080B02020502" pitchFamily="82" charset="0"/>
                    <a:ea typeface="微软雅黑" panose="020B0503020204020204" pitchFamily="34" charset="-122"/>
                  </a:rPr>
                  <a:t>04</a:t>
                </a:r>
                <a:endParaRPr lang="zh-CN" altLang="en-US" sz="3400" b="0" dirty="0">
                  <a:ln>
                    <a:noFill/>
                  </a:ln>
                  <a:solidFill>
                    <a:schemeClr val="bg1"/>
                  </a:solidFill>
                  <a:latin typeface="Broadway" panose="04040905080B02020502" pitchFamily="82" charset="0"/>
                  <a:ea typeface="微软雅黑" panose="020B0503020204020204" pitchFamily="34" charset="-122"/>
                </a:endParaRPr>
              </a:p>
            </p:txBody>
          </p:sp>
          <p:sp>
            <p:nvSpPr>
              <p:cNvPr id="90" name="文本框 89"/>
              <p:cNvSpPr txBox="1"/>
              <p:nvPr userDrawn="1"/>
            </p:nvSpPr>
            <p:spPr>
              <a:xfrm>
                <a:off x="1707109" y="13474787"/>
                <a:ext cx="1903734" cy="1817761"/>
              </a:xfrm>
              <a:prstGeom prst="rect">
                <a:avLst/>
              </a:prstGeom>
              <a:noFill/>
            </p:spPr>
            <p:txBody>
              <a:bodyPr wrap="none" rtlCol="0">
                <a:spAutoFit/>
              </a:bodyPr>
              <a:lstStyle/>
              <a:p>
                <a:r>
                  <a:rPr lang="en-US" altLang="zh-CN" sz="3400" b="0" dirty="0" smtClean="0">
                    <a:solidFill>
                      <a:schemeClr val="bg2">
                        <a:lumMod val="75000"/>
                      </a:schemeClr>
                    </a:solidFill>
                    <a:latin typeface="Broadway" panose="04040905080B02020502" pitchFamily="82" charset="0"/>
                    <a:ea typeface="微软雅黑" panose="020B0503020204020204" pitchFamily="34" charset="-122"/>
                  </a:rPr>
                  <a:t>05</a:t>
                </a:r>
                <a:endParaRPr lang="zh-CN" altLang="en-US" sz="3400" b="0" dirty="0">
                  <a:solidFill>
                    <a:schemeClr val="bg2">
                      <a:lumMod val="75000"/>
                    </a:schemeClr>
                  </a:solidFill>
                  <a:latin typeface="Broadway" panose="04040905080B02020502" pitchFamily="82" charset="0"/>
                  <a:ea typeface="微软雅黑" panose="020B0503020204020204" pitchFamily="34" charset="-122"/>
                </a:endParaRPr>
              </a:p>
            </p:txBody>
          </p:sp>
          <p:sp>
            <p:nvSpPr>
              <p:cNvPr id="93" name="文本框 92"/>
              <p:cNvSpPr txBox="1"/>
              <p:nvPr userDrawn="1"/>
            </p:nvSpPr>
            <p:spPr>
              <a:xfrm>
                <a:off x="1677947" y="16443518"/>
                <a:ext cx="1903734" cy="1817761"/>
              </a:xfrm>
              <a:prstGeom prst="rect">
                <a:avLst/>
              </a:prstGeom>
              <a:noFill/>
            </p:spPr>
            <p:txBody>
              <a:bodyPr wrap="none" rtlCol="0">
                <a:spAutoFit/>
              </a:bodyPr>
              <a:lstStyle/>
              <a:p>
                <a:r>
                  <a:rPr lang="en-US" altLang="zh-CN" sz="3400" b="0" dirty="0" smtClean="0">
                    <a:solidFill>
                      <a:schemeClr val="bg2">
                        <a:lumMod val="75000"/>
                      </a:schemeClr>
                    </a:solidFill>
                    <a:latin typeface="Broadway" panose="04040905080B02020502" pitchFamily="82" charset="0"/>
                    <a:ea typeface="微软雅黑" panose="020B0503020204020204" pitchFamily="34" charset="-122"/>
                  </a:rPr>
                  <a:t>06</a:t>
                </a:r>
                <a:endParaRPr lang="zh-CN" altLang="en-US" sz="3400" b="0" dirty="0">
                  <a:solidFill>
                    <a:schemeClr val="bg2">
                      <a:lumMod val="75000"/>
                    </a:schemeClr>
                  </a:solidFill>
                  <a:latin typeface="Broadway" panose="04040905080B02020502" pitchFamily="82" charset="0"/>
                  <a:ea typeface="微软雅黑" panose="020B0503020204020204" pitchFamily="34" charset="-122"/>
                </a:endParaRPr>
              </a:p>
            </p:txBody>
          </p:sp>
        </p:grpSp>
        <p:sp>
          <p:nvSpPr>
            <p:cNvPr id="45" name="文本框 44"/>
            <p:cNvSpPr txBox="1"/>
            <p:nvPr userDrawn="1"/>
          </p:nvSpPr>
          <p:spPr>
            <a:xfrm>
              <a:off x="4565390" y="1582350"/>
              <a:ext cx="4319035" cy="553401"/>
            </a:xfrm>
            <a:prstGeom prst="rect">
              <a:avLst/>
            </a:prstGeom>
            <a:noFill/>
          </p:spPr>
          <p:txBody>
            <a:bodyPr wrap="none" rtlCol="0">
              <a:spAutoFit/>
            </a:bodyPr>
            <a:lstStyle/>
            <a:p>
              <a:pPr marL="0" algn="l" defTabSz="914400" rtl="0" eaLnBrk="1" latinLnBrk="0" hangingPunct="1"/>
              <a:r>
                <a:rPr lang="zh-CN" altLang="en-US" sz="2400" b="1" kern="1200" dirty="0" smtClean="0">
                  <a:solidFill>
                    <a:schemeClr val="bg2">
                      <a:lumMod val="75000"/>
                    </a:schemeClr>
                  </a:solidFill>
                  <a:latin typeface="微软雅黑" panose="020B0503020204020204" pitchFamily="34" charset="-122"/>
                  <a:ea typeface="微软雅黑" panose="020B0503020204020204" pitchFamily="34" charset="-122"/>
                  <a:cs typeface="+mn-cs"/>
                </a:rPr>
                <a:t>研究背景、意义以及研究内容</a:t>
              </a:r>
              <a:endParaRPr lang="zh-CN" altLang="en-US" sz="2400" b="1" kern="1200" dirty="0">
                <a:solidFill>
                  <a:schemeClr val="bg2">
                    <a:lumMod val="75000"/>
                  </a:schemeClr>
                </a:solidFill>
                <a:latin typeface="微软雅黑" panose="020B0503020204020204" pitchFamily="34" charset="-122"/>
                <a:ea typeface="微软雅黑" panose="020B0503020204020204" pitchFamily="34" charset="-122"/>
                <a:cs typeface="+mn-cs"/>
              </a:endParaRPr>
            </a:p>
          </p:txBody>
        </p:sp>
      </p:grpSp>
      <p:sp>
        <p:nvSpPr>
          <p:cNvPr id="77" name="文本框 76"/>
          <p:cNvSpPr txBox="1"/>
          <p:nvPr userDrawn="1"/>
        </p:nvSpPr>
        <p:spPr>
          <a:xfrm>
            <a:off x="4579481" y="5590612"/>
            <a:ext cx="2339102" cy="461665"/>
          </a:xfrm>
          <a:prstGeom prst="rect">
            <a:avLst/>
          </a:prstGeom>
          <a:noFill/>
        </p:spPr>
        <p:txBody>
          <a:bodyPr wrap="none" rtlCol="0">
            <a:spAutoFit/>
          </a:bodyPr>
          <a:lstStyle/>
          <a:p>
            <a:pPr marL="0" algn="l" defTabSz="914400" rtl="0" eaLnBrk="1" latinLnBrk="0" hangingPunct="1"/>
            <a:r>
              <a:rPr lang="zh-CN" altLang="en-US" sz="2400" b="1" kern="1200" dirty="0" smtClean="0">
                <a:solidFill>
                  <a:schemeClr val="bg2">
                    <a:lumMod val="75000"/>
                  </a:schemeClr>
                </a:solidFill>
                <a:latin typeface="微软雅黑" panose="020B0503020204020204" pitchFamily="34" charset="-122"/>
                <a:ea typeface="微软雅黑" panose="020B0503020204020204" pitchFamily="34" charset="-122"/>
                <a:cs typeface="+mn-cs"/>
              </a:rPr>
              <a:t>总结与未来工作</a:t>
            </a:r>
            <a:endParaRPr lang="zh-CN" altLang="en-US" sz="2400" b="1" kern="1200" dirty="0">
              <a:solidFill>
                <a:schemeClr val="bg2">
                  <a:lumMod val="75000"/>
                </a:schemeClr>
              </a:solidFill>
              <a:latin typeface="微软雅黑" panose="020B0503020204020204" pitchFamily="34" charset="-122"/>
              <a:ea typeface="微软雅黑" panose="020B0503020204020204" pitchFamily="34" charset="-122"/>
              <a:cs typeface="+mn-cs"/>
            </a:endParaRPr>
          </a:p>
        </p:txBody>
      </p:sp>
      <p:sp>
        <p:nvSpPr>
          <p:cNvPr id="7" name="日期占位符 6"/>
          <p:cNvSpPr>
            <a:spLocks noGrp="1"/>
          </p:cNvSpPr>
          <p:nvPr>
            <p:ph type="dt" sz="half" idx="10"/>
          </p:nvPr>
        </p:nvSpPr>
        <p:spPr/>
        <p:txBody>
          <a:bodyPr/>
          <a:lstStyle/>
          <a:p>
            <a:fld id="{11961523-4804-45BD-9F6B-362C01C77A8B}" type="datetimeFigureOut">
              <a:rPr lang="zh-CN" altLang="en-US" smtClean="0"/>
              <a:t>2016/5/20/Friday</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A906129D-8271-4CBE-9DFD-2A0543AED237}" type="slidenum">
              <a:rPr lang="zh-CN" altLang="en-US" smtClean="0"/>
              <a:t>‹#›</a:t>
            </a:fld>
            <a:endParaRPr lang="zh-CN" altLang="en-US"/>
          </a:p>
        </p:txBody>
      </p:sp>
      <p:pic>
        <p:nvPicPr>
          <p:cNvPr id="84" name="Picture 18"/>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9601200" y="6310475"/>
            <a:ext cx="333375" cy="35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5" name="Picture 20" descr="ll"/>
          <p:cNvPicPr>
            <a:picLocks noChangeAspect="1" noChangeArrowheads="1"/>
          </p:cNvPicPr>
          <p:nvPr userDrawn="1"/>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982200" y="6283488"/>
            <a:ext cx="18288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 name="文本框 54"/>
          <p:cNvSpPr txBox="1"/>
          <p:nvPr userDrawn="1"/>
        </p:nvSpPr>
        <p:spPr>
          <a:xfrm>
            <a:off x="4590953" y="1503708"/>
            <a:ext cx="3262432" cy="461665"/>
          </a:xfrm>
          <a:prstGeom prst="rect">
            <a:avLst/>
          </a:prstGeom>
          <a:noFill/>
        </p:spPr>
        <p:txBody>
          <a:bodyPr wrap="none" rtlCol="0">
            <a:spAutoFit/>
          </a:bodyPr>
          <a:lstStyle/>
          <a:p>
            <a:pPr marL="0" algn="l" defTabSz="914400" rtl="0" eaLnBrk="1" latinLnBrk="0" hangingPunct="1"/>
            <a:r>
              <a:rPr lang="zh-CN" altLang="en-US" sz="2400" b="1" kern="1200" dirty="0" smtClean="0">
                <a:solidFill>
                  <a:schemeClr val="bg2">
                    <a:lumMod val="75000"/>
                  </a:schemeClr>
                </a:solidFill>
                <a:latin typeface="微软雅黑" panose="020B0503020204020204" pitchFamily="34" charset="-122"/>
                <a:ea typeface="微软雅黑" panose="020B0503020204020204" pitchFamily="34" charset="-122"/>
                <a:cs typeface="+mn-cs"/>
              </a:rPr>
              <a:t>好友推荐相关理论基础</a:t>
            </a:r>
            <a:endParaRPr lang="zh-CN" altLang="en-US" sz="2400" b="1" kern="1200" dirty="0">
              <a:solidFill>
                <a:schemeClr val="bg2">
                  <a:lumMod val="75000"/>
                </a:schemeClr>
              </a:solidFill>
              <a:latin typeface="微软雅黑" panose="020B0503020204020204" pitchFamily="34" charset="-122"/>
              <a:ea typeface="微软雅黑" panose="020B0503020204020204" pitchFamily="34" charset="-122"/>
              <a:cs typeface="+mn-cs"/>
            </a:endParaRPr>
          </a:p>
        </p:txBody>
      </p:sp>
      <p:sp>
        <p:nvSpPr>
          <p:cNvPr id="94" name="文本框 93"/>
          <p:cNvSpPr txBox="1"/>
          <p:nvPr userDrawn="1"/>
        </p:nvSpPr>
        <p:spPr>
          <a:xfrm>
            <a:off x="3625314" y="1487820"/>
            <a:ext cx="748923" cy="615553"/>
          </a:xfrm>
          <a:prstGeom prst="rect">
            <a:avLst/>
          </a:prstGeom>
          <a:noFill/>
        </p:spPr>
        <p:txBody>
          <a:bodyPr wrap="none" rtlCol="0">
            <a:spAutoFit/>
          </a:bodyPr>
          <a:lstStyle/>
          <a:p>
            <a:r>
              <a:rPr lang="en-US" altLang="zh-CN" sz="3400" b="0" dirty="0" smtClean="0">
                <a:solidFill>
                  <a:schemeClr val="bg2">
                    <a:lumMod val="75000"/>
                  </a:schemeClr>
                </a:solidFill>
                <a:latin typeface="Broadway" panose="04040905080B02020502" pitchFamily="82" charset="0"/>
                <a:ea typeface="微软雅黑" panose="020B0503020204020204" pitchFamily="34" charset="-122"/>
              </a:rPr>
              <a:t>02</a:t>
            </a:r>
            <a:endParaRPr lang="zh-CN" altLang="en-US" sz="3400" b="0" dirty="0">
              <a:solidFill>
                <a:schemeClr val="bg2">
                  <a:lumMod val="75000"/>
                </a:schemeClr>
              </a:solidFill>
              <a:latin typeface="Broadway" panose="04040905080B02020502" pitchFamily="82" charset="0"/>
              <a:ea typeface="微软雅黑" panose="020B0503020204020204" pitchFamily="34" charset="-122"/>
            </a:endParaRPr>
          </a:p>
        </p:txBody>
      </p:sp>
    </p:spTree>
    <p:extLst>
      <p:ext uri="{BB962C8B-B14F-4D97-AF65-F5344CB8AC3E}">
        <p14:creationId xmlns:p14="http://schemas.microsoft.com/office/powerpoint/2010/main" val="3896745501"/>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5_仅标题">
    <p:spTree>
      <p:nvGrpSpPr>
        <p:cNvPr id="1" name=""/>
        <p:cNvGrpSpPr/>
        <p:nvPr/>
      </p:nvGrpSpPr>
      <p:grpSpPr>
        <a:xfrm>
          <a:off x="0" y="0"/>
          <a:ext cx="0" cy="0"/>
          <a:chOff x="0" y="0"/>
          <a:chExt cx="0" cy="0"/>
        </a:xfrm>
      </p:grpSpPr>
      <p:sp>
        <p:nvSpPr>
          <p:cNvPr id="33" name="矩形 32"/>
          <p:cNvSpPr/>
          <p:nvPr userDrawn="1"/>
        </p:nvSpPr>
        <p:spPr>
          <a:xfrm>
            <a:off x="1" y="0"/>
            <a:ext cx="3035052" cy="6721475"/>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文本框 70"/>
          <p:cNvSpPr txBox="1"/>
          <p:nvPr userDrawn="1"/>
        </p:nvSpPr>
        <p:spPr>
          <a:xfrm>
            <a:off x="4624789" y="2569246"/>
            <a:ext cx="5724644" cy="461665"/>
          </a:xfrm>
          <a:prstGeom prst="rect">
            <a:avLst/>
          </a:prstGeom>
          <a:noFill/>
        </p:spPr>
        <p:txBody>
          <a:bodyPr wrap="none" rtlCol="0">
            <a:spAutoFit/>
          </a:bodyPr>
          <a:lstStyle/>
          <a:p>
            <a:pPr marL="0" algn="l" defTabSz="914400" rtl="0" eaLnBrk="1" latinLnBrk="0" hangingPunct="1"/>
            <a:r>
              <a:rPr lang="zh-CN" altLang="en-US" sz="2400" b="1" kern="1200" dirty="0" smtClean="0">
                <a:solidFill>
                  <a:schemeClr val="bg2">
                    <a:lumMod val="75000"/>
                  </a:schemeClr>
                </a:solidFill>
                <a:latin typeface="微软雅黑" panose="020B0503020204020204" pitchFamily="34" charset="-122"/>
                <a:ea typeface="微软雅黑" panose="020B0503020204020204" pitchFamily="34" charset="-122"/>
                <a:cs typeface="+mn-cs"/>
              </a:rPr>
              <a:t>基于用户文本语义和情感程度的好友推荐</a:t>
            </a:r>
            <a:endParaRPr lang="zh-CN" altLang="en-US" sz="2400" b="1" kern="1200" dirty="0">
              <a:solidFill>
                <a:schemeClr val="bg2">
                  <a:lumMod val="75000"/>
                </a:schemeClr>
              </a:solidFill>
              <a:latin typeface="微软雅黑" panose="020B0503020204020204" pitchFamily="34" charset="-122"/>
              <a:ea typeface="微软雅黑" panose="020B0503020204020204" pitchFamily="34" charset="-122"/>
              <a:cs typeface="+mn-cs"/>
            </a:endParaRPr>
          </a:p>
        </p:txBody>
      </p:sp>
      <p:sp>
        <p:nvSpPr>
          <p:cNvPr id="72" name="文本框 71"/>
          <p:cNvSpPr txBox="1"/>
          <p:nvPr userDrawn="1"/>
        </p:nvSpPr>
        <p:spPr>
          <a:xfrm>
            <a:off x="4624789" y="3565021"/>
            <a:ext cx="6032421" cy="461665"/>
          </a:xfrm>
          <a:prstGeom prst="rect">
            <a:avLst/>
          </a:prstGeom>
          <a:noFill/>
        </p:spPr>
        <p:txBody>
          <a:bodyPr wrap="none" rtlCol="0">
            <a:spAutoFit/>
          </a:bodyPr>
          <a:lstStyle/>
          <a:p>
            <a:pPr marL="0" algn="l" defTabSz="914400" rtl="0" eaLnBrk="1" latinLnBrk="0" hangingPunct="1"/>
            <a:r>
              <a:rPr lang="zh-CN" altLang="en-US" sz="2400" b="1" kern="1200" dirty="0" smtClean="0">
                <a:solidFill>
                  <a:schemeClr val="bg2">
                    <a:lumMod val="75000"/>
                  </a:schemeClr>
                </a:solidFill>
                <a:latin typeface="微软雅黑" panose="020B0503020204020204" pitchFamily="34" charset="-122"/>
                <a:ea typeface="微软雅黑" panose="020B0503020204020204" pitchFamily="34" charset="-122"/>
                <a:cs typeface="+mn-cs"/>
              </a:rPr>
              <a:t>基于交叉文本相似性和情感词典的好友推荐</a:t>
            </a:r>
            <a:endParaRPr lang="zh-CN" altLang="en-US" sz="2400" b="1" kern="1200" dirty="0">
              <a:solidFill>
                <a:schemeClr val="bg2">
                  <a:lumMod val="75000"/>
                </a:schemeClr>
              </a:solidFill>
              <a:latin typeface="微软雅黑" panose="020B0503020204020204" pitchFamily="34" charset="-122"/>
              <a:ea typeface="微软雅黑" panose="020B0503020204020204" pitchFamily="34" charset="-122"/>
              <a:cs typeface="+mn-cs"/>
            </a:endParaRPr>
          </a:p>
        </p:txBody>
      </p:sp>
      <p:grpSp>
        <p:nvGrpSpPr>
          <p:cNvPr id="34" name="组合 33"/>
          <p:cNvGrpSpPr/>
          <p:nvPr userDrawn="1"/>
        </p:nvGrpSpPr>
        <p:grpSpPr>
          <a:xfrm>
            <a:off x="-93304" y="1451188"/>
            <a:ext cx="3041784" cy="2992839"/>
            <a:chOff x="1082462" y="1218028"/>
            <a:chExt cx="3752428" cy="3752428"/>
          </a:xfrm>
        </p:grpSpPr>
        <p:grpSp>
          <p:nvGrpSpPr>
            <p:cNvPr id="35" name="组合 34"/>
            <p:cNvGrpSpPr/>
            <p:nvPr userDrawn="1"/>
          </p:nvGrpSpPr>
          <p:grpSpPr>
            <a:xfrm>
              <a:off x="2261324" y="2572676"/>
              <a:ext cx="1440227" cy="1204747"/>
              <a:chOff x="2525008" y="2776901"/>
              <a:chExt cx="1440227" cy="1204747"/>
            </a:xfrm>
            <a:noFill/>
          </p:grpSpPr>
          <p:sp>
            <p:nvSpPr>
              <p:cNvPr id="40" name="文本框 39"/>
              <p:cNvSpPr txBox="1"/>
              <p:nvPr userDrawn="1"/>
            </p:nvSpPr>
            <p:spPr>
              <a:xfrm>
                <a:off x="2525008" y="2776901"/>
                <a:ext cx="1415772" cy="830997"/>
              </a:xfrm>
              <a:prstGeom prst="rect">
                <a:avLst/>
              </a:prstGeom>
              <a:grpFill/>
            </p:spPr>
            <p:txBody>
              <a:bodyPr wrap="none" rtlCol="0">
                <a:spAutoFit/>
              </a:bodyPr>
              <a:lstStyle/>
              <a:p>
                <a:r>
                  <a:rPr lang="zh-CN" altLang="en-US" sz="4800" b="1" dirty="0" smtClean="0">
                    <a:solidFill>
                      <a:schemeClr val="bg1"/>
                    </a:solidFill>
                  </a:rPr>
                  <a:t>目录</a:t>
                </a:r>
                <a:endParaRPr lang="zh-CN" altLang="en-US" sz="4800" b="1" dirty="0">
                  <a:solidFill>
                    <a:schemeClr val="bg1"/>
                  </a:solidFill>
                </a:endParaRPr>
              </a:p>
            </p:txBody>
          </p:sp>
          <p:sp>
            <p:nvSpPr>
              <p:cNvPr id="41" name="文本框 40"/>
              <p:cNvSpPr txBox="1"/>
              <p:nvPr userDrawn="1"/>
            </p:nvSpPr>
            <p:spPr>
              <a:xfrm>
                <a:off x="2547859" y="3519983"/>
                <a:ext cx="1417376" cy="461665"/>
              </a:xfrm>
              <a:prstGeom prst="rect">
                <a:avLst/>
              </a:prstGeom>
              <a:grpFill/>
            </p:spPr>
            <p:txBody>
              <a:bodyPr wrap="none" rtlCol="0">
                <a:spAutoFit/>
              </a:bodyPr>
              <a:lstStyle/>
              <a:p>
                <a:r>
                  <a:rPr lang="en-US" altLang="zh-CN" sz="2400" b="1" dirty="0" smtClean="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t>Contents</a:t>
                </a:r>
                <a:endParaRPr lang="zh-CN" altLang="en-US" sz="2400" b="1" dirty="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grpSp>
        <p:sp>
          <p:nvSpPr>
            <p:cNvPr id="36" name="空心弧 35"/>
            <p:cNvSpPr/>
            <p:nvPr userDrawn="1"/>
          </p:nvSpPr>
          <p:spPr>
            <a:xfrm>
              <a:off x="1331528" y="1467094"/>
              <a:ext cx="3415910" cy="3415910"/>
            </a:xfrm>
            <a:prstGeom prst="blockArc">
              <a:avLst>
                <a:gd name="adj1" fmla="val 16203098"/>
                <a:gd name="adj2" fmla="val 2185751"/>
                <a:gd name="adj3" fmla="val 372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7" name="空心弧 36"/>
            <p:cNvSpPr/>
            <p:nvPr userDrawn="1"/>
          </p:nvSpPr>
          <p:spPr>
            <a:xfrm rot="5400000" flipV="1">
              <a:off x="1480446" y="1589267"/>
              <a:ext cx="3171564" cy="3171564"/>
            </a:xfrm>
            <a:prstGeom prst="blockArc">
              <a:avLst>
                <a:gd name="adj1" fmla="val 16272629"/>
                <a:gd name="adj2" fmla="val 582171"/>
                <a:gd name="adj3" fmla="val 407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8" name="同心圆 37"/>
            <p:cNvSpPr/>
            <p:nvPr userDrawn="1"/>
          </p:nvSpPr>
          <p:spPr>
            <a:xfrm>
              <a:off x="1741435" y="1877001"/>
              <a:ext cx="2596097" cy="2596097"/>
            </a:xfrm>
            <a:prstGeom prst="donut">
              <a:avLst>
                <a:gd name="adj" fmla="val 473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9" name="空心弧 38"/>
            <p:cNvSpPr/>
            <p:nvPr userDrawn="1"/>
          </p:nvSpPr>
          <p:spPr>
            <a:xfrm rot="5400000" flipV="1">
              <a:off x="1082462" y="1218028"/>
              <a:ext cx="3752428" cy="3752428"/>
            </a:xfrm>
            <a:prstGeom prst="blockArc">
              <a:avLst>
                <a:gd name="adj1" fmla="val 18338353"/>
                <a:gd name="adj2" fmla="val 207581"/>
                <a:gd name="adj3" fmla="val 32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53" name="文本框 52"/>
          <p:cNvSpPr txBox="1"/>
          <p:nvPr userDrawn="1"/>
        </p:nvSpPr>
        <p:spPr>
          <a:xfrm>
            <a:off x="4590953" y="4575810"/>
            <a:ext cx="5724644" cy="461665"/>
          </a:xfrm>
          <a:prstGeom prst="rect">
            <a:avLst/>
          </a:prstGeom>
          <a:noFill/>
        </p:spPr>
        <p:txBody>
          <a:bodyPr wrap="none" rtlCol="0">
            <a:spAutoFit/>
          </a:bodyPr>
          <a:lstStyle/>
          <a:p>
            <a:pPr marL="0" algn="l" defTabSz="914400" rtl="0" eaLnBrk="1" latinLnBrk="0" hangingPunct="1"/>
            <a:r>
              <a:rPr lang="zh-CN" altLang="en-US" sz="2400" b="1" kern="1200" dirty="0" smtClean="0">
                <a:solidFill>
                  <a:schemeClr val="tx1"/>
                </a:solidFill>
                <a:latin typeface="微软雅黑" panose="020B0503020204020204" pitchFamily="34" charset="-122"/>
                <a:ea typeface="微软雅黑" panose="020B0503020204020204" pitchFamily="34" charset="-122"/>
                <a:cs typeface="+mn-cs"/>
              </a:rPr>
              <a:t>融合文本语义和情感分析的好友推荐系统</a:t>
            </a:r>
            <a:endParaRPr lang="zh-CN" altLang="en-US" sz="2400" b="1" kern="1200" dirty="0">
              <a:solidFill>
                <a:schemeClr val="tx1"/>
              </a:solidFill>
              <a:latin typeface="微软雅黑" panose="020B0503020204020204" pitchFamily="34" charset="-122"/>
              <a:ea typeface="微软雅黑" panose="020B0503020204020204" pitchFamily="34" charset="-122"/>
              <a:cs typeface="+mn-cs"/>
            </a:endParaRPr>
          </a:p>
        </p:txBody>
      </p:sp>
      <p:grpSp>
        <p:nvGrpSpPr>
          <p:cNvPr id="43" name="组合 42"/>
          <p:cNvGrpSpPr/>
          <p:nvPr userDrawn="1"/>
        </p:nvGrpSpPr>
        <p:grpSpPr>
          <a:xfrm>
            <a:off x="3560688" y="300816"/>
            <a:ext cx="5204553" cy="6009659"/>
            <a:chOff x="3514159" y="1294651"/>
            <a:chExt cx="5370266" cy="7203823"/>
          </a:xfrm>
        </p:grpSpPr>
        <p:grpSp>
          <p:nvGrpSpPr>
            <p:cNvPr id="44" name="组合 43"/>
            <p:cNvGrpSpPr/>
            <p:nvPr userDrawn="1"/>
          </p:nvGrpSpPr>
          <p:grpSpPr>
            <a:xfrm>
              <a:off x="3514159" y="1294651"/>
              <a:ext cx="1064760" cy="7203823"/>
              <a:chOff x="1445772" y="986833"/>
              <a:chExt cx="2623064" cy="17746843"/>
            </a:xfrm>
          </p:grpSpPr>
          <p:grpSp>
            <p:nvGrpSpPr>
              <p:cNvPr id="46" name="组合 45"/>
              <p:cNvGrpSpPr/>
              <p:nvPr userDrawn="1"/>
            </p:nvGrpSpPr>
            <p:grpSpPr>
              <a:xfrm>
                <a:off x="1445772" y="986833"/>
                <a:ext cx="2623064" cy="17746843"/>
                <a:chOff x="-3408439" y="842784"/>
                <a:chExt cx="1815653" cy="12284146"/>
              </a:xfrm>
            </p:grpSpPr>
            <p:sp>
              <p:nvSpPr>
                <p:cNvPr id="48" name="椭圆 47"/>
                <p:cNvSpPr/>
                <p:nvPr userDrawn="1"/>
              </p:nvSpPr>
              <p:spPr>
                <a:xfrm>
                  <a:off x="-3402622" y="842784"/>
                  <a:ext cx="1578362" cy="1873397"/>
                </a:xfrm>
                <a:prstGeom prst="ellipse">
                  <a:avLst/>
                </a:prstGeom>
                <a:solidFill>
                  <a:srgbClr val="00B0F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2">
                        <a:lumMod val="75000"/>
                      </a:schemeClr>
                    </a:solidFill>
                    <a:latin typeface="Broadway" panose="04040905080B02020502" pitchFamily="82" charset="0"/>
                  </a:endParaRPr>
                </a:p>
              </p:txBody>
            </p:sp>
            <p:sp>
              <p:nvSpPr>
                <p:cNvPr id="60" name="流程图: 合并 59"/>
                <p:cNvSpPr/>
                <p:nvPr userDrawn="1"/>
              </p:nvSpPr>
              <p:spPr>
                <a:xfrm rot="18650490">
                  <a:off x="-2107838" y="2225455"/>
                  <a:ext cx="403376" cy="467290"/>
                </a:xfrm>
                <a:prstGeom prst="flowChartMerg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2">
                        <a:lumMod val="75000"/>
                      </a:schemeClr>
                    </a:solidFill>
                    <a:latin typeface="Broadway" panose="04040905080B02020502" pitchFamily="82" charset="0"/>
                  </a:endParaRPr>
                </a:p>
              </p:txBody>
            </p:sp>
            <p:sp>
              <p:nvSpPr>
                <p:cNvPr id="58" name="椭圆 57"/>
                <p:cNvSpPr/>
                <p:nvPr userDrawn="1"/>
              </p:nvSpPr>
              <p:spPr>
                <a:xfrm>
                  <a:off x="-3408439" y="2906462"/>
                  <a:ext cx="1578361" cy="1873398"/>
                </a:xfrm>
                <a:prstGeom prst="ellipse">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2">
                        <a:lumMod val="75000"/>
                      </a:schemeClr>
                    </a:solidFill>
                    <a:latin typeface="Broadway" panose="04040905080B02020502" pitchFamily="82" charset="0"/>
                  </a:endParaRPr>
                </a:p>
              </p:txBody>
            </p:sp>
            <p:sp>
              <p:nvSpPr>
                <p:cNvPr id="78" name="流程图: 合并 77"/>
                <p:cNvSpPr/>
                <p:nvPr userDrawn="1"/>
              </p:nvSpPr>
              <p:spPr>
                <a:xfrm rot="18650490">
                  <a:off x="-2080002" y="4374966"/>
                  <a:ext cx="403376" cy="467291"/>
                </a:xfrm>
                <a:prstGeom prst="flowChartMerg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2">
                        <a:lumMod val="75000"/>
                      </a:schemeClr>
                    </a:solidFill>
                    <a:latin typeface="Broadway" panose="04040905080B02020502" pitchFamily="82" charset="0"/>
                  </a:endParaRPr>
                </a:p>
              </p:txBody>
            </p:sp>
            <p:sp>
              <p:nvSpPr>
                <p:cNvPr id="80" name="椭圆 79"/>
                <p:cNvSpPr/>
                <p:nvPr userDrawn="1"/>
              </p:nvSpPr>
              <p:spPr>
                <a:xfrm>
                  <a:off x="-3382439" y="5001458"/>
                  <a:ext cx="1578363" cy="1873397"/>
                </a:xfrm>
                <a:prstGeom prst="ellipse">
                  <a:avLst/>
                </a:prstGeom>
                <a:solidFill>
                  <a:schemeClr val="accent2">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2">
                        <a:lumMod val="75000"/>
                      </a:schemeClr>
                    </a:solidFill>
                    <a:latin typeface="Broadway" panose="04040905080B02020502" pitchFamily="82" charset="0"/>
                  </a:endParaRPr>
                </a:p>
              </p:txBody>
            </p:sp>
            <p:sp>
              <p:nvSpPr>
                <p:cNvPr id="81" name="流程图: 合并 80"/>
                <p:cNvSpPr/>
                <p:nvPr userDrawn="1"/>
              </p:nvSpPr>
              <p:spPr>
                <a:xfrm rot="18650490">
                  <a:off x="-2087654" y="6384128"/>
                  <a:ext cx="403376" cy="467291"/>
                </a:xfrm>
                <a:prstGeom prst="flowChartMerg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2">
                        <a:lumMod val="75000"/>
                      </a:schemeClr>
                    </a:solidFill>
                    <a:latin typeface="Broadway" panose="04040905080B02020502" pitchFamily="82" charset="0"/>
                  </a:endParaRPr>
                </a:p>
              </p:txBody>
            </p:sp>
            <p:sp>
              <p:nvSpPr>
                <p:cNvPr id="83" name="椭圆 82"/>
                <p:cNvSpPr/>
                <p:nvPr userDrawn="1"/>
              </p:nvSpPr>
              <p:spPr>
                <a:xfrm>
                  <a:off x="-3394662" y="7036849"/>
                  <a:ext cx="1578363" cy="1873398"/>
                </a:xfrm>
                <a:prstGeom prst="ellipse">
                  <a:avLst/>
                </a:prstGeom>
                <a:solidFill>
                  <a:schemeClr val="accent3">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2">
                        <a:lumMod val="75000"/>
                      </a:schemeClr>
                    </a:solidFill>
                    <a:latin typeface="Broadway" panose="04040905080B02020502" pitchFamily="82" charset="0"/>
                  </a:endParaRPr>
                </a:p>
              </p:txBody>
            </p:sp>
            <p:sp>
              <p:nvSpPr>
                <p:cNvPr id="86" name="流程图: 合并 85"/>
                <p:cNvSpPr/>
                <p:nvPr userDrawn="1"/>
              </p:nvSpPr>
              <p:spPr>
                <a:xfrm rot="18650490">
                  <a:off x="-2028119" y="8420308"/>
                  <a:ext cx="403376" cy="467291"/>
                </a:xfrm>
                <a:prstGeom prst="flowChartMerg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2">
                        <a:lumMod val="75000"/>
                      </a:schemeClr>
                    </a:solidFill>
                    <a:latin typeface="Broadway" panose="04040905080B02020502" pitchFamily="82" charset="0"/>
                  </a:endParaRPr>
                </a:p>
              </p:txBody>
            </p:sp>
            <p:sp>
              <p:nvSpPr>
                <p:cNvPr id="88" name="椭圆 87"/>
                <p:cNvSpPr/>
                <p:nvPr userDrawn="1"/>
              </p:nvSpPr>
              <p:spPr>
                <a:xfrm>
                  <a:off x="-3382439" y="9120648"/>
                  <a:ext cx="1578363" cy="1873398"/>
                </a:xfrm>
                <a:prstGeom prst="ellipse">
                  <a:avLst/>
                </a:prstGeom>
                <a:solidFill>
                  <a:schemeClr val="accent4">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2">
                        <a:lumMod val="75000"/>
                      </a:schemeClr>
                    </a:solidFill>
                    <a:latin typeface="Broadway" panose="04040905080B02020502" pitchFamily="82" charset="0"/>
                  </a:endParaRPr>
                </a:p>
              </p:txBody>
            </p:sp>
            <p:sp>
              <p:nvSpPr>
                <p:cNvPr id="89" name="流程图: 合并 88"/>
                <p:cNvSpPr/>
                <p:nvPr userDrawn="1"/>
              </p:nvSpPr>
              <p:spPr>
                <a:xfrm rot="18650490">
                  <a:off x="-2087653" y="10483987"/>
                  <a:ext cx="403376" cy="467290"/>
                </a:xfrm>
                <a:prstGeom prst="flowChartMerg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2">
                        <a:lumMod val="75000"/>
                      </a:schemeClr>
                    </a:solidFill>
                    <a:latin typeface="Broadway" panose="04040905080B02020502" pitchFamily="82" charset="0"/>
                  </a:endParaRPr>
                </a:p>
              </p:txBody>
            </p:sp>
            <p:sp>
              <p:nvSpPr>
                <p:cNvPr id="91" name="椭圆 90"/>
                <p:cNvSpPr/>
                <p:nvPr userDrawn="1"/>
              </p:nvSpPr>
              <p:spPr>
                <a:xfrm>
                  <a:off x="-3394662" y="11253532"/>
                  <a:ext cx="1578363" cy="1873398"/>
                </a:xfrm>
                <a:prstGeom prst="ellipse">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2">
                        <a:lumMod val="75000"/>
                      </a:schemeClr>
                    </a:solidFill>
                    <a:latin typeface="Broadway" panose="04040905080B02020502" pitchFamily="82" charset="0"/>
                  </a:endParaRPr>
                </a:p>
              </p:txBody>
            </p:sp>
            <p:sp>
              <p:nvSpPr>
                <p:cNvPr id="92" name="流程图: 合并 91"/>
                <p:cNvSpPr/>
                <p:nvPr userDrawn="1"/>
              </p:nvSpPr>
              <p:spPr>
                <a:xfrm rot="18650490">
                  <a:off x="-2107839" y="12538905"/>
                  <a:ext cx="403376" cy="467290"/>
                </a:xfrm>
                <a:prstGeom prst="flowChartMerg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2">
                        <a:lumMod val="75000"/>
                      </a:schemeClr>
                    </a:solidFill>
                    <a:latin typeface="Broadway" panose="04040905080B02020502" pitchFamily="82" charset="0"/>
                  </a:endParaRPr>
                </a:p>
              </p:txBody>
            </p:sp>
          </p:grpSp>
          <p:sp>
            <p:nvSpPr>
              <p:cNvPr id="47" name="文本框 46"/>
              <p:cNvSpPr txBox="1"/>
              <p:nvPr userDrawn="1"/>
            </p:nvSpPr>
            <p:spPr>
              <a:xfrm>
                <a:off x="1677949" y="1543728"/>
                <a:ext cx="1840984" cy="1817760"/>
              </a:xfrm>
              <a:prstGeom prst="rect">
                <a:avLst/>
              </a:prstGeom>
              <a:noFill/>
            </p:spPr>
            <p:txBody>
              <a:bodyPr wrap="none" rtlCol="0">
                <a:spAutoFit/>
              </a:bodyPr>
              <a:lstStyle/>
              <a:p>
                <a:r>
                  <a:rPr lang="en-US" altLang="zh-CN" sz="3400" b="0" dirty="0" smtClean="0">
                    <a:solidFill>
                      <a:schemeClr val="bg2">
                        <a:lumMod val="75000"/>
                      </a:schemeClr>
                    </a:solidFill>
                    <a:latin typeface="Broadway" panose="04040905080B02020502" pitchFamily="82" charset="0"/>
                    <a:ea typeface="微软雅黑" panose="020B0503020204020204" pitchFamily="34" charset="-122"/>
                  </a:rPr>
                  <a:t>01</a:t>
                </a:r>
                <a:endParaRPr lang="zh-CN" altLang="en-US" sz="3400" b="0" dirty="0">
                  <a:solidFill>
                    <a:schemeClr val="bg2">
                      <a:lumMod val="75000"/>
                    </a:schemeClr>
                  </a:solidFill>
                  <a:latin typeface="Broadway" panose="04040905080B02020502" pitchFamily="82" charset="0"/>
                  <a:ea typeface="微软雅黑" panose="020B0503020204020204" pitchFamily="34" charset="-122"/>
                </a:endParaRPr>
              </a:p>
            </p:txBody>
          </p:sp>
          <p:sp>
            <p:nvSpPr>
              <p:cNvPr id="82" name="文本框 81"/>
              <p:cNvSpPr txBox="1"/>
              <p:nvPr userDrawn="1"/>
            </p:nvSpPr>
            <p:spPr>
              <a:xfrm>
                <a:off x="1707109" y="7551743"/>
                <a:ext cx="1903736" cy="1817760"/>
              </a:xfrm>
              <a:prstGeom prst="rect">
                <a:avLst/>
              </a:prstGeom>
              <a:noFill/>
            </p:spPr>
            <p:txBody>
              <a:bodyPr wrap="none" rtlCol="0">
                <a:spAutoFit/>
              </a:bodyPr>
              <a:lstStyle/>
              <a:p>
                <a:r>
                  <a:rPr lang="en-US" altLang="zh-CN" sz="3400" b="0" dirty="0" smtClean="0">
                    <a:solidFill>
                      <a:schemeClr val="bg2">
                        <a:lumMod val="75000"/>
                      </a:schemeClr>
                    </a:solidFill>
                    <a:latin typeface="Broadway" panose="04040905080B02020502" pitchFamily="82" charset="0"/>
                    <a:ea typeface="微软雅黑" panose="020B0503020204020204" pitchFamily="34" charset="-122"/>
                  </a:rPr>
                  <a:t>03</a:t>
                </a:r>
                <a:endParaRPr lang="zh-CN" altLang="en-US" sz="3400" b="0" dirty="0">
                  <a:solidFill>
                    <a:schemeClr val="bg2">
                      <a:lumMod val="75000"/>
                    </a:schemeClr>
                  </a:solidFill>
                  <a:latin typeface="Broadway" panose="04040905080B02020502" pitchFamily="82" charset="0"/>
                  <a:ea typeface="微软雅黑" panose="020B0503020204020204" pitchFamily="34" charset="-122"/>
                </a:endParaRPr>
              </a:p>
            </p:txBody>
          </p:sp>
          <p:sp>
            <p:nvSpPr>
              <p:cNvPr id="87" name="文本框 86"/>
              <p:cNvSpPr txBox="1"/>
              <p:nvPr userDrawn="1"/>
            </p:nvSpPr>
            <p:spPr>
              <a:xfrm>
                <a:off x="1715640" y="10493402"/>
                <a:ext cx="1890693" cy="1817761"/>
              </a:xfrm>
              <a:prstGeom prst="rect">
                <a:avLst/>
              </a:prstGeom>
              <a:noFill/>
            </p:spPr>
            <p:txBody>
              <a:bodyPr wrap="none" rtlCol="0">
                <a:spAutoFit/>
              </a:bodyPr>
              <a:lstStyle/>
              <a:p>
                <a:r>
                  <a:rPr lang="en-US" altLang="zh-CN" sz="3400" b="0" dirty="0" smtClean="0">
                    <a:solidFill>
                      <a:schemeClr val="bg2">
                        <a:lumMod val="75000"/>
                      </a:schemeClr>
                    </a:solidFill>
                    <a:latin typeface="Broadway" panose="04040905080B02020502" pitchFamily="82" charset="0"/>
                    <a:ea typeface="微软雅黑" panose="020B0503020204020204" pitchFamily="34" charset="-122"/>
                  </a:rPr>
                  <a:t>04</a:t>
                </a:r>
                <a:endParaRPr lang="zh-CN" altLang="en-US" sz="3400" b="0" dirty="0">
                  <a:solidFill>
                    <a:schemeClr val="bg2">
                      <a:lumMod val="75000"/>
                    </a:schemeClr>
                  </a:solidFill>
                  <a:latin typeface="Broadway" panose="04040905080B02020502" pitchFamily="82" charset="0"/>
                  <a:ea typeface="微软雅黑" panose="020B0503020204020204" pitchFamily="34" charset="-122"/>
                </a:endParaRPr>
              </a:p>
            </p:txBody>
          </p:sp>
          <p:sp>
            <p:nvSpPr>
              <p:cNvPr id="90" name="文本框 89"/>
              <p:cNvSpPr txBox="1"/>
              <p:nvPr userDrawn="1"/>
            </p:nvSpPr>
            <p:spPr>
              <a:xfrm>
                <a:off x="1707109" y="13474787"/>
                <a:ext cx="1903734" cy="1817761"/>
              </a:xfrm>
              <a:prstGeom prst="rect">
                <a:avLst/>
              </a:prstGeom>
              <a:noFill/>
            </p:spPr>
            <p:txBody>
              <a:bodyPr wrap="none" rtlCol="0">
                <a:spAutoFit/>
              </a:bodyPr>
              <a:lstStyle/>
              <a:p>
                <a:r>
                  <a:rPr lang="en-US" altLang="zh-CN" sz="3400" b="0" dirty="0" smtClean="0">
                    <a:solidFill>
                      <a:schemeClr val="bg1"/>
                    </a:solidFill>
                    <a:latin typeface="Broadway" panose="04040905080B02020502" pitchFamily="82" charset="0"/>
                    <a:ea typeface="微软雅黑" panose="020B0503020204020204" pitchFamily="34" charset="-122"/>
                  </a:rPr>
                  <a:t>05</a:t>
                </a:r>
                <a:endParaRPr lang="zh-CN" altLang="en-US" sz="3400" b="0" dirty="0">
                  <a:solidFill>
                    <a:schemeClr val="bg1"/>
                  </a:solidFill>
                  <a:latin typeface="Broadway" panose="04040905080B02020502" pitchFamily="82" charset="0"/>
                  <a:ea typeface="微软雅黑" panose="020B0503020204020204" pitchFamily="34" charset="-122"/>
                </a:endParaRPr>
              </a:p>
            </p:txBody>
          </p:sp>
          <p:sp>
            <p:nvSpPr>
              <p:cNvPr id="93" name="文本框 92"/>
              <p:cNvSpPr txBox="1"/>
              <p:nvPr userDrawn="1"/>
            </p:nvSpPr>
            <p:spPr>
              <a:xfrm>
                <a:off x="1677947" y="16443518"/>
                <a:ext cx="1903734" cy="1817761"/>
              </a:xfrm>
              <a:prstGeom prst="rect">
                <a:avLst/>
              </a:prstGeom>
              <a:noFill/>
            </p:spPr>
            <p:txBody>
              <a:bodyPr wrap="none" rtlCol="0">
                <a:spAutoFit/>
              </a:bodyPr>
              <a:lstStyle/>
              <a:p>
                <a:r>
                  <a:rPr lang="en-US" altLang="zh-CN" sz="3400" b="0" dirty="0" smtClean="0">
                    <a:solidFill>
                      <a:schemeClr val="bg2">
                        <a:lumMod val="75000"/>
                      </a:schemeClr>
                    </a:solidFill>
                    <a:latin typeface="Broadway" panose="04040905080B02020502" pitchFamily="82" charset="0"/>
                    <a:ea typeface="微软雅黑" panose="020B0503020204020204" pitchFamily="34" charset="-122"/>
                  </a:rPr>
                  <a:t>06</a:t>
                </a:r>
                <a:endParaRPr lang="zh-CN" altLang="en-US" sz="3400" b="0" dirty="0">
                  <a:solidFill>
                    <a:schemeClr val="bg2">
                      <a:lumMod val="75000"/>
                    </a:schemeClr>
                  </a:solidFill>
                  <a:latin typeface="Broadway" panose="04040905080B02020502" pitchFamily="82" charset="0"/>
                  <a:ea typeface="微软雅黑" panose="020B0503020204020204" pitchFamily="34" charset="-122"/>
                </a:endParaRPr>
              </a:p>
            </p:txBody>
          </p:sp>
        </p:grpSp>
        <p:sp>
          <p:nvSpPr>
            <p:cNvPr id="45" name="文本框 44"/>
            <p:cNvSpPr txBox="1"/>
            <p:nvPr userDrawn="1"/>
          </p:nvSpPr>
          <p:spPr>
            <a:xfrm>
              <a:off x="4565390" y="1582350"/>
              <a:ext cx="4319035" cy="553401"/>
            </a:xfrm>
            <a:prstGeom prst="rect">
              <a:avLst/>
            </a:prstGeom>
            <a:noFill/>
          </p:spPr>
          <p:txBody>
            <a:bodyPr wrap="none" rtlCol="0">
              <a:spAutoFit/>
            </a:bodyPr>
            <a:lstStyle/>
            <a:p>
              <a:pPr marL="0" algn="l" defTabSz="914400" rtl="0" eaLnBrk="1" latinLnBrk="0" hangingPunct="1"/>
              <a:r>
                <a:rPr lang="zh-CN" altLang="en-US" sz="2400" b="1" kern="1200" dirty="0" smtClean="0">
                  <a:solidFill>
                    <a:schemeClr val="bg2">
                      <a:lumMod val="75000"/>
                    </a:schemeClr>
                  </a:solidFill>
                  <a:latin typeface="微软雅黑" panose="020B0503020204020204" pitchFamily="34" charset="-122"/>
                  <a:ea typeface="微软雅黑" panose="020B0503020204020204" pitchFamily="34" charset="-122"/>
                  <a:cs typeface="+mn-cs"/>
                </a:rPr>
                <a:t>研究背景、意义以及研究内容</a:t>
              </a:r>
              <a:endParaRPr lang="zh-CN" altLang="en-US" sz="2400" b="1" kern="1200" dirty="0">
                <a:solidFill>
                  <a:schemeClr val="bg2">
                    <a:lumMod val="75000"/>
                  </a:schemeClr>
                </a:solidFill>
                <a:latin typeface="微软雅黑" panose="020B0503020204020204" pitchFamily="34" charset="-122"/>
                <a:ea typeface="微软雅黑" panose="020B0503020204020204" pitchFamily="34" charset="-122"/>
                <a:cs typeface="+mn-cs"/>
              </a:endParaRPr>
            </a:p>
          </p:txBody>
        </p:sp>
      </p:grpSp>
      <p:sp>
        <p:nvSpPr>
          <p:cNvPr id="77" name="文本框 76"/>
          <p:cNvSpPr txBox="1"/>
          <p:nvPr userDrawn="1"/>
        </p:nvSpPr>
        <p:spPr>
          <a:xfrm>
            <a:off x="4579481" y="5590612"/>
            <a:ext cx="2339102" cy="461665"/>
          </a:xfrm>
          <a:prstGeom prst="rect">
            <a:avLst/>
          </a:prstGeom>
          <a:noFill/>
        </p:spPr>
        <p:txBody>
          <a:bodyPr wrap="none" rtlCol="0">
            <a:spAutoFit/>
          </a:bodyPr>
          <a:lstStyle/>
          <a:p>
            <a:pPr marL="0" algn="l" defTabSz="914400" rtl="0" eaLnBrk="1" latinLnBrk="0" hangingPunct="1"/>
            <a:r>
              <a:rPr lang="zh-CN" altLang="en-US" sz="2400" b="1" kern="1200" dirty="0" smtClean="0">
                <a:solidFill>
                  <a:schemeClr val="bg2">
                    <a:lumMod val="75000"/>
                  </a:schemeClr>
                </a:solidFill>
                <a:latin typeface="微软雅黑" panose="020B0503020204020204" pitchFamily="34" charset="-122"/>
                <a:ea typeface="微软雅黑" panose="020B0503020204020204" pitchFamily="34" charset="-122"/>
                <a:cs typeface="+mn-cs"/>
              </a:rPr>
              <a:t>总结与未来工作</a:t>
            </a:r>
            <a:endParaRPr lang="zh-CN" altLang="en-US" sz="2400" b="1" kern="1200" dirty="0">
              <a:solidFill>
                <a:schemeClr val="bg2">
                  <a:lumMod val="75000"/>
                </a:schemeClr>
              </a:solidFill>
              <a:latin typeface="微软雅黑" panose="020B0503020204020204" pitchFamily="34" charset="-122"/>
              <a:ea typeface="微软雅黑" panose="020B0503020204020204" pitchFamily="34" charset="-122"/>
              <a:cs typeface="+mn-cs"/>
            </a:endParaRPr>
          </a:p>
        </p:txBody>
      </p:sp>
      <p:sp>
        <p:nvSpPr>
          <p:cNvPr id="7" name="日期占位符 6"/>
          <p:cNvSpPr>
            <a:spLocks noGrp="1"/>
          </p:cNvSpPr>
          <p:nvPr>
            <p:ph type="dt" sz="half" idx="10"/>
          </p:nvPr>
        </p:nvSpPr>
        <p:spPr/>
        <p:txBody>
          <a:bodyPr/>
          <a:lstStyle/>
          <a:p>
            <a:fld id="{11961523-4804-45BD-9F6B-362C01C77A8B}" type="datetimeFigureOut">
              <a:rPr lang="zh-CN" altLang="en-US" smtClean="0"/>
              <a:t>2016/5/20/Friday</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A906129D-8271-4CBE-9DFD-2A0543AED237}" type="slidenum">
              <a:rPr lang="zh-CN" altLang="en-US" smtClean="0"/>
              <a:t>‹#›</a:t>
            </a:fld>
            <a:endParaRPr lang="zh-CN" altLang="en-US"/>
          </a:p>
        </p:txBody>
      </p:sp>
      <p:pic>
        <p:nvPicPr>
          <p:cNvPr id="84" name="Picture 18"/>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9601200" y="6310475"/>
            <a:ext cx="333375" cy="35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5" name="Picture 20" descr="ll"/>
          <p:cNvPicPr>
            <a:picLocks noChangeAspect="1" noChangeArrowheads="1"/>
          </p:cNvPicPr>
          <p:nvPr userDrawn="1"/>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982200" y="6283488"/>
            <a:ext cx="18288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 name="文本框 54"/>
          <p:cNvSpPr txBox="1"/>
          <p:nvPr userDrawn="1"/>
        </p:nvSpPr>
        <p:spPr>
          <a:xfrm>
            <a:off x="4590953" y="1503708"/>
            <a:ext cx="3262432" cy="461665"/>
          </a:xfrm>
          <a:prstGeom prst="rect">
            <a:avLst/>
          </a:prstGeom>
          <a:noFill/>
        </p:spPr>
        <p:txBody>
          <a:bodyPr wrap="none" rtlCol="0">
            <a:spAutoFit/>
          </a:bodyPr>
          <a:lstStyle/>
          <a:p>
            <a:pPr marL="0" algn="l" defTabSz="914400" rtl="0" eaLnBrk="1" latinLnBrk="0" hangingPunct="1"/>
            <a:r>
              <a:rPr lang="zh-CN" altLang="en-US" sz="2400" b="1" kern="1200" dirty="0" smtClean="0">
                <a:solidFill>
                  <a:schemeClr val="bg2">
                    <a:lumMod val="75000"/>
                  </a:schemeClr>
                </a:solidFill>
                <a:latin typeface="微软雅黑" panose="020B0503020204020204" pitchFamily="34" charset="-122"/>
                <a:ea typeface="微软雅黑" panose="020B0503020204020204" pitchFamily="34" charset="-122"/>
                <a:cs typeface="+mn-cs"/>
              </a:rPr>
              <a:t>好友推荐相关理论基础</a:t>
            </a:r>
            <a:endParaRPr lang="zh-CN" altLang="en-US" sz="2400" b="1" kern="1200" dirty="0">
              <a:solidFill>
                <a:schemeClr val="bg2">
                  <a:lumMod val="75000"/>
                </a:schemeClr>
              </a:solidFill>
              <a:latin typeface="微软雅黑" panose="020B0503020204020204" pitchFamily="34" charset="-122"/>
              <a:ea typeface="微软雅黑" panose="020B0503020204020204" pitchFamily="34" charset="-122"/>
              <a:cs typeface="+mn-cs"/>
            </a:endParaRPr>
          </a:p>
        </p:txBody>
      </p:sp>
      <p:sp>
        <p:nvSpPr>
          <p:cNvPr id="94" name="文本框 93"/>
          <p:cNvSpPr txBox="1"/>
          <p:nvPr userDrawn="1"/>
        </p:nvSpPr>
        <p:spPr>
          <a:xfrm>
            <a:off x="3625314" y="1487820"/>
            <a:ext cx="748923" cy="615553"/>
          </a:xfrm>
          <a:prstGeom prst="rect">
            <a:avLst/>
          </a:prstGeom>
          <a:noFill/>
        </p:spPr>
        <p:txBody>
          <a:bodyPr wrap="none" rtlCol="0">
            <a:spAutoFit/>
          </a:bodyPr>
          <a:lstStyle/>
          <a:p>
            <a:r>
              <a:rPr lang="en-US" altLang="zh-CN" sz="3400" b="0" dirty="0" smtClean="0">
                <a:solidFill>
                  <a:schemeClr val="bg2">
                    <a:lumMod val="75000"/>
                  </a:schemeClr>
                </a:solidFill>
                <a:latin typeface="Broadway" panose="04040905080B02020502" pitchFamily="82" charset="0"/>
                <a:ea typeface="微软雅黑" panose="020B0503020204020204" pitchFamily="34" charset="-122"/>
              </a:rPr>
              <a:t>02</a:t>
            </a:r>
            <a:endParaRPr lang="zh-CN" altLang="en-US" sz="3400" b="0" dirty="0">
              <a:solidFill>
                <a:schemeClr val="bg2">
                  <a:lumMod val="75000"/>
                </a:schemeClr>
              </a:solidFill>
              <a:latin typeface="Broadway" panose="04040905080B02020502" pitchFamily="82" charset="0"/>
              <a:ea typeface="微软雅黑" panose="020B0503020204020204" pitchFamily="34" charset="-122"/>
            </a:endParaRPr>
          </a:p>
        </p:txBody>
      </p:sp>
    </p:spTree>
    <p:extLst>
      <p:ext uri="{BB962C8B-B14F-4D97-AF65-F5344CB8AC3E}">
        <p14:creationId xmlns:p14="http://schemas.microsoft.com/office/powerpoint/2010/main" val="1113635734"/>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6_仅标题">
    <p:spTree>
      <p:nvGrpSpPr>
        <p:cNvPr id="1" name=""/>
        <p:cNvGrpSpPr/>
        <p:nvPr/>
      </p:nvGrpSpPr>
      <p:grpSpPr>
        <a:xfrm>
          <a:off x="0" y="0"/>
          <a:ext cx="0" cy="0"/>
          <a:chOff x="0" y="0"/>
          <a:chExt cx="0" cy="0"/>
        </a:xfrm>
      </p:grpSpPr>
      <p:sp>
        <p:nvSpPr>
          <p:cNvPr id="33" name="矩形 32"/>
          <p:cNvSpPr/>
          <p:nvPr userDrawn="1"/>
        </p:nvSpPr>
        <p:spPr>
          <a:xfrm>
            <a:off x="1" y="0"/>
            <a:ext cx="3035052" cy="6721475"/>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文本框 70"/>
          <p:cNvSpPr txBox="1"/>
          <p:nvPr userDrawn="1"/>
        </p:nvSpPr>
        <p:spPr>
          <a:xfrm>
            <a:off x="4624789" y="2569246"/>
            <a:ext cx="5724644" cy="461665"/>
          </a:xfrm>
          <a:prstGeom prst="rect">
            <a:avLst/>
          </a:prstGeom>
          <a:noFill/>
        </p:spPr>
        <p:txBody>
          <a:bodyPr wrap="none" rtlCol="0">
            <a:spAutoFit/>
          </a:bodyPr>
          <a:lstStyle/>
          <a:p>
            <a:pPr marL="0" algn="l" defTabSz="914400" rtl="0" eaLnBrk="1" latinLnBrk="0" hangingPunct="1"/>
            <a:r>
              <a:rPr lang="zh-CN" altLang="en-US" sz="2400" b="1" kern="1200" dirty="0" smtClean="0">
                <a:solidFill>
                  <a:schemeClr val="bg2">
                    <a:lumMod val="75000"/>
                  </a:schemeClr>
                </a:solidFill>
                <a:latin typeface="微软雅黑" panose="020B0503020204020204" pitchFamily="34" charset="-122"/>
                <a:ea typeface="微软雅黑" panose="020B0503020204020204" pitchFamily="34" charset="-122"/>
                <a:cs typeface="+mn-cs"/>
              </a:rPr>
              <a:t>基于用户文本语义和情感程度的好友推荐</a:t>
            </a:r>
            <a:endParaRPr lang="zh-CN" altLang="en-US" sz="2400" b="1" kern="1200" dirty="0">
              <a:solidFill>
                <a:schemeClr val="bg2">
                  <a:lumMod val="75000"/>
                </a:schemeClr>
              </a:solidFill>
              <a:latin typeface="微软雅黑" panose="020B0503020204020204" pitchFamily="34" charset="-122"/>
              <a:ea typeface="微软雅黑" panose="020B0503020204020204" pitchFamily="34" charset="-122"/>
              <a:cs typeface="+mn-cs"/>
            </a:endParaRPr>
          </a:p>
        </p:txBody>
      </p:sp>
      <p:sp>
        <p:nvSpPr>
          <p:cNvPr id="72" name="文本框 71"/>
          <p:cNvSpPr txBox="1"/>
          <p:nvPr userDrawn="1"/>
        </p:nvSpPr>
        <p:spPr>
          <a:xfrm>
            <a:off x="4624789" y="3565021"/>
            <a:ext cx="6032421" cy="461665"/>
          </a:xfrm>
          <a:prstGeom prst="rect">
            <a:avLst/>
          </a:prstGeom>
          <a:noFill/>
        </p:spPr>
        <p:txBody>
          <a:bodyPr wrap="none" rtlCol="0">
            <a:spAutoFit/>
          </a:bodyPr>
          <a:lstStyle/>
          <a:p>
            <a:pPr marL="0" algn="l" defTabSz="914400" rtl="0" eaLnBrk="1" latinLnBrk="0" hangingPunct="1"/>
            <a:r>
              <a:rPr lang="zh-CN" altLang="en-US" sz="2400" b="1" kern="1200" dirty="0" smtClean="0">
                <a:solidFill>
                  <a:schemeClr val="bg2">
                    <a:lumMod val="75000"/>
                  </a:schemeClr>
                </a:solidFill>
                <a:latin typeface="微软雅黑" panose="020B0503020204020204" pitchFamily="34" charset="-122"/>
                <a:ea typeface="微软雅黑" panose="020B0503020204020204" pitchFamily="34" charset="-122"/>
                <a:cs typeface="+mn-cs"/>
              </a:rPr>
              <a:t>基于交叉文本相似性和情感词典的好友推荐</a:t>
            </a:r>
            <a:endParaRPr lang="zh-CN" altLang="en-US" sz="2400" b="1" kern="1200" dirty="0">
              <a:solidFill>
                <a:schemeClr val="bg2">
                  <a:lumMod val="75000"/>
                </a:schemeClr>
              </a:solidFill>
              <a:latin typeface="微软雅黑" panose="020B0503020204020204" pitchFamily="34" charset="-122"/>
              <a:ea typeface="微软雅黑" panose="020B0503020204020204" pitchFamily="34" charset="-122"/>
              <a:cs typeface="+mn-cs"/>
            </a:endParaRPr>
          </a:p>
        </p:txBody>
      </p:sp>
      <p:grpSp>
        <p:nvGrpSpPr>
          <p:cNvPr id="34" name="组合 33"/>
          <p:cNvGrpSpPr/>
          <p:nvPr userDrawn="1"/>
        </p:nvGrpSpPr>
        <p:grpSpPr>
          <a:xfrm>
            <a:off x="-93304" y="1451188"/>
            <a:ext cx="3041784" cy="2992839"/>
            <a:chOff x="1082462" y="1218028"/>
            <a:chExt cx="3752428" cy="3752428"/>
          </a:xfrm>
        </p:grpSpPr>
        <p:grpSp>
          <p:nvGrpSpPr>
            <p:cNvPr id="35" name="组合 34"/>
            <p:cNvGrpSpPr/>
            <p:nvPr userDrawn="1"/>
          </p:nvGrpSpPr>
          <p:grpSpPr>
            <a:xfrm>
              <a:off x="2261324" y="2572676"/>
              <a:ext cx="1440227" cy="1204747"/>
              <a:chOff x="2525008" y="2776901"/>
              <a:chExt cx="1440227" cy="1204747"/>
            </a:xfrm>
            <a:noFill/>
          </p:grpSpPr>
          <p:sp>
            <p:nvSpPr>
              <p:cNvPr id="40" name="文本框 39"/>
              <p:cNvSpPr txBox="1"/>
              <p:nvPr userDrawn="1"/>
            </p:nvSpPr>
            <p:spPr>
              <a:xfrm>
                <a:off x="2525008" y="2776901"/>
                <a:ext cx="1415772" cy="830997"/>
              </a:xfrm>
              <a:prstGeom prst="rect">
                <a:avLst/>
              </a:prstGeom>
              <a:grpFill/>
            </p:spPr>
            <p:txBody>
              <a:bodyPr wrap="none" rtlCol="0">
                <a:spAutoFit/>
              </a:bodyPr>
              <a:lstStyle/>
              <a:p>
                <a:r>
                  <a:rPr lang="zh-CN" altLang="en-US" sz="4800" b="1" dirty="0" smtClean="0">
                    <a:solidFill>
                      <a:schemeClr val="bg1"/>
                    </a:solidFill>
                  </a:rPr>
                  <a:t>目录</a:t>
                </a:r>
                <a:endParaRPr lang="zh-CN" altLang="en-US" sz="4800" b="1" dirty="0">
                  <a:solidFill>
                    <a:schemeClr val="bg1"/>
                  </a:solidFill>
                </a:endParaRPr>
              </a:p>
            </p:txBody>
          </p:sp>
          <p:sp>
            <p:nvSpPr>
              <p:cNvPr id="41" name="文本框 40"/>
              <p:cNvSpPr txBox="1"/>
              <p:nvPr userDrawn="1"/>
            </p:nvSpPr>
            <p:spPr>
              <a:xfrm>
                <a:off x="2547859" y="3519983"/>
                <a:ext cx="1417376" cy="461665"/>
              </a:xfrm>
              <a:prstGeom prst="rect">
                <a:avLst/>
              </a:prstGeom>
              <a:grpFill/>
            </p:spPr>
            <p:txBody>
              <a:bodyPr wrap="none" rtlCol="0">
                <a:spAutoFit/>
              </a:bodyPr>
              <a:lstStyle/>
              <a:p>
                <a:r>
                  <a:rPr lang="en-US" altLang="zh-CN" sz="2400" b="1" dirty="0" smtClean="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t>Contents</a:t>
                </a:r>
                <a:endParaRPr lang="zh-CN" altLang="en-US" sz="2400" b="1" dirty="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grpSp>
        <p:sp>
          <p:nvSpPr>
            <p:cNvPr id="36" name="空心弧 35"/>
            <p:cNvSpPr/>
            <p:nvPr userDrawn="1"/>
          </p:nvSpPr>
          <p:spPr>
            <a:xfrm>
              <a:off x="1331528" y="1467094"/>
              <a:ext cx="3415910" cy="3415910"/>
            </a:xfrm>
            <a:prstGeom prst="blockArc">
              <a:avLst>
                <a:gd name="adj1" fmla="val 16203098"/>
                <a:gd name="adj2" fmla="val 2185751"/>
                <a:gd name="adj3" fmla="val 372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7" name="空心弧 36"/>
            <p:cNvSpPr/>
            <p:nvPr userDrawn="1"/>
          </p:nvSpPr>
          <p:spPr>
            <a:xfrm rot="5400000" flipV="1">
              <a:off x="1480446" y="1589267"/>
              <a:ext cx="3171564" cy="3171564"/>
            </a:xfrm>
            <a:prstGeom prst="blockArc">
              <a:avLst>
                <a:gd name="adj1" fmla="val 16272629"/>
                <a:gd name="adj2" fmla="val 582171"/>
                <a:gd name="adj3" fmla="val 407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8" name="同心圆 37"/>
            <p:cNvSpPr/>
            <p:nvPr userDrawn="1"/>
          </p:nvSpPr>
          <p:spPr>
            <a:xfrm>
              <a:off x="1741435" y="1877001"/>
              <a:ext cx="2596097" cy="2596097"/>
            </a:xfrm>
            <a:prstGeom prst="donut">
              <a:avLst>
                <a:gd name="adj" fmla="val 473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9" name="空心弧 38"/>
            <p:cNvSpPr/>
            <p:nvPr userDrawn="1"/>
          </p:nvSpPr>
          <p:spPr>
            <a:xfrm rot="5400000" flipV="1">
              <a:off x="1082462" y="1218028"/>
              <a:ext cx="3752428" cy="3752428"/>
            </a:xfrm>
            <a:prstGeom prst="blockArc">
              <a:avLst>
                <a:gd name="adj1" fmla="val 18338353"/>
                <a:gd name="adj2" fmla="val 207581"/>
                <a:gd name="adj3" fmla="val 32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53" name="文本框 52"/>
          <p:cNvSpPr txBox="1"/>
          <p:nvPr userDrawn="1"/>
        </p:nvSpPr>
        <p:spPr>
          <a:xfrm>
            <a:off x="4590953" y="4575810"/>
            <a:ext cx="5724644" cy="461665"/>
          </a:xfrm>
          <a:prstGeom prst="rect">
            <a:avLst/>
          </a:prstGeom>
          <a:noFill/>
        </p:spPr>
        <p:txBody>
          <a:bodyPr wrap="none" rtlCol="0">
            <a:spAutoFit/>
          </a:bodyPr>
          <a:lstStyle/>
          <a:p>
            <a:pPr marL="0" algn="l" defTabSz="914400" rtl="0" eaLnBrk="1" latinLnBrk="0" hangingPunct="1"/>
            <a:r>
              <a:rPr lang="zh-CN" altLang="en-US" sz="2400" b="1" kern="1200" dirty="0" smtClean="0">
                <a:solidFill>
                  <a:schemeClr val="bg2">
                    <a:lumMod val="75000"/>
                  </a:schemeClr>
                </a:solidFill>
                <a:latin typeface="微软雅黑" panose="020B0503020204020204" pitchFamily="34" charset="-122"/>
                <a:ea typeface="微软雅黑" panose="020B0503020204020204" pitchFamily="34" charset="-122"/>
                <a:cs typeface="+mn-cs"/>
              </a:rPr>
              <a:t>融合文本语义和情感分析的好友推荐系统</a:t>
            </a:r>
            <a:endParaRPr lang="zh-CN" altLang="en-US" sz="2400" b="1" kern="1200" dirty="0">
              <a:solidFill>
                <a:schemeClr val="bg2">
                  <a:lumMod val="75000"/>
                </a:schemeClr>
              </a:solidFill>
              <a:latin typeface="微软雅黑" panose="020B0503020204020204" pitchFamily="34" charset="-122"/>
              <a:ea typeface="微软雅黑" panose="020B0503020204020204" pitchFamily="34" charset="-122"/>
              <a:cs typeface="+mn-cs"/>
            </a:endParaRPr>
          </a:p>
        </p:txBody>
      </p:sp>
      <p:grpSp>
        <p:nvGrpSpPr>
          <p:cNvPr id="43" name="组合 42"/>
          <p:cNvGrpSpPr/>
          <p:nvPr userDrawn="1"/>
        </p:nvGrpSpPr>
        <p:grpSpPr>
          <a:xfrm>
            <a:off x="3560688" y="300816"/>
            <a:ext cx="5204553" cy="6009659"/>
            <a:chOff x="3514159" y="1294651"/>
            <a:chExt cx="5370266" cy="7203823"/>
          </a:xfrm>
        </p:grpSpPr>
        <p:grpSp>
          <p:nvGrpSpPr>
            <p:cNvPr id="44" name="组合 43"/>
            <p:cNvGrpSpPr/>
            <p:nvPr userDrawn="1"/>
          </p:nvGrpSpPr>
          <p:grpSpPr>
            <a:xfrm>
              <a:off x="3514159" y="1294651"/>
              <a:ext cx="1064760" cy="7203823"/>
              <a:chOff x="1445772" y="986833"/>
              <a:chExt cx="2623064" cy="17746843"/>
            </a:xfrm>
          </p:grpSpPr>
          <p:grpSp>
            <p:nvGrpSpPr>
              <p:cNvPr id="46" name="组合 45"/>
              <p:cNvGrpSpPr/>
              <p:nvPr userDrawn="1"/>
            </p:nvGrpSpPr>
            <p:grpSpPr>
              <a:xfrm>
                <a:off x="1445772" y="986833"/>
                <a:ext cx="2623064" cy="17746843"/>
                <a:chOff x="-3408439" y="842784"/>
                <a:chExt cx="1815653" cy="12284146"/>
              </a:xfrm>
            </p:grpSpPr>
            <p:sp>
              <p:nvSpPr>
                <p:cNvPr id="48" name="椭圆 47"/>
                <p:cNvSpPr/>
                <p:nvPr userDrawn="1"/>
              </p:nvSpPr>
              <p:spPr>
                <a:xfrm>
                  <a:off x="-3402622" y="842784"/>
                  <a:ext cx="1578362" cy="1873397"/>
                </a:xfrm>
                <a:prstGeom prst="ellipse">
                  <a:avLst/>
                </a:prstGeom>
                <a:solidFill>
                  <a:srgbClr val="00B0F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2">
                        <a:lumMod val="75000"/>
                      </a:schemeClr>
                    </a:solidFill>
                    <a:latin typeface="Broadway" panose="04040905080B02020502" pitchFamily="82" charset="0"/>
                  </a:endParaRPr>
                </a:p>
              </p:txBody>
            </p:sp>
            <p:sp>
              <p:nvSpPr>
                <p:cNvPr id="60" name="流程图: 合并 59"/>
                <p:cNvSpPr/>
                <p:nvPr userDrawn="1"/>
              </p:nvSpPr>
              <p:spPr>
                <a:xfrm rot="18650490">
                  <a:off x="-2107838" y="2225455"/>
                  <a:ext cx="403376" cy="467290"/>
                </a:xfrm>
                <a:prstGeom prst="flowChartMerg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2">
                        <a:lumMod val="75000"/>
                      </a:schemeClr>
                    </a:solidFill>
                    <a:latin typeface="Broadway" panose="04040905080B02020502" pitchFamily="82" charset="0"/>
                  </a:endParaRPr>
                </a:p>
              </p:txBody>
            </p:sp>
            <p:sp>
              <p:nvSpPr>
                <p:cNvPr id="58" name="椭圆 57"/>
                <p:cNvSpPr/>
                <p:nvPr userDrawn="1"/>
              </p:nvSpPr>
              <p:spPr>
                <a:xfrm>
                  <a:off x="-3408439" y="2906462"/>
                  <a:ext cx="1578361" cy="1873398"/>
                </a:xfrm>
                <a:prstGeom prst="ellipse">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2">
                        <a:lumMod val="75000"/>
                      </a:schemeClr>
                    </a:solidFill>
                    <a:latin typeface="Broadway" panose="04040905080B02020502" pitchFamily="82" charset="0"/>
                  </a:endParaRPr>
                </a:p>
              </p:txBody>
            </p:sp>
            <p:sp>
              <p:nvSpPr>
                <p:cNvPr id="78" name="流程图: 合并 77"/>
                <p:cNvSpPr/>
                <p:nvPr userDrawn="1"/>
              </p:nvSpPr>
              <p:spPr>
                <a:xfrm rot="18650490">
                  <a:off x="-2080002" y="4374966"/>
                  <a:ext cx="403376" cy="467291"/>
                </a:xfrm>
                <a:prstGeom prst="flowChartMerg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2">
                        <a:lumMod val="75000"/>
                      </a:schemeClr>
                    </a:solidFill>
                    <a:latin typeface="Broadway" panose="04040905080B02020502" pitchFamily="82" charset="0"/>
                  </a:endParaRPr>
                </a:p>
              </p:txBody>
            </p:sp>
            <p:sp>
              <p:nvSpPr>
                <p:cNvPr id="80" name="椭圆 79"/>
                <p:cNvSpPr/>
                <p:nvPr userDrawn="1"/>
              </p:nvSpPr>
              <p:spPr>
                <a:xfrm>
                  <a:off x="-3382439" y="5001458"/>
                  <a:ext cx="1578363" cy="1873397"/>
                </a:xfrm>
                <a:prstGeom prst="ellipse">
                  <a:avLst/>
                </a:prstGeom>
                <a:solidFill>
                  <a:schemeClr val="accent2">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2">
                        <a:lumMod val="75000"/>
                      </a:schemeClr>
                    </a:solidFill>
                    <a:latin typeface="Broadway" panose="04040905080B02020502" pitchFamily="82" charset="0"/>
                  </a:endParaRPr>
                </a:p>
              </p:txBody>
            </p:sp>
            <p:sp>
              <p:nvSpPr>
                <p:cNvPr id="81" name="流程图: 合并 80"/>
                <p:cNvSpPr/>
                <p:nvPr userDrawn="1"/>
              </p:nvSpPr>
              <p:spPr>
                <a:xfrm rot="18650490">
                  <a:off x="-2087654" y="6384128"/>
                  <a:ext cx="403376" cy="467291"/>
                </a:xfrm>
                <a:prstGeom prst="flowChartMerg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2">
                        <a:lumMod val="75000"/>
                      </a:schemeClr>
                    </a:solidFill>
                    <a:latin typeface="Broadway" panose="04040905080B02020502" pitchFamily="82" charset="0"/>
                  </a:endParaRPr>
                </a:p>
              </p:txBody>
            </p:sp>
            <p:sp>
              <p:nvSpPr>
                <p:cNvPr id="83" name="椭圆 82"/>
                <p:cNvSpPr/>
                <p:nvPr userDrawn="1"/>
              </p:nvSpPr>
              <p:spPr>
                <a:xfrm>
                  <a:off x="-3394662" y="7036849"/>
                  <a:ext cx="1578363" cy="1873398"/>
                </a:xfrm>
                <a:prstGeom prst="ellipse">
                  <a:avLst/>
                </a:prstGeom>
                <a:solidFill>
                  <a:schemeClr val="accent3">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2">
                        <a:lumMod val="75000"/>
                      </a:schemeClr>
                    </a:solidFill>
                    <a:latin typeface="Broadway" panose="04040905080B02020502" pitchFamily="82" charset="0"/>
                  </a:endParaRPr>
                </a:p>
              </p:txBody>
            </p:sp>
            <p:sp>
              <p:nvSpPr>
                <p:cNvPr id="86" name="流程图: 合并 85"/>
                <p:cNvSpPr/>
                <p:nvPr userDrawn="1"/>
              </p:nvSpPr>
              <p:spPr>
                <a:xfrm rot="18650490">
                  <a:off x="-2028119" y="8420308"/>
                  <a:ext cx="403376" cy="467291"/>
                </a:xfrm>
                <a:prstGeom prst="flowChartMerg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2">
                        <a:lumMod val="75000"/>
                      </a:schemeClr>
                    </a:solidFill>
                    <a:latin typeface="Broadway" panose="04040905080B02020502" pitchFamily="82" charset="0"/>
                  </a:endParaRPr>
                </a:p>
              </p:txBody>
            </p:sp>
            <p:sp>
              <p:nvSpPr>
                <p:cNvPr id="88" name="椭圆 87"/>
                <p:cNvSpPr/>
                <p:nvPr userDrawn="1"/>
              </p:nvSpPr>
              <p:spPr>
                <a:xfrm>
                  <a:off x="-3382439" y="9120648"/>
                  <a:ext cx="1578363" cy="1873398"/>
                </a:xfrm>
                <a:prstGeom prst="ellipse">
                  <a:avLst/>
                </a:prstGeom>
                <a:solidFill>
                  <a:schemeClr val="accent4">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2">
                        <a:lumMod val="75000"/>
                      </a:schemeClr>
                    </a:solidFill>
                    <a:latin typeface="Broadway" panose="04040905080B02020502" pitchFamily="82" charset="0"/>
                  </a:endParaRPr>
                </a:p>
              </p:txBody>
            </p:sp>
            <p:sp>
              <p:nvSpPr>
                <p:cNvPr id="89" name="流程图: 合并 88"/>
                <p:cNvSpPr/>
                <p:nvPr userDrawn="1"/>
              </p:nvSpPr>
              <p:spPr>
                <a:xfrm rot="18650490">
                  <a:off x="-2087653" y="10483987"/>
                  <a:ext cx="403376" cy="467290"/>
                </a:xfrm>
                <a:prstGeom prst="flowChartMerg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2">
                        <a:lumMod val="75000"/>
                      </a:schemeClr>
                    </a:solidFill>
                    <a:latin typeface="Broadway" panose="04040905080B02020502" pitchFamily="82" charset="0"/>
                  </a:endParaRPr>
                </a:p>
              </p:txBody>
            </p:sp>
            <p:sp>
              <p:nvSpPr>
                <p:cNvPr id="91" name="椭圆 90"/>
                <p:cNvSpPr/>
                <p:nvPr userDrawn="1"/>
              </p:nvSpPr>
              <p:spPr>
                <a:xfrm>
                  <a:off x="-3394662" y="11253532"/>
                  <a:ext cx="1578363" cy="1873398"/>
                </a:xfrm>
                <a:prstGeom prst="ellipse">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2">
                        <a:lumMod val="75000"/>
                      </a:schemeClr>
                    </a:solidFill>
                    <a:latin typeface="Broadway" panose="04040905080B02020502" pitchFamily="82" charset="0"/>
                  </a:endParaRPr>
                </a:p>
              </p:txBody>
            </p:sp>
            <p:sp>
              <p:nvSpPr>
                <p:cNvPr id="92" name="流程图: 合并 91"/>
                <p:cNvSpPr/>
                <p:nvPr userDrawn="1"/>
              </p:nvSpPr>
              <p:spPr>
                <a:xfrm rot="18650490">
                  <a:off x="-2107839" y="12538905"/>
                  <a:ext cx="403376" cy="467290"/>
                </a:xfrm>
                <a:prstGeom prst="flowChartMerg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2">
                        <a:lumMod val="75000"/>
                      </a:schemeClr>
                    </a:solidFill>
                    <a:latin typeface="Broadway" panose="04040905080B02020502" pitchFamily="82" charset="0"/>
                  </a:endParaRPr>
                </a:p>
              </p:txBody>
            </p:sp>
          </p:grpSp>
          <p:sp>
            <p:nvSpPr>
              <p:cNvPr id="47" name="文本框 46"/>
              <p:cNvSpPr txBox="1"/>
              <p:nvPr userDrawn="1"/>
            </p:nvSpPr>
            <p:spPr>
              <a:xfrm>
                <a:off x="1677949" y="1543728"/>
                <a:ext cx="1840984" cy="1817760"/>
              </a:xfrm>
              <a:prstGeom prst="rect">
                <a:avLst/>
              </a:prstGeom>
              <a:noFill/>
            </p:spPr>
            <p:txBody>
              <a:bodyPr wrap="none" rtlCol="0">
                <a:spAutoFit/>
              </a:bodyPr>
              <a:lstStyle/>
              <a:p>
                <a:r>
                  <a:rPr lang="en-US" altLang="zh-CN" sz="3400" b="0" dirty="0" smtClean="0">
                    <a:solidFill>
                      <a:schemeClr val="bg2">
                        <a:lumMod val="75000"/>
                      </a:schemeClr>
                    </a:solidFill>
                    <a:latin typeface="Broadway" panose="04040905080B02020502" pitchFamily="82" charset="0"/>
                    <a:ea typeface="微软雅黑" panose="020B0503020204020204" pitchFamily="34" charset="-122"/>
                  </a:rPr>
                  <a:t>01</a:t>
                </a:r>
                <a:endParaRPr lang="zh-CN" altLang="en-US" sz="3400" b="0" dirty="0">
                  <a:solidFill>
                    <a:schemeClr val="bg2">
                      <a:lumMod val="75000"/>
                    </a:schemeClr>
                  </a:solidFill>
                  <a:latin typeface="Broadway" panose="04040905080B02020502" pitchFamily="82" charset="0"/>
                  <a:ea typeface="微软雅黑" panose="020B0503020204020204" pitchFamily="34" charset="-122"/>
                </a:endParaRPr>
              </a:p>
            </p:txBody>
          </p:sp>
          <p:sp>
            <p:nvSpPr>
              <p:cNvPr id="82" name="文本框 81"/>
              <p:cNvSpPr txBox="1"/>
              <p:nvPr userDrawn="1"/>
            </p:nvSpPr>
            <p:spPr>
              <a:xfrm>
                <a:off x="1707109" y="7551743"/>
                <a:ext cx="1903736" cy="1817760"/>
              </a:xfrm>
              <a:prstGeom prst="rect">
                <a:avLst/>
              </a:prstGeom>
              <a:noFill/>
            </p:spPr>
            <p:txBody>
              <a:bodyPr wrap="none" rtlCol="0">
                <a:spAutoFit/>
              </a:bodyPr>
              <a:lstStyle/>
              <a:p>
                <a:r>
                  <a:rPr lang="en-US" altLang="zh-CN" sz="3400" b="0" dirty="0" smtClean="0">
                    <a:solidFill>
                      <a:schemeClr val="bg2">
                        <a:lumMod val="75000"/>
                      </a:schemeClr>
                    </a:solidFill>
                    <a:latin typeface="Broadway" panose="04040905080B02020502" pitchFamily="82" charset="0"/>
                    <a:ea typeface="微软雅黑" panose="020B0503020204020204" pitchFamily="34" charset="-122"/>
                  </a:rPr>
                  <a:t>03</a:t>
                </a:r>
                <a:endParaRPr lang="zh-CN" altLang="en-US" sz="3400" b="0" dirty="0">
                  <a:solidFill>
                    <a:schemeClr val="bg2">
                      <a:lumMod val="75000"/>
                    </a:schemeClr>
                  </a:solidFill>
                  <a:latin typeface="Broadway" panose="04040905080B02020502" pitchFamily="82" charset="0"/>
                  <a:ea typeface="微软雅黑" panose="020B0503020204020204" pitchFamily="34" charset="-122"/>
                </a:endParaRPr>
              </a:p>
            </p:txBody>
          </p:sp>
          <p:sp>
            <p:nvSpPr>
              <p:cNvPr id="87" name="文本框 86"/>
              <p:cNvSpPr txBox="1"/>
              <p:nvPr userDrawn="1"/>
            </p:nvSpPr>
            <p:spPr>
              <a:xfrm>
                <a:off x="1715640" y="10493402"/>
                <a:ext cx="1890693" cy="1817761"/>
              </a:xfrm>
              <a:prstGeom prst="rect">
                <a:avLst/>
              </a:prstGeom>
              <a:noFill/>
            </p:spPr>
            <p:txBody>
              <a:bodyPr wrap="none" rtlCol="0">
                <a:spAutoFit/>
              </a:bodyPr>
              <a:lstStyle/>
              <a:p>
                <a:r>
                  <a:rPr lang="en-US" altLang="zh-CN" sz="3400" b="0" dirty="0" smtClean="0">
                    <a:solidFill>
                      <a:schemeClr val="bg2">
                        <a:lumMod val="75000"/>
                      </a:schemeClr>
                    </a:solidFill>
                    <a:latin typeface="Broadway" panose="04040905080B02020502" pitchFamily="82" charset="0"/>
                    <a:ea typeface="微软雅黑" panose="020B0503020204020204" pitchFamily="34" charset="-122"/>
                  </a:rPr>
                  <a:t>04</a:t>
                </a:r>
                <a:endParaRPr lang="zh-CN" altLang="en-US" sz="3400" b="0" dirty="0">
                  <a:solidFill>
                    <a:schemeClr val="bg2">
                      <a:lumMod val="75000"/>
                    </a:schemeClr>
                  </a:solidFill>
                  <a:latin typeface="Broadway" panose="04040905080B02020502" pitchFamily="82" charset="0"/>
                  <a:ea typeface="微软雅黑" panose="020B0503020204020204" pitchFamily="34" charset="-122"/>
                </a:endParaRPr>
              </a:p>
            </p:txBody>
          </p:sp>
          <p:sp>
            <p:nvSpPr>
              <p:cNvPr id="90" name="文本框 89"/>
              <p:cNvSpPr txBox="1"/>
              <p:nvPr userDrawn="1"/>
            </p:nvSpPr>
            <p:spPr>
              <a:xfrm>
                <a:off x="1707109" y="13474787"/>
                <a:ext cx="1903734" cy="1817761"/>
              </a:xfrm>
              <a:prstGeom prst="rect">
                <a:avLst/>
              </a:prstGeom>
              <a:noFill/>
            </p:spPr>
            <p:txBody>
              <a:bodyPr wrap="none" rtlCol="0">
                <a:spAutoFit/>
              </a:bodyPr>
              <a:lstStyle/>
              <a:p>
                <a:r>
                  <a:rPr lang="en-US" altLang="zh-CN" sz="3400" b="0" dirty="0" smtClean="0">
                    <a:solidFill>
                      <a:schemeClr val="bg2">
                        <a:lumMod val="75000"/>
                      </a:schemeClr>
                    </a:solidFill>
                    <a:latin typeface="Broadway" panose="04040905080B02020502" pitchFamily="82" charset="0"/>
                    <a:ea typeface="微软雅黑" panose="020B0503020204020204" pitchFamily="34" charset="-122"/>
                  </a:rPr>
                  <a:t>05</a:t>
                </a:r>
                <a:endParaRPr lang="zh-CN" altLang="en-US" sz="3400" b="0" dirty="0">
                  <a:solidFill>
                    <a:schemeClr val="bg2">
                      <a:lumMod val="75000"/>
                    </a:schemeClr>
                  </a:solidFill>
                  <a:latin typeface="Broadway" panose="04040905080B02020502" pitchFamily="82" charset="0"/>
                  <a:ea typeface="微软雅黑" panose="020B0503020204020204" pitchFamily="34" charset="-122"/>
                </a:endParaRPr>
              </a:p>
            </p:txBody>
          </p:sp>
          <p:sp>
            <p:nvSpPr>
              <p:cNvPr id="93" name="文本框 92"/>
              <p:cNvSpPr txBox="1"/>
              <p:nvPr userDrawn="1"/>
            </p:nvSpPr>
            <p:spPr>
              <a:xfrm>
                <a:off x="1677947" y="16443518"/>
                <a:ext cx="1903734" cy="1817761"/>
              </a:xfrm>
              <a:prstGeom prst="rect">
                <a:avLst/>
              </a:prstGeom>
              <a:noFill/>
            </p:spPr>
            <p:txBody>
              <a:bodyPr wrap="none" rtlCol="0">
                <a:spAutoFit/>
              </a:bodyPr>
              <a:lstStyle/>
              <a:p>
                <a:r>
                  <a:rPr lang="en-US" altLang="zh-CN" sz="3400" b="0" dirty="0" smtClean="0">
                    <a:solidFill>
                      <a:schemeClr val="bg1"/>
                    </a:solidFill>
                    <a:latin typeface="Broadway" panose="04040905080B02020502" pitchFamily="82" charset="0"/>
                    <a:ea typeface="微软雅黑" panose="020B0503020204020204" pitchFamily="34" charset="-122"/>
                  </a:rPr>
                  <a:t>06</a:t>
                </a:r>
                <a:endParaRPr lang="zh-CN" altLang="en-US" sz="3400" b="0" dirty="0">
                  <a:solidFill>
                    <a:schemeClr val="bg1"/>
                  </a:solidFill>
                  <a:latin typeface="Broadway" panose="04040905080B02020502" pitchFamily="82" charset="0"/>
                  <a:ea typeface="微软雅黑" panose="020B0503020204020204" pitchFamily="34" charset="-122"/>
                </a:endParaRPr>
              </a:p>
            </p:txBody>
          </p:sp>
        </p:grpSp>
        <p:sp>
          <p:nvSpPr>
            <p:cNvPr id="45" name="文本框 44"/>
            <p:cNvSpPr txBox="1"/>
            <p:nvPr userDrawn="1"/>
          </p:nvSpPr>
          <p:spPr>
            <a:xfrm>
              <a:off x="4565390" y="1582350"/>
              <a:ext cx="4319035" cy="553401"/>
            </a:xfrm>
            <a:prstGeom prst="rect">
              <a:avLst/>
            </a:prstGeom>
            <a:noFill/>
          </p:spPr>
          <p:txBody>
            <a:bodyPr wrap="none" rtlCol="0">
              <a:spAutoFit/>
            </a:bodyPr>
            <a:lstStyle/>
            <a:p>
              <a:pPr marL="0" algn="l" defTabSz="914400" rtl="0" eaLnBrk="1" latinLnBrk="0" hangingPunct="1"/>
              <a:r>
                <a:rPr lang="zh-CN" altLang="en-US" sz="2400" b="1" kern="1200" dirty="0" smtClean="0">
                  <a:solidFill>
                    <a:schemeClr val="bg2">
                      <a:lumMod val="75000"/>
                    </a:schemeClr>
                  </a:solidFill>
                  <a:latin typeface="微软雅黑" panose="020B0503020204020204" pitchFamily="34" charset="-122"/>
                  <a:ea typeface="微软雅黑" panose="020B0503020204020204" pitchFamily="34" charset="-122"/>
                  <a:cs typeface="+mn-cs"/>
                </a:rPr>
                <a:t>研究背景、意义以及研究内容</a:t>
              </a:r>
              <a:endParaRPr lang="zh-CN" altLang="en-US" sz="2400" b="1" kern="1200" dirty="0">
                <a:solidFill>
                  <a:schemeClr val="bg2">
                    <a:lumMod val="75000"/>
                  </a:schemeClr>
                </a:solidFill>
                <a:latin typeface="微软雅黑" panose="020B0503020204020204" pitchFamily="34" charset="-122"/>
                <a:ea typeface="微软雅黑" panose="020B0503020204020204" pitchFamily="34" charset="-122"/>
                <a:cs typeface="+mn-cs"/>
              </a:endParaRPr>
            </a:p>
          </p:txBody>
        </p:sp>
      </p:grpSp>
      <p:sp>
        <p:nvSpPr>
          <p:cNvPr id="77" name="文本框 76"/>
          <p:cNvSpPr txBox="1"/>
          <p:nvPr userDrawn="1"/>
        </p:nvSpPr>
        <p:spPr>
          <a:xfrm>
            <a:off x="4579481" y="5590612"/>
            <a:ext cx="2339102" cy="461665"/>
          </a:xfrm>
          <a:prstGeom prst="rect">
            <a:avLst/>
          </a:prstGeom>
          <a:noFill/>
        </p:spPr>
        <p:txBody>
          <a:bodyPr wrap="none" rtlCol="0">
            <a:spAutoFit/>
          </a:bodyPr>
          <a:lstStyle/>
          <a:p>
            <a:r>
              <a:rPr lang="zh-CN" altLang="en-US" sz="2400" b="1" dirty="0" smtClean="0">
                <a:solidFill>
                  <a:schemeClr val="tx1"/>
                </a:solidFill>
                <a:latin typeface="微软雅黑" panose="020B0503020204020204" pitchFamily="34" charset="-122"/>
                <a:ea typeface="微软雅黑" panose="020B0503020204020204" pitchFamily="34" charset="-122"/>
              </a:rPr>
              <a:t>总结与未来工作</a:t>
            </a:r>
            <a:endParaRPr lang="zh-CN" altLang="en-US" sz="2400" b="1" dirty="0">
              <a:solidFill>
                <a:schemeClr val="tx1"/>
              </a:solidFill>
              <a:latin typeface="微软雅黑" panose="020B0503020204020204" pitchFamily="34" charset="-122"/>
              <a:ea typeface="微软雅黑" panose="020B0503020204020204" pitchFamily="34" charset="-122"/>
            </a:endParaRPr>
          </a:p>
        </p:txBody>
      </p:sp>
      <p:sp>
        <p:nvSpPr>
          <p:cNvPr id="7" name="日期占位符 6"/>
          <p:cNvSpPr>
            <a:spLocks noGrp="1"/>
          </p:cNvSpPr>
          <p:nvPr>
            <p:ph type="dt" sz="half" idx="10"/>
          </p:nvPr>
        </p:nvSpPr>
        <p:spPr/>
        <p:txBody>
          <a:bodyPr/>
          <a:lstStyle/>
          <a:p>
            <a:fld id="{11961523-4804-45BD-9F6B-362C01C77A8B}" type="datetimeFigureOut">
              <a:rPr lang="zh-CN" altLang="en-US" smtClean="0"/>
              <a:t>2016/5/20/Friday</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A906129D-8271-4CBE-9DFD-2A0543AED237}" type="slidenum">
              <a:rPr lang="zh-CN" altLang="en-US" smtClean="0"/>
              <a:t>‹#›</a:t>
            </a:fld>
            <a:endParaRPr lang="zh-CN" altLang="en-US"/>
          </a:p>
        </p:txBody>
      </p:sp>
      <p:pic>
        <p:nvPicPr>
          <p:cNvPr id="84" name="Picture 18"/>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9601200" y="6310475"/>
            <a:ext cx="333375" cy="35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5" name="Picture 20" descr="ll"/>
          <p:cNvPicPr>
            <a:picLocks noChangeAspect="1" noChangeArrowheads="1"/>
          </p:cNvPicPr>
          <p:nvPr userDrawn="1"/>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982200" y="6283488"/>
            <a:ext cx="18288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 name="文本框 54"/>
          <p:cNvSpPr txBox="1"/>
          <p:nvPr userDrawn="1"/>
        </p:nvSpPr>
        <p:spPr>
          <a:xfrm>
            <a:off x="4590953" y="1503708"/>
            <a:ext cx="3262432" cy="461665"/>
          </a:xfrm>
          <a:prstGeom prst="rect">
            <a:avLst/>
          </a:prstGeom>
          <a:noFill/>
        </p:spPr>
        <p:txBody>
          <a:bodyPr wrap="none" rtlCol="0">
            <a:spAutoFit/>
          </a:bodyPr>
          <a:lstStyle/>
          <a:p>
            <a:pPr marL="0" algn="l" defTabSz="914400" rtl="0" eaLnBrk="1" latinLnBrk="0" hangingPunct="1"/>
            <a:r>
              <a:rPr lang="zh-CN" altLang="en-US" sz="2400" b="1" kern="1200" dirty="0" smtClean="0">
                <a:solidFill>
                  <a:schemeClr val="bg2">
                    <a:lumMod val="75000"/>
                  </a:schemeClr>
                </a:solidFill>
                <a:latin typeface="微软雅黑" panose="020B0503020204020204" pitchFamily="34" charset="-122"/>
                <a:ea typeface="微软雅黑" panose="020B0503020204020204" pitchFamily="34" charset="-122"/>
                <a:cs typeface="+mn-cs"/>
              </a:rPr>
              <a:t>好友推荐相关理论基础</a:t>
            </a:r>
            <a:endParaRPr lang="zh-CN" altLang="en-US" sz="2400" b="1" kern="1200" dirty="0">
              <a:solidFill>
                <a:schemeClr val="bg2">
                  <a:lumMod val="75000"/>
                </a:schemeClr>
              </a:solidFill>
              <a:latin typeface="微软雅黑" panose="020B0503020204020204" pitchFamily="34" charset="-122"/>
              <a:ea typeface="微软雅黑" panose="020B0503020204020204" pitchFamily="34" charset="-122"/>
              <a:cs typeface="+mn-cs"/>
            </a:endParaRPr>
          </a:p>
        </p:txBody>
      </p:sp>
      <p:sp>
        <p:nvSpPr>
          <p:cNvPr id="94" name="文本框 93"/>
          <p:cNvSpPr txBox="1"/>
          <p:nvPr userDrawn="1"/>
        </p:nvSpPr>
        <p:spPr>
          <a:xfrm>
            <a:off x="3625314" y="1487820"/>
            <a:ext cx="748923" cy="615553"/>
          </a:xfrm>
          <a:prstGeom prst="rect">
            <a:avLst/>
          </a:prstGeom>
          <a:noFill/>
        </p:spPr>
        <p:txBody>
          <a:bodyPr wrap="none" rtlCol="0">
            <a:spAutoFit/>
          </a:bodyPr>
          <a:lstStyle/>
          <a:p>
            <a:r>
              <a:rPr lang="en-US" altLang="zh-CN" sz="3400" b="0" dirty="0" smtClean="0">
                <a:solidFill>
                  <a:schemeClr val="bg2">
                    <a:lumMod val="75000"/>
                  </a:schemeClr>
                </a:solidFill>
                <a:latin typeface="Broadway" panose="04040905080B02020502" pitchFamily="82" charset="0"/>
                <a:ea typeface="微软雅黑" panose="020B0503020204020204" pitchFamily="34" charset="-122"/>
              </a:rPr>
              <a:t>02</a:t>
            </a:r>
            <a:endParaRPr lang="zh-CN" altLang="en-US" sz="3400" b="0" dirty="0">
              <a:solidFill>
                <a:schemeClr val="bg2">
                  <a:lumMod val="75000"/>
                </a:schemeClr>
              </a:solidFill>
              <a:latin typeface="Broadway" panose="04040905080B02020502" pitchFamily="82" charset="0"/>
              <a:ea typeface="微软雅黑" panose="020B0503020204020204" pitchFamily="34" charset="-122"/>
            </a:endParaRPr>
          </a:p>
        </p:txBody>
      </p:sp>
    </p:spTree>
    <p:extLst>
      <p:ext uri="{BB962C8B-B14F-4D97-AF65-F5344CB8AC3E}">
        <p14:creationId xmlns:p14="http://schemas.microsoft.com/office/powerpoint/2010/main" val="729821175"/>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8_仅标题">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11961523-4804-45BD-9F6B-362C01C77A8B}" type="datetimeFigureOut">
              <a:rPr lang="zh-CN" altLang="en-US" smtClean="0"/>
              <a:t>2016/5/20/Friday</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A906129D-8271-4CBE-9DFD-2A0543AED237}" type="slidenum">
              <a:rPr lang="zh-CN" altLang="en-US" smtClean="0"/>
              <a:t>‹#›</a:t>
            </a:fld>
            <a:endParaRPr lang="zh-CN" altLang="en-US"/>
          </a:p>
        </p:txBody>
      </p:sp>
      <p:sp>
        <p:nvSpPr>
          <p:cNvPr id="50" name="标题 1"/>
          <p:cNvSpPr>
            <a:spLocks noGrp="1"/>
          </p:cNvSpPr>
          <p:nvPr>
            <p:ph type="title" hasCustomPrompt="1"/>
          </p:nvPr>
        </p:nvSpPr>
        <p:spPr>
          <a:xfrm>
            <a:off x="1022573" y="252784"/>
            <a:ext cx="3596026" cy="482670"/>
          </a:xfrm>
        </p:spPr>
        <p:txBody>
          <a:bodyPr>
            <a:normAutofit/>
          </a:bodyPr>
          <a:lstStyle>
            <a:lvl1pPr>
              <a:defRPr sz="2400" b="1"/>
            </a:lvl1pPr>
          </a:lstStyle>
          <a:p>
            <a:r>
              <a:rPr lang="zh-CN" altLang="en-US" dirty="0" smtClean="0"/>
              <a:t>研究背景</a:t>
            </a:r>
            <a:endParaRPr lang="zh-CN" altLang="en-US" dirty="0"/>
          </a:p>
        </p:txBody>
      </p:sp>
      <p:grpSp>
        <p:nvGrpSpPr>
          <p:cNvPr id="51" name="组合 50"/>
          <p:cNvGrpSpPr/>
          <p:nvPr userDrawn="1"/>
        </p:nvGrpSpPr>
        <p:grpSpPr>
          <a:xfrm>
            <a:off x="235334" y="182511"/>
            <a:ext cx="602866" cy="552943"/>
            <a:chOff x="997720" y="1374274"/>
            <a:chExt cx="737947" cy="676838"/>
          </a:xfrm>
          <a:effectLst>
            <a:outerShdw blurRad="50800" dist="38100" dir="2700000" algn="tl" rotWithShape="0">
              <a:prstClr val="black">
                <a:alpha val="40000"/>
              </a:prstClr>
            </a:outerShdw>
          </a:effectLst>
        </p:grpSpPr>
        <p:sp>
          <p:nvSpPr>
            <p:cNvPr id="52" name="椭圆 51"/>
            <p:cNvSpPr/>
            <p:nvPr userDrawn="1"/>
          </p:nvSpPr>
          <p:spPr>
            <a:xfrm>
              <a:off x="1458223" y="1374274"/>
              <a:ext cx="277444" cy="277444"/>
            </a:xfrm>
            <a:prstGeom prst="ellipse">
              <a:avLst/>
            </a:prstGeom>
            <a:solidFill>
              <a:srgbClr val="A8AA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Broadway" panose="04040905080B02020502" pitchFamily="82" charset="0"/>
              </a:endParaRPr>
            </a:p>
          </p:txBody>
        </p:sp>
        <p:sp>
          <p:nvSpPr>
            <p:cNvPr id="53" name="椭圆 52"/>
            <p:cNvSpPr/>
            <p:nvPr userDrawn="1"/>
          </p:nvSpPr>
          <p:spPr>
            <a:xfrm>
              <a:off x="1232539" y="1512996"/>
              <a:ext cx="503128" cy="503128"/>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Broadway" panose="04040905080B02020502" pitchFamily="82" charset="0"/>
              </a:endParaRPr>
            </a:p>
          </p:txBody>
        </p:sp>
        <p:sp>
          <p:nvSpPr>
            <p:cNvPr id="54" name="椭圆 53"/>
            <p:cNvSpPr/>
            <p:nvPr userDrawn="1"/>
          </p:nvSpPr>
          <p:spPr>
            <a:xfrm>
              <a:off x="997720" y="1862597"/>
              <a:ext cx="188515" cy="188515"/>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Broadway" panose="04040905080B02020502" pitchFamily="82" charset="0"/>
              </a:endParaRPr>
            </a:p>
          </p:txBody>
        </p:sp>
      </p:grpSp>
      <p:pic>
        <p:nvPicPr>
          <p:cNvPr id="27" name="Picture 18"/>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9601200" y="6310475"/>
            <a:ext cx="333375" cy="35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Picture 20" descr="ll"/>
          <p:cNvPicPr>
            <a:picLocks noChangeAspect="1" noChangeArrowheads="1"/>
          </p:cNvPicPr>
          <p:nvPr userDrawn="1"/>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982200" y="6283488"/>
            <a:ext cx="18288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93543566"/>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0_仅标题">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11961523-4804-45BD-9F6B-362C01C77A8B}" type="datetimeFigureOut">
              <a:rPr lang="zh-CN" altLang="en-US" smtClean="0"/>
              <a:t>2016/5/20/Friday</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A906129D-8271-4CBE-9DFD-2A0543AED237}" type="slidenum">
              <a:rPr lang="zh-CN" altLang="en-US" smtClean="0"/>
              <a:t>‹#›</a:t>
            </a:fld>
            <a:endParaRPr lang="zh-CN" altLang="en-US" dirty="0"/>
          </a:p>
        </p:txBody>
      </p:sp>
      <p:sp>
        <p:nvSpPr>
          <p:cNvPr id="50" name="标题 1"/>
          <p:cNvSpPr>
            <a:spLocks noGrp="1"/>
          </p:cNvSpPr>
          <p:nvPr>
            <p:ph type="title" hasCustomPrompt="1"/>
          </p:nvPr>
        </p:nvSpPr>
        <p:spPr>
          <a:xfrm>
            <a:off x="1022573" y="252784"/>
            <a:ext cx="3698896" cy="482670"/>
          </a:xfrm>
        </p:spPr>
        <p:txBody>
          <a:bodyPr>
            <a:normAutofit/>
          </a:bodyPr>
          <a:lstStyle>
            <a:lvl1pPr>
              <a:defRPr sz="2400" b="1"/>
            </a:lvl1pPr>
          </a:lstStyle>
          <a:p>
            <a:r>
              <a:rPr lang="zh-CN" altLang="en-US" dirty="0" smtClean="0"/>
              <a:t>研究意义</a:t>
            </a:r>
            <a:endParaRPr lang="zh-CN" altLang="en-US" dirty="0"/>
          </a:p>
        </p:txBody>
      </p:sp>
      <p:grpSp>
        <p:nvGrpSpPr>
          <p:cNvPr id="51" name="组合 50"/>
          <p:cNvGrpSpPr/>
          <p:nvPr userDrawn="1"/>
        </p:nvGrpSpPr>
        <p:grpSpPr>
          <a:xfrm>
            <a:off x="235334" y="182511"/>
            <a:ext cx="602866" cy="552943"/>
            <a:chOff x="997720" y="1374274"/>
            <a:chExt cx="737947" cy="676838"/>
          </a:xfrm>
          <a:effectLst>
            <a:outerShdw blurRad="50800" dist="38100" dir="2700000" algn="tl" rotWithShape="0">
              <a:prstClr val="black">
                <a:alpha val="40000"/>
              </a:prstClr>
            </a:outerShdw>
          </a:effectLst>
        </p:grpSpPr>
        <p:sp>
          <p:nvSpPr>
            <p:cNvPr id="52" name="椭圆 51"/>
            <p:cNvSpPr/>
            <p:nvPr userDrawn="1"/>
          </p:nvSpPr>
          <p:spPr>
            <a:xfrm>
              <a:off x="1458223" y="1374274"/>
              <a:ext cx="277444" cy="277444"/>
            </a:xfrm>
            <a:prstGeom prst="ellipse">
              <a:avLst/>
            </a:prstGeom>
            <a:solidFill>
              <a:srgbClr val="A8AA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Broadway" panose="04040905080B02020502" pitchFamily="82" charset="0"/>
              </a:endParaRPr>
            </a:p>
          </p:txBody>
        </p:sp>
        <p:sp>
          <p:nvSpPr>
            <p:cNvPr id="53" name="椭圆 52"/>
            <p:cNvSpPr/>
            <p:nvPr userDrawn="1"/>
          </p:nvSpPr>
          <p:spPr>
            <a:xfrm>
              <a:off x="1232539" y="1512996"/>
              <a:ext cx="503128" cy="503128"/>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Broadway" panose="04040905080B02020502" pitchFamily="82" charset="0"/>
              </a:endParaRPr>
            </a:p>
          </p:txBody>
        </p:sp>
        <p:sp>
          <p:nvSpPr>
            <p:cNvPr id="54" name="椭圆 53"/>
            <p:cNvSpPr/>
            <p:nvPr userDrawn="1"/>
          </p:nvSpPr>
          <p:spPr>
            <a:xfrm>
              <a:off x="997720" y="1862597"/>
              <a:ext cx="188515" cy="188515"/>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Broadway" panose="04040905080B02020502" pitchFamily="82" charset="0"/>
              </a:endParaRPr>
            </a:p>
          </p:txBody>
        </p:sp>
      </p:grpSp>
      <p:pic>
        <p:nvPicPr>
          <p:cNvPr id="35" name="Picture 18"/>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9601200" y="6310475"/>
            <a:ext cx="333375" cy="35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 name="Picture 20" descr="ll"/>
          <p:cNvPicPr>
            <a:picLocks noChangeAspect="1" noChangeArrowheads="1"/>
          </p:cNvPicPr>
          <p:nvPr userDrawn="1"/>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982200" y="6283488"/>
            <a:ext cx="18288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27898360"/>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0_仅标题">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11961523-4804-45BD-9F6B-362C01C77A8B}" type="datetimeFigureOut">
              <a:rPr lang="zh-CN" altLang="en-US" smtClean="0"/>
              <a:t>2016/5/20/Friday</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A906129D-8271-4CBE-9DFD-2A0543AED237}" type="slidenum">
              <a:rPr lang="zh-CN" altLang="en-US" smtClean="0"/>
              <a:t>‹#›</a:t>
            </a:fld>
            <a:endParaRPr lang="zh-CN" altLang="en-US" dirty="0"/>
          </a:p>
        </p:txBody>
      </p:sp>
      <p:sp>
        <p:nvSpPr>
          <p:cNvPr id="50" name="标题 1"/>
          <p:cNvSpPr>
            <a:spLocks noGrp="1"/>
          </p:cNvSpPr>
          <p:nvPr>
            <p:ph type="title" hasCustomPrompt="1"/>
          </p:nvPr>
        </p:nvSpPr>
        <p:spPr>
          <a:xfrm>
            <a:off x="1022573" y="252784"/>
            <a:ext cx="3698896" cy="482670"/>
          </a:xfrm>
        </p:spPr>
        <p:txBody>
          <a:bodyPr>
            <a:normAutofit/>
          </a:bodyPr>
          <a:lstStyle>
            <a:lvl1pPr>
              <a:defRPr sz="2400" b="1"/>
            </a:lvl1pPr>
          </a:lstStyle>
          <a:p>
            <a:r>
              <a:rPr lang="zh-CN" altLang="en-US" dirty="0" smtClean="0"/>
              <a:t>研究内容</a:t>
            </a:r>
            <a:endParaRPr lang="zh-CN" altLang="en-US" dirty="0"/>
          </a:p>
        </p:txBody>
      </p:sp>
      <p:grpSp>
        <p:nvGrpSpPr>
          <p:cNvPr id="51" name="组合 50"/>
          <p:cNvGrpSpPr/>
          <p:nvPr userDrawn="1"/>
        </p:nvGrpSpPr>
        <p:grpSpPr>
          <a:xfrm>
            <a:off x="235334" y="182511"/>
            <a:ext cx="602866" cy="552943"/>
            <a:chOff x="997720" y="1374274"/>
            <a:chExt cx="737947" cy="676838"/>
          </a:xfrm>
          <a:effectLst>
            <a:outerShdw blurRad="50800" dist="38100" dir="2700000" algn="tl" rotWithShape="0">
              <a:prstClr val="black">
                <a:alpha val="40000"/>
              </a:prstClr>
            </a:outerShdw>
          </a:effectLst>
        </p:grpSpPr>
        <p:sp>
          <p:nvSpPr>
            <p:cNvPr id="52" name="椭圆 51"/>
            <p:cNvSpPr/>
            <p:nvPr userDrawn="1"/>
          </p:nvSpPr>
          <p:spPr>
            <a:xfrm>
              <a:off x="1458223" y="1374274"/>
              <a:ext cx="277444" cy="277444"/>
            </a:xfrm>
            <a:prstGeom prst="ellipse">
              <a:avLst/>
            </a:prstGeom>
            <a:solidFill>
              <a:srgbClr val="A8AA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Broadway" panose="04040905080B02020502" pitchFamily="82" charset="0"/>
              </a:endParaRPr>
            </a:p>
          </p:txBody>
        </p:sp>
        <p:sp>
          <p:nvSpPr>
            <p:cNvPr id="53" name="椭圆 52"/>
            <p:cNvSpPr/>
            <p:nvPr userDrawn="1"/>
          </p:nvSpPr>
          <p:spPr>
            <a:xfrm>
              <a:off x="1232539" y="1512996"/>
              <a:ext cx="503128" cy="503128"/>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Broadway" panose="04040905080B02020502" pitchFamily="82" charset="0"/>
              </a:endParaRPr>
            </a:p>
          </p:txBody>
        </p:sp>
        <p:sp>
          <p:nvSpPr>
            <p:cNvPr id="54" name="椭圆 53"/>
            <p:cNvSpPr/>
            <p:nvPr userDrawn="1"/>
          </p:nvSpPr>
          <p:spPr>
            <a:xfrm>
              <a:off x="997720" y="1862597"/>
              <a:ext cx="188515" cy="188515"/>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Broadway" panose="04040905080B02020502" pitchFamily="82" charset="0"/>
              </a:endParaRPr>
            </a:p>
          </p:txBody>
        </p:sp>
      </p:grpSp>
      <p:pic>
        <p:nvPicPr>
          <p:cNvPr id="35" name="Picture 18"/>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9601200" y="6310475"/>
            <a:ext cx="333375" cy="35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 name="Picture 20" descr="ll"/>
          <p:cNvPicPr>
            <a:picLocks noChangeAspect="1" noChangeArrowheads="1"/>
          </p:cNvPicPr>
          <p:nvPr userDrawn="1"/>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982200" y="6283488"/>
            <a:ext cx="18288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33324004"/>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1_仅标题">
    <p:spTree>
      <p:nvGrpSpPr>
        <p:cNvPr id="1" name=""/>
        <p:cNvGrpSpPr/>
        <p:nvPr/>
      </p:nvGrpSpPr>
      <p:grpSpPr>
        <a:xfrm>
          <a:off x="0" y="0"/>
          <a:ext cx="0" cy="0"/>
          <a:chOff x="0" y="0"/>
          <a:chExt cx="0" cy="0"/>
        </a:xfrm>
      </p:grpSpPr>
      <p:sp>
        <p:nvSpPr>
          <p:cNvPr id="55" name="矩形 54"/>
          <p:cNvSpPr/>
          <p:nvPr userDrawn="1"/>
        </p:nvSpPr>
        <p:spPr>
          <a:xfrm>
            <a:off x="0" y="0"/>
            <a:ext cx="8382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日期占位符 2"/>
          <p:cNvSpPr>
            <a:spLocks noGrp="1"/>
          </p:cNvSpPr>
          <p:nvPr>
            <p:ph type="dt" sz="half" idx="10"/>
          </p:nvPr>
        </p:nvSpPr>
        <p:spPr/>
        <p:txBody>
          <a:bodyPr/>
          <a:lstStyle/>
          <a:p>
            <a:fld id="{11961523-4804-45BD-9F6B-362C01C77A8B}" type="datetimeFigureOut">
              <a:rPr lang="zh-CN" altLang="en-US" smtClean="0"/>
              <a:t>2016/5/20/Friday</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A906129D-8271-4CBE-9DFD-2A0543AED237}" type="slidenum">
              <a:rPr lang="zh-CN" altLang="en-US" smtClean="0"/>
              <a:t>‹#›</a:t>
            </a:fld>
            <a:endParaRPr lang="zh-CN" altLang="en-US"/>
          </a:p>
        </p:txBody>
      </p:sp>
      <p:sp>
        <p:nvSpPr>
          <p:cNvPr id="50" name="标题 1"/>
          <p:cNvSpPr>
            <a:spLocks noGrp="1"/>
          </p:cNvSpPr>
          <p:nvPr>
            <p:ph type="title" hasCustomPrompt="1"/>
          </p:nvPr>
        </p:nvSpPr>
        <p:spPr>
          <a:xfrm>
            <a:off x="1478894" y="252784"/>
            <a:ext cx="4224676" cy="482670"/>
          </a:xfrm>
        </p:spPr>
        <p:txBody>
          <a:bodyPr>
            <a:normAutofit/>
          </a:bodyPr>
          <a:lstStyle>
            <a:lvl1pPr>
              <a:defRPr sz="2400" b="1"/>
            </a:lvl1pPr>
          </a:lstStyle>
          <a:p>
            <a:r>
              <a:rPr lang="zh-CN" altLang="en-US" dirty="0" smtClean="0"/>
              <a:t>单击插入图标</a:t>
            </a:r>
            <a:endParaRPr lang="zh-CN" altLang="en-US" dirty="0"/>
          </a:p>
        </p:txBody>
      </p:sp>
      <p:grpSp>
        <p:nvGrpSpPr>
          <p:cNvPr id="51" name="组合 50"/>
          <p:cNvGrpSpPr/>
          <p:nvPr userDrawn="1"/>
        </p:nvGrpSpPr>
        <p:grpSpPr>
          <a:xfrm>
            <a:off x="838200" y="203412"/>
            <a:ext cx="602866" cy="552943"/>
            <a:chOff x="997720" y="1374274"/>
            <a:chExt cx="737947" cy="676838"/>
          </a:xfrm>
          <a:effectLst>
            <a:outerShdw blurRad="50800" dist="38100" dir="2700000" algn="tl" rotWithShape="0">
              <a:prstClr val="black">
                <a:alpha val="40000"/>
              </a:prstClr>
            </a:outerShdw>
          </a:effectLst>
        </p:grpSpPr>
        <p:sp>
          <p:nvSpPr>
            <p:cNvPr id="52" name="椭圆 51"/>
            <p:cNvSpPr/>
            <p:nvPr userDrawn="1"/>
          </p:nvSpPr>
          <p:spPr>
            <a:xfrm>
              <a:off x="1458223" y="1374274"/>
              <a:ext cx="277444" cy="277444"/>
            </a:xfrm>
            <a:prstGeom prst="ellipse">
              <a:avLst/>
            </a:prstGeom>
            <a:solidFill>
              <a:srgbClr val="A8AA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Broadway" panose="04040905080B02020502" pitchFamily="82" charset="0"/>
              </a:endParaRPr>
            </a:p>
          </p:txBody>
        </p:sp>
        <p:sp>
          <p:nvSpPr>
            <p:cNvPr id="53" name="椭圆 52"/>
            <p:cNvSpPr/>
            <p:nvPr userDrawn="1"/>
          </p:nvSpPr>
          <p:spPr>
            <a:xfrm>
              <a:off x="1232539" y="1512996"/>
              <a:ext cx="503128" cy="503128"/>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Broadway" panose="04040905080B02020502" pitchFamily="82" charset="0"/>
              </a:endParaRPr>
            </a:p>
          </p:txBody>
        </p:sp>
        <p:sp>
          <p:nvSpPr>
            <p:cNvPr id="54" name="椭圆 53"/>
            <p:cNvSpPr/>
            <p:nvPr userDrawn="1"/>
          </p:nvSpPr>
          <p:spPr>
            <a:xfrm>
              <a:off x="997720" y="1862597"/>
              <a:ext cx="188515" cy="188515"/>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Broadway" panose="04040905080B02020502" pitchFamily="82" charset="0"/>
              </a:endParaRPr>
            </a:p>
          </p:txBody>
        </p:sp>
      </p:grpSp>
      <p:grpSp>
        <p:nvGrpSpPr>
          <p:cNvPr id="45" name="组合 44"/>
          <p:cNvGrpSpPr/>
          <p:nvPr userDrawn="1"/>
        </p:nvGrpSpPr>
        <p:grpSpPr>
          <a:xfrm>
            <a:off x="20629" y="2042736"/>
            <a:ext cx="777214" cy="1266009"/>
            <a:chOff x="0" y="2137410"/>
            <a:chExt cx="674371" cy="1794510"/>
          </a:xfrm>
          <a:solidFill>
            <a:schemeClr val="bg2">
              <a:lumMod val="50000"/>
            </a:schemeClr>
          </a:solidFill>
        </p:grpSpPr>
        <p:sp>
          <p:nvSpPr>
            <p:cNvPr id="46" name="同侧圆角矩形 45"/>
            <p:cNvSpPr/>
            <p:nvPr userDrawn="1"/>
          </p:nvSpPr>
          <p:spPr>
            <a:xfrm rot="16200000">
              <a:off x="-560070" y="2697480"/>
              <a:ext cx="1794510" cy="674370"/>
            </a:xfrm>
            <a:prstGeom prst="round2SameRect">
              <a:avLst>
                <a:gd name="adj1" fmla="val 42199"/>
                <a:gd name="adj2" fmla="val 0"/>
              </a:avLst>
            </a:prstGeom>
            <a:grp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文本框 46"/>
            <p:cNvSpPr txBox="1"/>
            <p:nvPr userDrawn="1"/>
          </p:nvSpPr>
          <p:spPr>
            <a:xfrm>
              <a:off x="58229" y="2476394"/>
              <a:ext cx="616142" cy="1199714"/>
            </a:xfrm>
            <a:prstGeom prst="rect">
              <a:avLst/>
            </a:prstGeom>
            <a:grpFill/>
          </p:spPr>
          <p:txBody>
            <a:bodyPr wrap="square" rtlCol="0">
              <a:spAutoFit/>
            </a:bodyPr>
            <a:lstStyle/>
            <a:p>
              <a:r>
                <a:rPr lang="zh-CN" altLang="en-US" sz="2000" b="1" dirty="0" smtClean="0">
                  <a:solidFill>
                    <a:schemeClr val="tx1"/>
                  </a:solidFill>
                </a:rPr>
                <a:t>现状</a:t>
              </a:r>
              <a:endParaRPr lang="en-US" altLang="zh-CN" sz="2000" b="1" dirty="0" smtClean="0">
                <a:solidFill>
                  <a:schemeClr val="tx1"/>
                </a:solidFill>
              </a:endParaRPr>
            </a:p>
            <a:p>
              <a:endParaRPr lang="en-US" altLang="zh-CN" sz="900" b="1" dirty="0" smtClean="0">
                <a:solidFill>
                  <a:schemeClr val="tx1"/>
                </a:solidFill>
              </a:endParaRPr>
            </a:p>
            <a:p>
              <a:r>
                <a:rPr lang="zh-CN" altLang="en-US" sz="2000" b="1" dirty="0" smtClean="0">
                  <a:solidFill>
                    <a:schemeClr val="tx1"/>
                  </a:solidFill>
                </a:rPr>
                <a:t>评述</a:t>
              </a:r>
              <a:endParaRPr lang="zh-CN" altLang="en-US" sz="2000" b="1" dirty="0">
                <a:solidFill>
                  <a:schemeClr val="tx1"/>
                </a:solidFill>
              </a:endParaRPr>
            </a:p>
          </p:txBody>
        </p:sp>
      </p:grpSp>
      <p:grpSp>
        <p:nvGrpSpPr>
          <p:cNvPr id="48" name="组合 47"/>
          <p:cNvGrpSpPr/>
          <p:nvPr userDrawn="1"/>
        </p:nvGrpSpPr>
        <p:grpSpPr>
          <a:xfrm>
            <a:off x="20630" y="3455039"/>
            <a:ext cx="768796" cy="1362791"/>
            <a:chOff x="17625" y="2137409"/>
            <a:chExt cx="656746" cy="1794510"/>
          </a:xfrm>
          <a:solidFill>
            <a:schemeClr val="accent6"/>
          </a:solidFill>
        </p:grpSpPr>
        <p:sp>
          <p:nvSpPr>
            <p:cNvPr id="49" name="同侧圆角矩形 48"/>
            <p:cNvSpPr/>
            <p:nvPr userDrawn="1"/>
          </p:nvSpPr>
          <p:spPr>
            <a:xfrm rot="16200000">
              <a:off x="-551257" y="2706291"/>
              <a:ext cx="1794510" cy="656745"/>
            </a:xfrm>
            <a:prstGeom prst="round2SameRect">
              <a:avLst>
                <a:gd name="adj1" fmla="val 42199"/>
                <a:gd name="adj2" fmla="val 0"/>
              </a:avLst>
            </a:prstGeom>
            <a:grp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文本框 55"/>
            <p:cNvSpPr txBox="1"/>
            <p:nvPr userDrawn="1"/>
          </p:nvSpPr>
          <p:spPr>
            <a:xfrm>
              <a:off x="74953" y="2387516"/>
              <a:ext cx="599418" cy="1337415"/>
            </a:xfrm>
            <a:prstGeom prst="rect">
              <a:avLst/>
            </a:prstGeom>
            <a:grpFill/>
          </p:spPr>
          <p:txBody>
            <a:bodyPr wrap="square" rtlCol="0">
              <a:spAutoFit/>
            </a:bodyPr>
            <a:lstStyle/>
            <a:p>
              <a:r>
                <a:rPr lang="zh-CN" altLang="en-US" sz="2000" b="1" dirty="0" smtClean="0">
                  <a:solidFill>
                    <a:schemeClr val="tx1"/>
                  </a:solidFill>
                </a:rPr>
                <a:t>主要研究内容</a:t>
              </a:r>
              <a:endParaRPr lang="zh-CN" altLang="en-US" sz="2000" b="1" dirty="0">
                <a:solidFill>
                  <a:schemeClr val="tx1"/>
                </a:solidFill>
              </a:endParaRPr>
            </a:p>
          </p:txBody>
        </p:sp>
      </p:grpSp>
      <p:grpSp>
        <p:nvGrpSpPr>
          <p:cNvPr id="57" name="组合 56"/>
          <p:cNvGrpSpPr/>
          <p:nvPr userDrawn="1"/>
        </p:nvGrpSpPr>
        <p:grpSpPr>
          <a:xfrm>
            <a:off x="20629" y="4953076"/>
            <a:ext cx="774449" cy="1392226"/>
            <a:chOff x="0" y="2137410"/>
            <a:chExt cx="674370" cy="1794510"/>
          </a:xfrm>
          <a:solidFill>
            <a:schemeClr val="bg2">
              <a:lumMod val="50000"/>
            </a:schemeClr>
          </a:solidFill>
        </p:grpSpPr>
        <p:sp>
          <p:nvSpPr>
            <p:cNvPr id="58" name="同侧圆角矩形 57"/>
            <p:cNvSpPr/>
            <p:nvPr userDrawn="1"/>
          </p:nvSpPr>
          <p:spPr>
            <a:xfrm rot="16200000">
              <a:off x="-560070" y="2697480"/>
              <a:ext cx="1794510" cy="674370"/>
            </a:xfrm>
            <a:prstGeom prst="round2SameRect">
              <a:avLst>
                <a:gd name="adj1" fmla="val 42199"/>
                <a:gd name="adj2" fmla="val 0"/>
              </a:avLst>
            </a:prstGeom>
            <a:grp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文本框 58"/>
            <p:cNvSpPr txBox="1"/>
            <p:nvPr userDrawn="1"/>
          </p:nvSpPr>
          <p:spPr>
            <a:xfrm>
              <a:off x="58438" y="2476394"/>
              <a:ext cx="611010" cy="1309139"/>
            </a:xfrm>
            <a:prstGeom prst="rect">
              <a:avLst/>
            </a:prstGeom>
            <a:grpFill/>
          </p:spPr>
          <p:txBody>
            <a:bodyPr wrap="square" rtlCol="0">
              <a:spAutoFit/>
            </a:bodyPr>
            <a:lstStyle/>
            <a:p>
              <a:r>
                <a:rPr lang="zh-CN" altLang="en-US" sz="2000" b="1" dirty="0" smtClean="0">
                  <a:solidFill>
                    <a:schemeClr val="tx1"/>
                  </a:solidFill>
                </a:rPr>
                <a:t>下一        </a:t>
              </a:r>
              <a:endParaRPr lang="en-US" altLang="zh-CN" sz="2000" b="1" dirty="0" smtClean="0">
                <a:solidFill>
                  <a:schemeClr val="tx1"/>
                </a:solidFill>
              </a:endParaRPr>
            </a:p>
            <a:p>
              <a:r>
                <a:rPr lang="zh-CN" altLang="en-US" sz="2000" b="1" dirty="0" smtClean="0">
                  <a:solidFill>
                    <a:schemeClr val="tx1"/>
                  </a:solidFill>
                </a:rPr>
                <a:t>  步</a:t>
              </a:r>
              <a:endParaRPr lang="en-US" altLang="zh-CN" sz="2000" b="1" dirty="0" smtClean="0">
                <a:solidFill>
                  <a:schemeClr val="tx1"/>
                </a:solidFill>
              </a:endParaRPr>
            </a:p>
            <a:p>
              <a:r>
                <a:rPr lang="zh-CN" altLang="en-US" sz="2000" b="1" dirty="0" smtClean="0">
                  <a:solidFill>
                    <a:schemeClr val="tx1"/>
                  </a:solidFill>
                </a:rPr>
                <a:t>工作</a:t>
              </a:r>
              <a:endParaRPr lang="zh-CN" altLang="en-US" sz="2000" b="1" dirty="0">
                <a:solidFill>
                  <a:schemeClr val="tx1"/>
                </a:solidFill>
              </a:endParaRPr>
            </a:p>
          </p:txBody>
        </p:sp>
      </p:grpSp>
      <p:grpSp>
        <p:nvGrpSpPr>
          <p:cNvPr id="60" name="组合 59"/>
          <p:cNvGrpSpPr/>
          <p:nvPr userDrawn="1"/>
        </p:nvGrpSpPr>
        <p:grpSpPr>
          <a:xfrm>
            <a:off x="31515" y="544535"/>
            <a:ext cx="774449" cy="1392226"/>
            <a:chOff x="0" y="2137410"/>
            <a:chExt cx="674370" cy="1794510"/>
          </a:xfrm>
          <a:solidFill>
            <a:schemeClr val="bg2">
              <a:lumMod val="50000"/>
            </a:schemeClr>
          </a:solidFill>
        </p:grpSpPr>
        <p:sp>
          <p:nvSpPr>
            <p:cNvPr id="61" name="同侧圆角矩形 60"/>
            <p:cNvSpPr/>
            <p:nvPr userDrawn="1"/>
          </p:nvSpPr>
          <p:spPr>
            <a:xfrm rot="16200000">
              <a:off x="-560070" y="2697480"/>
              <a:ext cx="1794510" cy="674370"/>
            </a:xfrm>
            <a:prstGeom prst="round2SameRect">
              <a:avLst>
                <a:gd name="adj1" fmla="val 42199"/>
                <a:gd name="adj2" fmla="val 0"/>
              </a:avLst>
            </a:prstGeom>
            <a:grp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文本框 61"/>
            <p:cNvSpPr txBox="1"/>
            <p:nvPr userDrawn="1"/>
          </p:nvSpPr>
          <p:spPr>
            <a:xfrm>
              <a:off x="58438" y="2476394"/>
              <a:ext cx="611010" cy="1309139"/>
            </a:xfrm>
            <a:prstGeom prst="rect">
              <a:avLst/>
            </a:prstGeom>
            <a:grpFill/>
          </p:spPr>
          <p:txBody>
            <a:bodyPr wrap="square" rtlCol="0">
              <a:spAutoFit/>
            </a:bodyPr>
            <a:lstStyle/>
            <a:p>
              <a:r>
                <a:rPr lang="zh-CN" altLang="en-US" sz="2000" b="1" dirty="0" smtClean="0">
                  <a:solidFill>
                    <a:schemeClr val="tx1"/>
                  </a:solidFill>
                </a:rPr>
                <a:t>背景        </a:t>
              </a:r>
              <a:endParaRPr lang="en-US" altLang="zh-CN" sz="2000" b="1" dirty="0" smtClean="0">
                <a:solidFill>
                  <a:schemeClr val="tx1"/>
                </a:solidFill>
              </a:endParaRPr>
            </a:p>
            <a:p>
              <a:r>
                <a:rPr lang="zh-CN" altLang="en-US" sz="2000" b="1" dirty="0" smtClean="0">
                  <a:solidFill>
                    <a:schemeClr val="tx1"/>
                  </a:solidFill>
                </a:rPr>
                <a:t>  及意义</a:t>
              </a:r>
              <a:endParaRPr lang="zh-CN" altLang="en-US" sz="2000" b="1" dirty="0">
                <a:solidFill>
                  <a:schemeClr val="tx1"/>
                </a:solidFill>
              </a:endParaRPr>
            </a:p>
          </p:txBody>
        </p:sp>
      </p:grpSp>
      <p:pic>
        <p:nvPicPr>
          <p:cNvPr id="25" name="Picture 18"/>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9601200" y="6310475"/>
            <a:ext cx="333375" cy="35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Picture 20" descr="ll"/>
          <p:cNvPicPr>
            <a:picLocks noChangeAspect="1" noChangeArrowheads="1"/>
          </p:cNvPicPr>
          <p:nvPr userDrawn="1"/>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982200" y="6283488"/>
            <a:ext cx="18288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13637242"/>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3_仅标题">
    <p:spTree>
      <p:nvGrpSpPr>
        <p:cNvPr id="1" name=""/>
        <p:cNvGrpSpPr/>
        <p:nvPr/>
      </p:nvGrpSpPr>
      <p:grpSpPr>
        <a:xfrm>
          <a:off x="0" y="0"/>
          <a:ext cx="0" cy="0"/>
          <a:chOff x="0" y="0"/>
          <a:chExt cx="0" cy="0"/>
        </a:xfrm>
      </p:grpSpPr>
      <p:sp>
        <p:nvSpPr>
          <p:cNvPr id="55" name="矩形 54"/>
          <p:cNvSpPr/>
          <p:nvPr userDrawn="1"/>
        </p:nvSpPr>
        <p:spPr>
          <a:xfrm>
            <a:off x="0" y="0"/>
            <a:ext cx="8382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日期占位符 2"/>
          <p:cNvSpPr>
            <a:spLocks noGrp="1"/>
          </p:cNvSpPr>
          <p:nvPr>
            <p:ph type="dt" sz="half" idx="10"/>
          </p:nvPr>
        </p:nvSpPr>
        <p:spPr/>
        <p:txBody>
          <a:bodyPr/>
          <a:lstStyle/>
          <a:p>
            <a:fld id="{11961523-4804-45BD-9F6B-362C01C77A8B}" type="datetimeFigureOut">
              <a:rPr lang="zh-CN" altLang="en-US" smtClean="0"/>
              <a:t>2016/5/20/Friday</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A906129D-8271-4CBE-9DFD-2A0543AED237}" type="slidenum">
              <a:rPr lang="zh-CN" altLang="en-US" smtClean="0"/>
              <a:t>‹#›</a:t>
            </a:fld>
            <a:endParaRPr lang="zh-CN" altLang="en-US"/>
          </a:p>
        </p:txBody>
      </p:sp>
      <p:sp>
        <p:nvSpPr>
          <p:cNvPr id="50" name="标题 1"/>
          <p:cNvSpPr>
            <a:spLocks noGrp="1"/>
          </p:cNvSpPr>
          <p:nvPr>
            <p:ph type="title" hasCustomPrompt="1"/>
          </p:nvPr>
        </p:nvSpPr>
        <p:spPr>
          <a:xfrm>
            <a:off x="1478894" y="252784"/>
            <a:ext cx="4224676" cy="482670"/>
          </a:xfrm>
        </p:spPr>
        <p:txBody>
          <a:bodyPr>
            <a:normAutofit/>
          </a:bodyPr>
          <a:lstStyle>
            <a:lvl1pPr>
              <a:defRPr sz="2400" b="1"/>
            </a:lvl1pPr>
          </a:lstStyle>
          <a:p>
            <a:r>
              <a:rPr lang="zh-CN" altLang="en-US" dirty="0" smtClean="0"/>
              <a:t>单击插入图标</a:t>
            </a:r>
            <a:endParaRPr lang="zh-CN" altLang="en-US" dirty="0"/>
          </a:p>
        </p:txBody>
      </p:sp>
      <p:grpSp>
        <p:nvGrpSpPr>
          <p:cNvPr id="51" name="组合 50"/>
          <p:cNvGrpSpPr/>
          <p:nvPr userDrawn="1"/>
        </p:nvGrpSpPr>
        <p:grpSpPr>
          <a:xfrm>
            <a:off x="838200" y="203412"/>
            <a:ext cx="602866" cy="552943"/>
            <a:chOff x="997720" y="1374274"/>
            <a:chExt cx="737947" cy="676838"/>
          </a:xfrm>
          <a:effectLst>
            <a:outerShdw blurRad="50800" dist="38100" dir="2700000" algn="tl" rotWithShape="0">
              <a:prstClr val="black">
                <a:alpha val="40000"/>
              </a:prstClr>
            </a:outerShdw>
          </a:effectLst>
        </p:grpSpPr>
        <p:sp>
          <p:nvSpPr>
            <p:cNvPr id="52" name="椭圆 51"/>
            <p:cNvSpPr/>
            <p:nvPr userDrawn="1"/>
          </p:nvSpPr>
          <p:spPr>
            <a:xfrm>
              <a:off x="1458223" y="1374274"/>
              <a:ext cx="277444" cy="277444"/>
            </a:xfrm>
            <a:prstGeom prst="ellipse">
              <a:avLst/>
            </a:prstGeom>
            <a:solidFill>
              <a:srgbClr val="A8AA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Broadway" panose="04040905080B02020502" pitchFamily="82" charset="0"/>
              </a:endParaRPr>
            </a:p>
          </p:txBody>
        </p:sp>
        <p:sp>
          <p:nvSpPr>
            <p:cNvPr id="53" name="椭圆 52"/>
            <p:cNvSpPr/>
            <p:nvPr userDrawn="1"/>
          </p:nvSpPr>
          <p:spPr>
            <a:xfrm>
              <a:off x="1232539" y="1512996"/>
              <a:ext cx="503128" cy="503128"/>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Broadway" panose="04040905080B02020502" pitchFamily="82" charset="0"/>
              </a:endParaRPr>
            </a:p>
          </p:txBody>
        </p:sp>
        <p:sp>
          <p:nvSpPr>
            <p:cNvPr id="54" name="椭圆 53"/>
            <p:cNvSpPr/>
            <p:nvPr userDrawn="1"/>
          </p:nvSpPr>
          <p:spPr>
            <a:xfrm>
              <a:off x="997720" y="1862597"/>
              <a:ext cx="188515" cy="188515"/>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Broadway" panose="04040905080B02020502" pitchFamily="82" charset="0"/>
              </a:endParaRPr>
            </a:p>
          </p:txBody>
        </p:sp>
      </p:grpSp>
      <p:grpSp>
        <p:nvGrpSpPr>
          <p:cNvPr id="45" name="组合 44"/>
          <p:cNvGrpSpPr/>
          <p:nvPr userDrawn="1"/>
        </p:nvGrpSpPr>
        <p:grpSpPr>
          <a:xfrm>
            <a:off x="20629" y="2042736"/>
            <a:ext cx="777214" cy="1266009"/>
            <a:chOff x="0" y="2137410"/>
            <a:chExt cx="674371" cy="1794510"/>
          </a:xfrm>
          <a:solidFill>
            <a:schemeClr val="bg2">
              <a:lumMod val="50000"/>
            </a:schemeClr>
          </a:solidFill>
        </p:grpSpPr>
        <p:sp>
          <p:nvSpPr>
            <p:cNvPr id="46" name="同侧圆角矩形 45"/>
            <p:cNvSpPr/>
            <p:nvPr userDrawn="1"/>
          </p:nvSpPr>
          <p:spPr>
            <a:xfrm rot="16200000">
              <a:off x="-560070" y="2697480"/>
              <a:ext cx="1794510" cy="674370"/>
            </a:xfrm>
            <a:prstGeom prst="round2SameRect">
              <a:avLst>
                <a:gd name="adj1" fmla="val 42199"/>
                <a:gd name="adj2" fmla="val 0"/>
              </a:avLst>
            </a:prstGeom>
            <a:grp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文本框 46"/>
            <p:cNvSpPr txBox="1"/>
            <p:nvPr userDrawn="1"/>
          </p:nvSpPr>
          <p:spPr>
            <a:xfrm>
              <a:off x="58229" y="2476394"/>
              <a:ext cx="616142" cy="1199714"/>
            </a:xfrm>
            <a:prstGeom prst="rect">
              <a:avLst/>
            </a:prstGeom>
            <a:grpFill/>
          </p:spPr>
          <p:txBody>
            <a:bodyPr wrap="square" rtlCol="0">
              <a:spAutoFit/>
            </a:bodyPr>
            <a:lstStyle/>
            <a:p>
              <a:r>
                <a:rPr lang="zh-CN" altLang="en-US" sz="2000" b="1" dirty="0" smtClean="0">
                  <a:solidFill>
                    <a:schemeClr val="tx1"/>
                  </a:solidFill>
                </a:rPr>
                <a:t>现状</a:t>
              </a:r>
              <a:endParaRPr lang="en-US" altLang="zh-CN" sz="2000" b="1" dirty="0" smtClean="0">
                <a:solidFill>
                  <a:schemeClr val="tx1"/>
                </a:solidFill>
              </a:endParaRPr>
            </a:p>
            <a:p>
              <a:endParaRPr lang="en-US" altLang="zh-CN" sz="900" b="1" dirty="0" smtClean="0">
                <a:solidFill>
                  <a:schemeClr val="tx1"/>
                </a:solidFill>
              </a:endParaRPr>
            </a:p>
            <a:p>
              <a:r>
                <a:rPr lang="zh-CN" altLang="en-US" sz="2000" b="1" dirty="0" smtClean="0">
                  <a:solidFill>
                    <a:schemeClr val="tx1"/>
                  </a:solidFill>
                </a:rPr>
                <a:t>评述</a:t>
              </a:r>
              <a:endParaRPr lang="zh-CN" altLang="en-US" sz="2000" b="1" dirty="0">
                <a:solidFill>
                  <a:schemeClr val="tx1"/>
                </a:solidFill>
              </a:endParaRPr>
            </a:p>
          </p:txBody>
        </p:sp>
      </p:grpSp>
      <p:grpSp>
        <p:nvGrpSpPr>
          <p:cNvPr id="48" name="组合 47"/>
          <p:cNvGrpSpPr/>
          <p:nvPr userDrawn="1"/>
        </p:nvGrpSpPr>
        <p:grpSpPr>
          <a:xfrm>
            <a:off x="20630" y="3455039"/>
            <a:ext cx="768796" cy="1362791"/>
            <a:chOff x="17625" y="2137409"/>
            <a:chExt cx="656746" cy="1794510"/>
          </a:xfrm>
          <a:solidFill>
            <a:schemeClr val="bg2">
              <a:lumMod val="50000"/>
            </a:schemeClr>
          </a:solidFill>
        </p:grpSpPr>
        <p:sp>
          <p:nvSpPr>
            <p:cNvPr id="49" name="同侧圆角矩形 48"/>
            <p:cNvSpPr/>
            <p:nvPr userDrawn="1"/>
          </p:nvSpPr>
          <p:spPr>
            <a:xfrm rot="16200000">
              <a:off x="-551257" y="2706291"/>
              <a:ext cx="1794510" cy="656745"/>
            </a:xfrm>
            <a:prstGeom prst="round2SameRect">
              <a:avLst>
                <a:gd name="adj1" fmla="val 42199"/>
                <a:gd name="adj2" fmla="val 0"/>
              </a:avLst>
            </a:prstGeom>
            <a:solidFill>
              <a:schemeClr val="bg2">
                <a:lumMod val="50000"/>
              </a:schemeClr>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文本框 55"/>
            <p:cNvSpPr txBox="1"/>
            <p:nvPr userDrawn="1"/>
          </p:nvSpPr>
          <p:spPr>
            <a:xfrm>
              <a:off x="74953" y="2387516"/>
              <a:ext cx="599418" cy="1337415"/>
            </a:xfrm>
            <a:prstGeom prst="rect">
              <a:avLst/>
            </a:prstGeom>
            <a:solidFill>
              <a:schemeClr val="bg2">
                <a:lumMod val="50000"/>
              </a:schemeClr>
            </a:solidFill>
          </p:spPr>
          <p:txBody>
            <a:bodyPr wrap="square" rtlCol="0">
              <a:spAutoFit/>
            </a:bodyPr>
            <a:lstStyle/>
            <a:p>
              <a:r>
                <a:rPr lang="zh-CN" altLang="en-US" sz="2000" b="1" dirty="0" smtClean="0">
                  <a:solidFill>
                    <a:schemeClr val="tx1"/>
                  </a:solidFill>
                </a:rPr>
                <a:t>主要研究内容</a:t>
              </a:r>
              <a:endParaRPr lang="zh-CN" altLang="en-US" sz="2000" b="1" dirty="0">
                <a:solidFill>
                  <a:schemeClr val="tx1"/>
                </a:solidFill>
              </a:endParaRPr>
            </a:p>
          </p:txBody>
        </p:sp>
      </p:grpSp>
      <p:grpSp>
        <p:nvGrpSpPr>
          <p:cNvPr id="57" name="组合 56"/>
          <p:cNvGrpSpPr/>
          <p:nvPr userDrawn="1"/>
        </p:nvGrpSpPr>
        <p:grpSpPr>
          <a:xfrm>
            <a:off x="20629" y="4953076"/>
            <a:ext cx="774449" cy="1392226"/>
            <a:chOff x="0" y="2137410"/>
            <a:chExt cx="674370" cy="1794510"/>
          </a:xfrm>
          <a:solidFill>
            <a:schemeClr val="accent6"/>
          </a:solidFill>
        </p:grpSpPr>
        <p:sp>
          <p:nvSpPr>
            <p:cNvPr id="58" name="同侧圆角矩形 57"/>
            <p:cNvSpPr/>
            <p:nvPr userDrawn="1"/>
          </p:nvSpPr>
          <p:spPr>
            <a:xfrm rot="16200000">
              <a:off x="-560070" y="2697480"/>
              <a:ext cx="1794510" cy="674370"/>
            </a:xfrm>
            <a:prstGeom prst="round2SameRect">
              <a:avLst>
                <a:gd name="adj1" fmla="val 42199"/>
                <a:gd name="adj2" fmla="val 0"/>
              </a:avLst>
            </a:prstGeom>
            <a:grp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文本框 58"/>
            <p:cNvSpPr txBox="1"/>
            <p:nvPr userDrawn="1"/>
          </p:nvSpPr>
          <p:spPr>
            <a:xfrm>
              <a:off x="58438" y="2476394"/>
              <a:ext cx="611010" cy="1309139"/>
            </a:xfrm>
            <a:prstGeom prst="rect">
              <a:avLst/>
            </a:prstGeom>
            <a:grpFill/>
          </p:spPr>
          <p:txBody>
            <a:bodyPr wrap="square" rtlCol="0">
              <a:spAutoFit/>
            </a:bodyPr>
            <a:lstStyle/>
            <a:p>
              <a:r>
                <a:rPr lang="zh-CN" altLang="en-US" sz="2000" b="1" dirty="0" smtClean="0">
                  <a:solidFill>
                    <a:schemeClr val="tx1"/>
                  </a:solidFill>
                </a:rPr>
                <a:t>下一        </a:t>
              </a:r>
              <a:endParaRPr lang="en-US" altLang="zh-CN" sz="2000" b="1" dirty="0" smtClean="0">
                <a:solidFill>
                  <a:schemeClr val="tx1"/>
                </a:solidFill>
              </a:endParaRPr>
            </a:p>
            <a:p>
              <a:r>
                <a:rPr lang="zh-CN" altLang="en-US" sz="2000" b="1" dirty="0" smtClean="0">
                  <a:solidFill>
                    <a:schemeClr val="tx1"/>
                  </a:solidFill>
                </a:rPr>
                <a:t>  步</a:t>
              </a:r>
              <a:endParaRPr lang="en-US" altLang="zh-CN" sz="2000" b="1" dirty="0" smtClean="0">
                <a:solidFill>
                  <a:schemeClr val="tx1"/>
                </a:solidFill>
              </a:endParaRPr>
            </a:p>
            <a:p>
              <a:r>
                <a:rPr lang="zh-CN" altLang="en-US" sz="2000" b="1" dirty="0" smtClean="0">
                  <a:solidFill>
                    <a:schemeClr val="tx1"/>
                  </a:solidFill>
                </a:rPr>
                <a:t>工作</a:t>
              </a:r>
              <a:endParaRPr lang="zh-CN" altLang="en-US" sz="2000" b="1" dirty="0">
                <a:solidFill>
                  <a:schemeClr val="tx1"/>
                </a:solidFill>
              </a:endParaRPr>
            </a:p>
          </p:txBody>
        </p:sp>
      </p:grpSp>
      <p:grpSp>
        <p:nvGrpSpPr>
          <p:cNvPr id="60" name="组合 59"/>
          <p:cNvGrpSpPr/>
          <p:nvPr userDrawn="1"/>
        </p:nvGrpSpPr>
        <p:grpSpPr>
          <a:xfrm>
            <a:off x="31515" y="544535"/>
            <a:ext cx="774449" cy="1392226"/>
            <a:chOff x="0" y="2137410"/>
            <a:chExt cx="674370" cy="1794510"/>
          </a:xfrm>
          <a:solidFill>
            <a:schemeClr val="bg2">
              <a:lumMod val="50000"/>
            </a:schemeClr>
          </a:solidFill>
        </p:grpSpPr>
        <p:sp>
          <p:nvSpPr>
            <p:cNvPr id="61" name="同侧圆角矩形 60"/>
            <p:cNvSpPr/>
            <p:nvPr userDrawn="1"/>
          </p:nvSpPr>
          <p:spPr>
            <a:xfrm rot="16200000">
              <a:off x="-560070" y="2697480"/>
              <a:ext cx="1794510" cy="674370"/>
            </a:xfrm>
            <a:prstGeom prst="round2SameRect">
              <a:avLst>
                <a:gd name="adj1" fmla="val 42199"/>
                <a:gd name="adj2" fmla="val 0"/>
              </a:avLst>
            </a:prstGeom>
            <a:grp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文本框 61"/>
            <p:cNvSpPr txBox="1"/>
            <p:nvPr userDrawn="1"/>
          </p:nvSpPr>
          <p:spPr>
            <a:xfrm>
              <a:off x="58438" y="2476394"/>
              <a:ext cx="611010" cy="1309139"/>
            </a:xfrm>
            <a:prstGeom prst="rect">
              <a:avLst/>
            </a:prstGeom>
            <a:grpFill/>
          </p:spPr>
          <p:txBody>
            <a:bodyPr wrap="square" rtlCol="0">
              <a:spAutoFit/>
            </a:bodyPr>
            <a:lstStyle/>
            <a:p>
              <a:r>
                <a:rPr lang="zh-CN" altLang="en-US" sz="2000" b="1" dirty="0" smtClean="0">
                  <a:solidFill>
                    <a:schemeClr val="tx1"/>
                  </a:solidFill>
                </a:rPr>
                <a:t>背景        </a:t>
              </a:r>
              <a:endParaRPr lang="en-US" altLang="zh-CN" sz="2000" b="1" dirty="0" smtClean="0">
                <a:solidFill>
                  <a:schemeClr val="tx1"/>
                </a:solidFill>
              </a:endParaRPr>
            </a:p>
            <a:p>
              <a:r>
                <a:rPr lang="zh-CN" altLang="en-US" sz="2000" b="1" dirty="0" smtClean="0">
                  <a:solidFill>
                    <a:schemeClr val="tx1"/>
                  </a:solidFill>
                </a:rPr>
                <a:t>  及意义</a:t>
              </a:r>
              <a:endParaRPr lang="zh-CN" altLang="en-US" sz="2000" b="1" dirty="0">
                <a:solidFill>
                  <a:schemeClr val="tx1"/>
                </a:solidFill>
              </a:endParaRPr>
            </a:p>
          </p:txBody>
        </p:sp>
      </p:grpSp>
      <p:pic>
        <p:nvPicPr>
          <p:cNvPr id="25" name="Picture 18"/>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9601200" y="6310475"/>
            <a:ext cx="333375" cy="35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Picture 20" descr="ll"/>
          <p:cNvPicPr>
            <a:picLocks noChangeAspect="1" noChangeArrowheads="1"/>
          </p:cNvPicPr>
          <p:nvPr userDrawn="1"/>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982200" y="6283488"/>
            <a:ext cx="18288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29615738"/>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2_仅标题">
    <p:spTree>
      <p:nvGrpSpPr>
        <p:cNvPr id="1" name=""/>
        <p:cNvGrpSpPr/>
        <p:nvPr/>
      </p:nvGrpSpPr>
      <p:grpSpPr>
        <a:xfrm>
          <a:off x="0" y="0"/>
          <a:ext cx="0" cy="0"/>
          <a:chOff x="0" y="0"/>
          <a:chExt cx="0" cy="0"/>
        </a:xfrm>
      </p:grpSpPr>
      <p:sp>
        <p:nvSpPr>
          <p:cNvPr id="55" name="矩形 54"/>
          <p:cNvSpPr/>
          <p:nvPr userDrawn="1"/>
        </p:nvSpPr>
        <p:spPr>
          <a:xfrm>
            <a:off x="0" y="0"/>
            <a:ext cx="12192000" cy="73545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日期占位符 2"/>
          <p:cNvSpPr>
            <a:spLocks noGrp="1"/>
          </p:cNvSpPr>
          <p:nvPr>
            <p:ph type="dt" sz="half" idx="10"/>
          </p:nvPr>
        </p:nvSpPr>
        <p:spPr/>
        <p:txBody>
          <a:bodyPr/>
          <a:lstStyle/>
          <a:p>
            <a:fld id="{11961523-4804-45BD-9F6B-362C01C77A8B}" type="datetimeFigureOut">
              <a:rPr lang="zh-CN" altLang="en-US" smtClean="0"/>
              <a:t>2016/5/20/Friday</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A906129D-8271-4CBE-9DFD-2A0543AED237}" type="slidenum">
              <a:rPr lang="zh-CN" altLang="en-US" smtClean="0"/>
              <a:t>‹#›</a:t>
            </a:fld>
            <a:endParaRPr lang="zh-CN" altLang="en-US"/>
          </a:p>
        </p:txBody>
      </p:sp>
      <p:sp>
        <p:nvSpPr>
          <p:cNvPr id="50" name="标题 1"/>
          <p:cNvSpPr>
            <a:spLocks noGrp="1"/>
          </p:cNvSpPr>
          <p:nvPr>
            <p:ph type="title" hasCustomPrompt="1"/>
          </p:nvPr>
        </p:nvSpPr>
        <p:spPr>
          <a:xfrm>
            <a:off x="5217104" y="141486"/>
            <a:ext cx="1757792" cy="482670"/>
          </a:xfrm>
        </p:spPr>
        <p:txBody>
          <a:bodyPr>
            <a:normAutofit/>
          </a:bodyPr>
          <a:lstStyle>
            <a:lvl1pPr algn="ctr">
              <a:defRPr sz="2400" b="1">
                <a:solidFill>
                  <a:schemeClr val="bg1"/>
                </a:solidFill>
              </a:defRPr>
            </a:lvl1pPr>
          </a:lstStyle>
          <a:p>
            <a:r>
              <a:rPr lang="zh-CN" altLang="en-US" dirty="0" smtClean="0"/>
              <a:t>单击插入</a:t>
            </a:r>
            <a:endParaRPr lang="zh-CN" altLang="en-US" dirty="0"/>
          </a:p>
        </p:txBody>
      </p:sp>
      <p:pic>
        <p:nvPicPr>
          <p:cNvPr id="9" name="Picture 18"/>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9601200" y="6310475"/>
            <a:ext cx="333375" cy="35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20" descr="ll"/>
          <p:cNvPicPr>
            <a:picLocks noChangeAspect="1" noChangeArrowheads="1"/>
          </p:cNvPicPr>
          <p:nvPr userDrawn="1"/>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982200" y="6283488"/>
            <a:ext cx="18288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1" name="表格 10"/>
          <p:cNvGraphicFramePr>
            <a:graphicFrameLocks noGrp="1"/>
          </p:cNvGraphicFramePr>
          <p:nvPr userDrawn="1">
            <p:extLst/>
          </p:nvPr>
        </p:nvGraphicFramePr>
        <p:xfrm>
          <a:off x="1901724" y="1476795"/>
          <a:ext cx="8388552" cy="4386976"/>
        </p:xfrm>
        <a:graphic>
          <a:graphicData uri="http://schemas.openxmlformats.org/drawingml/2006/table">
            <a:tbl>
              <a:tblPr firstRow="1" bandRow="1">
                <a:tableStyleId>{5C22544A-7EE6-4342-B048-85BDC9FD1C3A}</a:tableStyleId>
              </a:tblPr>
              <a:tblGrid>
                <a:gridCol w="8388552"/>
              </a:tblGrid>
              <a:tr h="841475">
                <a:tc>
                  <a:txBody>
                    <a:bodyPr/>
                    <a:lstStyle/>
                    <a:p>
                      <a:pPr algn="ctr"/>
                      <a:r>
                        <a:rPr lang="zh-CN" altLang="en-US" sz="2400" b="0" dirty="0" smtClean="0">
                          <a:latin typeface="微软雅黑" panose="020B0503020204020204" pitchFamily="34" charset="-122"/>
                          <a:ea typeface="微软雅黑" panose="020B0503020204020204" pitchFamily="34" charset="-122"/>
                        </a:rPr>
                        <a:t>请输入文本内容</a:t>
                      </a:r>
                    </a:p>
                  </a:txBody>
                  <a:tcPr anchor="ctr">
                    <a:lnL w="12700" cmpd="sng">
                      <a:noFill/>
                    </a:lnL>
                    <a:lnR w="12700"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4865"/>
                    </a:solidFill>
                  </a:tcPr>
                </a:tc>
              </a:tr>
              <a:tr h="141122">
                <a:tc>
                  <a:txBody>
                    <a:bodyPr/>
                    <a:lstStyle/>
                    <a:p>
                      <a:endParaRPr lang="zh-CN" altLang="en-US" sz="300" dirty="0"/>
                    </a:p>
                  </a:txBody>
                  <a:tcPr>
                    <a:lnL w="12700" cmpd="sng">
                      <a:noFill/>
                    </a:lnL>
                    <a:lnR w="12700" cap="flat" cmpd="sng" algn="ctr">
                      <a:noFill/>
                      <a:prstDash val="solid"/>
                      <a:round/>
                      <a:headEnd type="none" w="med" len="med"/>
                      <a:tailEnd type="none" w="med" len="med"/>
                    </a:lnR>
                    <a:lnT w="381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r>
              <a:tr h="3404379">
                <a:tc>
                  <a:txBody>
                    <a:bodyPr/>
                    <a:lstStyle/>
                    <a:p>
                      <a:pPr algn="ctr">
                        <a:lnSpc>
                          <a:spcPct val="200000"/>
                        </a:lnSpc>
                      </a:pPr>
                      <a:r>
                        <a:rPr lang="zh-CN" altLang="en-US" sz="1800" dirty="0" smtClean="0">
                          <a:ln>
                            <a:noFill/>
                          </a:ln>
                          <a:solidFill>
                            <a:schemeClr val="bg1"/>
                          </a:solidFill>
                          <a:latin typeface="微软雅黑" panose="020B0503020204020204" pitchFamily="34" charset="-122"/>
                          <a:ea typeface="微软雅黑" panose="020B0503020204020204" pitchFamily="34" charset="-122"/>
                        </a:rPr>
                        <a:t>请输入文本内容</a:t>
                      </a:r>
                      <a:endParaRPr lang="en-US" altLang="zh-CN" sz="1800" dirty="0" smtClean="0">
                        <a:ln>
                          <a:noFill/>
                        </a:ln>
                        <a:solidFill>
                          <a:schemeClr val="bg1"/>
                        </a:solidFill>
                        <a:latin typeface="微软雅黑" panose="020B0503020204020204" pitchFamily="34" charset="-122"/>
                        <a:ea typeface="微软雅黑" panose="020B0503020204020204" pitchFamily="34" charset="-122"/>
                      </a:endParaRPr>
                    </a:p>
                    <a:p>
                      <a:pPr marL="0" marR="0" indent="0" algn="ctr" defTabSz="914400" rtl="0" eaLnBrk="1" fontAlgn="auto" latinLnBrk="0" hangingPunct="1">
                        <a:lnSpc>
                          <a:spcPct val="200000"/>
                        </a:lnSpc>
                        <a:spcBef>
                          <a:spcPts val="0"/>
                        </a:spcBef>
                        <a:spcAft>
                          <a:spcPts val="0"/>
                        </a:spcAft>
                        <a:buClrTx/>
                        <a:buSzTx/>
                        <a:buFontTx/>
                        <a:buNone/>
                        <a:tabLst/>
                        <a:defRPr/>
                      </a:pPr>
                      <a:r>
                        <a:rPr lang="zh-CN" altLang="en-US" sz="1800" dirty="0" smtClean="0">
                          <a:ln>
                            <a:noFill/>
                          </a:ln>
                          <a:solidFill>
                            <a:schemeClr val="bg1"/>
                          </a:solidFill>
                          <a:latin typeface="微软雅黑" panose="020B0503020204020204" pitchFamily="34" charset="-122"/>
                          <a:ea typeface="微软雅黑" panose="020B0503020204020204" pitchFamily="34" charset="-122"/>
                        </a:rPr>
                        <a:t>请输入文本内容</a:t>
                      </a:r>
                      <a:endParaRPr lang="en-US" altLang="zh-CN" sz="1800" dirty="0" smtClean="0">
                        <a:ln>
                          <a:noFill/>
                        </a:ln>
                        <a:solidFill>
                          <a:schemeClr val="bg1"/>
                        </a:solidFill>
                        <a:latin typeface="微软雅黑" panose="020B0503020204020204" pitchFamily="34" charset="-122"/>
                        <a:ea typeface="微软雅黑" panose="020B0503020204020204" pitchFamily="34" charset="-122"/>
                      </a:endParaRPr>
                    </a:p>
                    <a:p>
                      <a:pPr marL="0" marR="0" indent="0" algn="ctr" defTabSz="914400" rtl="0" eaLnBrk="1" fontAlgn="auto" latinLnBrk="0" hangingPunct="1">
                        <a:lnSpc>
                          <a:spcPct val="200000"/>
                        </a:lnSpc>
                        <a:spcBef>
                          <a:spcPts val="0"/>
                        </a:spcBef>
                        <a:spcAft>
                          <a:spcPts val="0"/>
                        </a:spcAft>
                        <a:buClrTx/>
                        <a:buSzTx/>
                        <a:buFontTx/>
                        <a:buNone/>
                        <a:tabLst/>
                        <a:defRPr/>
                      </a:pPr>
                      <a:r>
                        <a:rPr lang="zh-CN" altLang="en-US" sz="1800" dirty="0" smtClean="0">
                          <a:ln>
                            <a:noFill/>
                          </a:ln>
                          <a:solidFill>
                            <a:schemeClr val="bg1"/>
                          </a:solidFill>
                          <a:latin typeface="微软雅黑" panose="020B0503020204020204" pitchFamily="34" charset="-122"/>
                          <a:ea typeface="微软雅黑" panose="020B0503020204020204" pitchFamily="34" charset="-122"/>
                        </a:rPr>
                        <a:t>请输入文本内容</a:t>
                      </a:r>
                      <a:endParaRPr lang="en-US" altLang="zh-CN" sz="1800" dirty="0" smtClean="0">
                        <a:ln>
                          <a:noFill/>
                        </a:ln>
                        <a:solidFill>
                          <a:schemeClr val="bg1"/>
                        </a:solidFill>
                        <a:latin typeface="微软雅黑" panose="020B0503020204020204" pitchFamily="34" charset="-122"/>
                        <a:ea typeface="微软雅黑" panose="020B0503020204020204" pitchFamily="34" charset="-122"/>
                      </a:endParaRPr>
                    </a:p>
                    <a:p>
                      <a:pPr marL="0" marR="0" indent="0" algn="ctr" defTabSz="914400" rtl="0" eaLnBrk="1" fontAlgn="auto" latinLnBrk="0" hangingPunct="1">
                        <a:lnSpc>
                          <a:spcPct val="200000"/>
                        </a:lnSpc>
                        <a:spcBef>
                          <a:spcPts val="0"/>
                        </a:spcBef>
                        <a:spcAft>
                          <a:spcPts val="0"/>
                        </a:spcAft>
                        <a:buClrTx/>
                        <a:buSzTx/>
                        <a:buFontTx/>
                        <a:buNone/>
                        <a:tabLst/>
                        <a:defRPr/>
                      </a:pPr>
                      <a:r>
                        <a:rPr lang="zh-CN" altLang="en-US" sz="1800" dirty="0" smtClean="0">
                          <a:ln>
                            <a:noFill/>
                          </a:ln>
                          <a:solidFill>
                            <a:schemeClr val="bg1"/>
                          </a:solidFill>
                          <a:latin typeface="微软雅黑" panose="020B0503020204020204" pitchFamily="34" charset="-122"/>
                          <a:ea typeface="微软雅黑" panose="020B0503020204020204" pitchFamily="34" charset="-122"/>
                        </a:rPr>
                        <a:t>请输入文本内容</a:t>
                      </a:r>
                      <a:endParaRPr lang="en-US" altLang="zh-CN" sz="1800" dirty="0" smtClean="0">
                        <a:ln>
                          <a:noFill/>
                        </a:ln>
                        <a:solidFill>
                          <a:schemeClr val="bg1"/>
                        </a:solidFill>
                        <a:latin typeface="微软雅黑" panose="020B0503020204020204" pitchFamily="34" charset="-122"/>
                        <a:ea typeface="微软雅黑" panose="020B0503020204020204" pitchFamily="34" charset="-122"/>
                      </a:endParaRPr>
                    </a:p>
                    <a:p>
                      <a:pPr marL="0" marR="0" indent="0" algn="ctr" defTabSz="914400" rtl="0" eaLnBrk="1" fontAlgn="auto" latinLnBrk="0" hangingPunct="1">
                        <a:lnSpc>
                          <a:spcPct val="200000"/>
                        </a:lnSpc>
                        <a:spcBef>
                          <a:spcPts val="0"/>
                        </a:spcBef>
                        <a:spcAft>
                          <a:spcPts val="0"/>
                        </a:spcAft>
                        <a:buClrTx/>
                        <a:buSzTx/>
                        <a:buFontTx/>
                        <a:buNone/>
                        <a:tabLst/>
                        <a:defRPr/>
                      </a:pPr>
                      <a:r>
                        <a:rPr lang="zh-CN" altLang="en-US" sz="1800" dirty="0" smtClean="0">
                          <a:ln>
                            <a:noFill/>
                          </a:ln>
                          <a:solidFill>
                            <a:schemeClr val="bg1"/>
                          </a:solidFill>
                          <a:latin typeface="微软雅黑" panose="020B0503020204020204" pitchFamily="34" charset="-122"/>
                          <a:ea typeface="微软雅黑" panose="020B0503020204020204" pitchFamily="34" charset="-122"/>
                        </a:rPr>
                        <a:t>请输入文本内容</a:t>
                      </a:r>
                      <a:endParaRPr lang="en-US" altLang="zh-CN" sz="1800" dirty="0" smtClean="0">
                        <a:ln>
                          <a:noFill/>
                        </a:ln>
                        <a:solidFill>
                          <a:schemeClr val="bg1"/>
                        </a:solidFill>
                        <a:latin typeface="微软雅黑" panose="020B0503020204020204" pitchFamily="34" charset="-122"/>
                        <a:ea typeface="微软雅黑" panose="020B0503020204020204" pitchFamily="34" charset="-122"/>
                      </a:endParaRPr>
                    </a:p>
                    <a:p>
                      <a:pPr algn="ctr"/>
                      <a:endParaRPr lang="en-US" altLang="zh-CN" sz="1800" dirty="0" smtClean="0">
                        <a:ln>
                          <a:noFill/>
                        </a:ln>
                        <a:solidFill>
                          <a:schemeClr val="bg1"/>
                        </a:solidFill>
                        <a:latin typeface="微软雅黑" panose="020B0503020204020204" pitchFamily="34" charset="-122"/>
                        <a:ea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ap="flat" cmpd="sng" algn="ctr">
                      <a:noFill/>
                      <a:prstDash val="solid"/>
                      <a:round/>
                      <a:headEnd type="none" w="med" len="med"/>
                      <a:tailEnd type="none" w="med" len="med"/>
                    </a:lnTlToBr>
                    <a:lnBlToTr w="12700" cmpd="sng">
                      <a:noFill/>
                      <a:prstDash val="solid"/>
                    </a:lnBlToTr>
                    <a:solidFill>
                      <a:srgbClr val="8E8E8E"/>
                    </a:solidFill>
                  </a:tcPr>
                </a:tc>
              </a:tr>
            </a:tbl>
          </a:graphicData>
        </a:graphic>
      </p:graphicFrame>
    </p:spTree>
    <p:extLst>
      <p:ext uri="{BB962C8B-B14F-4D97-AF65-F5344CB8AC3E}">
        <p14:creationId xmlns:p14="http://schemas.microsoft.com/office/powerpoint/2010/main" val="102977252"/>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11961523-4804-45BD-9F6B-362C01C77A8B}" type="datetimeFigureOut">
              <a:rPr lang="zh-CN" altLang="en-US" smtClean="0"/>
              <a:t>2016/5/20/Friday</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A906129D-8271-4CBE-9DFD-2A0543AED237}" type="slidenum">
              <a:rPr lang="zh-CN" altLang="en-US" smtClean="0"/>
              <a:t>‹#›</a:t>
            </a:fld>
            <a:endParaRPr lang="zh-CN" altLang="en-US"/>
          </a:p>
        </p:txBody>
      </p:sp>
      <p:grpSp>
        <p:nvGrpSpPr>
          <p:cNvPr id="40" name="组合 39"/>
          <p:cNvGrpSpPr/>
          <p:nvPr userDrawn="1"/>
        </p:nvGrpSpPr>
        <p:grpSpPr>
          <a:xfrm>
            <a:off x="3257952" y="1012780"/>
            <a:ext cx="5676095" cy="2347049"/>
            <a:chOff x="3126938" y="1250542"/>
            <a:chExt cx="5676095" cy="2347049"/>
          </a:xfrm>
          <a:effectLst>
            <a:outerShdw blurRad="50800" dist="38100" dir="2700000" algn="tl" rotWithShape="0">
              <a:prstClr val="black">
                <a:alpha val="40000"/>
              </a:prstClr>
            </a:outerShdw>
          </a:effectLst>
        </p:grpSpPr>
        <p:grpSp>
          <p:nvGrpSpPr>
            <p:cNvPr id="23" name="组合 22"/>
            <p:cNvGrpSpPr/>
            <p:nvPr userDrawn="1"/>
          </p:nvGrpSpPr>
          <p:grpSpPr>
            <a:xfrm>
              <a:off x="3126938" y="1800224"/>
              <a:ext cx="5625481" cy="1560195"/>
              <a:chOff x="3126938" y="1800224"/>
              <a:chExt cx="5625481" cy="1560195"/>
            </a:xfrm>
          </p:grpSpPr>
          <p:grpSp>
            <p:nvGrpSpPr>
              <p:cNvPr id="21" name="组合 20"/>
              <p:cNvGrpSpPr/>
              <p:nvPr userDrawn="1"/>
            </p:nvGrpSpPr>
            <p:grpSpPr>
              <a:xfrm>
                <a:off x="5837128" y="1800224"/>
                <a:ext cx="1560195" cy="1560195"/>
                <a:chOff x="5837129" y="1800224"/>
                <a:chExt cx="1560195" cy="1560195"/>
              </a:xfrm>
            </p:grpSpPr>
            <p:sp>
              <p:nvSpPr>
                <p:cNvPr id="17" name="椭圆 16"/>
                <p:cNvSpPr/>
                <p:nvPr userDrawn="1"/>
              </p:nvSpPr>
              <p:spPr>
                <a:xfrm>
                  <a:off x="5837129" y="1800224"/>
                  <a:ext cx="1560195" cy="1560195"/>
                </a:xfrm>
                <a:prstGeom prst="ellipse">
                  <a:avLst/>
                </a:prstGeom>
                <a:solidFill>
                  <a:srgbClr val="A6AB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菱心体简" panose="02010609000101010101" pitchFamily="49" charset="-122"/>
                    <a:ea typeface="汉仪菱心体简" panose="02010609000101010101" pitchFamily="49" charset="-122"/>
                  </a:endParaRPr>
                </a:p>
              </p:txBody>
            </p:sp>
            <p:sp>
              <p:nvSpPr>
                <p:cNvPr id="18" name="文本框 17"/>
                <p:cNvSpPr txBox="1"/>
                <p:nvPr userDrawn="1"/>
              </p:nvSpPr>
              <p:spPr>
                <a:xfrm>
                  <a:off x="6242765" y="2195601"/>
                  <a:ext cx="748923" cy="769441"/>
                </a:xfrm>
                <a:prstGeom prst="rect">
                  <a:avLst/>
                </a:prstGeom>
                <a:noFill/>
              </p:spPr>
              <p:txBody>
                <a:bodyPr wrap="none" rtlCol="0">
                  <a:spAutoFit/>
                </a:bodyPr>
                <a:lstStyle/>
                <a:p>
                  <a:r>
                    <a:rPr lang="zh-CN" altLang="en-US" sz="4400" dirty="0" smtClean="0">
                      <a:solidFill>
                        <a:schemeClr val="bg1"/>
                      </a:solidFill>
                      <a:latin typeface="汉仪菱心体简" panose="02010609000101010101" pitchFamily="49" charset="-122"/>
                      <a:ea typeface="汉仪菱心体简" panose="02010609000101010101" pitchFamily="49" charset="-122"/>
                    </a:rPr>
                    <a:t>聆</a:t>
                  </a:r>
                  <a:endParaRPr lang="zh-CN" altLang="en-US" sz="4400" dirty="0">
                    <a:solidFill>
                      <a:schemeClr val="bg1"/>
                    </a:solidFill>
                    <a:latin typeface="汉仪菱心体简" panose="02010609000101010101" pitchFamily="49" charset="-122"/>
                    <a:ea typeface="汉仪菱心体简" panose="02010609000101010101" pitchFamily="49" charset="-122"/>
                  </a:endParaRPr>
                </a:p>
              </p:txBody>
            </p:sp>
          </p:grpSp>
          <p:grpSp>
            <p:nvGrpSpPr>
              <p:cNvPr id="19" name="组合 18"/>
              <p:cNvGrpSpPr/>
              <p:nvPr userDrawn="1"/>
            </p:nvGrpSpPr>
            <p:grpSpPr>
              <a:xfrm>
                <a:off x="3126938" y="1800224"/>
                <a:ext cx="1560195" cy="1560195"/>
                <a:chOff x="3126938" y="1800224"/>
                <a:chExt cx="1560195" cy="1560195"/>
              </a:xfrm>
            </p:grpSpPr>
            <p:sp>
              <p:nvSpPr>
                <p:cNvPr id="15" name="椭圆 14"/>
                <p:cNvSpPr/>
                <p:nvPr userDrawn="1"/>
              </p:nvSpPr>
              <p:spPr>
                <a:xfrm>
                  <a:off x="3126938" y="1800224"/>
                  <a:ext cx="1560195" cy="156019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菱心体简" panose="02010609000101010101" pitchFamily="49" charset="-122"/>
                    <a:ea typeface="汉仪菱心体简" panose="02010609000101010101" pitchFamily="49" charset="-122"/>
                  </a:endParaRPr>
                </a:p>
              </p:txBody>
            </p:sp>
            <p:sp>
              <p:nvSpPr>
                <p:cNvPr id="16" name="文本框 15"/>
                <p:cNvSpPr txBox="1"/>
                <p:nvPr userDrawn="1"/>
              </p:nvSpPr>
              <p:spPr>
                <a:xfrm>
                  <a:off x="3532574" y="2195601"/>
                  <a:ext cx="748923" cy="769441"/>
                </a:xfrm>
                <a:prstGeom prst="rect">
                  <a:avLst/>
                </a:prstGeom>
                <a:noFill/>
              </p:spPr>
              <p:txBody>
                <a:bodyPr wrap="none" rtlCol="0">
                  <a:spAutoFit/>
                </a:bodyPr>
                <a:lstStyle/>
                <a:p>
                  <a:r>
                    <a:rPr lang="zh-CN" altLang="en-US" sz="4400" dirty="0" smtClean="0">
                      <a:solidFill>
                        <a:schemeClr val="bg1"/>
                      </a:solidFill>
                      <a:latin typeface="汉仪菱心体简" panose="02010609000101010101" pitchFamily="49" charset="-122"/>
                      <a:ea typeface="汉仪菱心体简" panose="02010609000101010101" pitchFamily="49" charset="-122"/>
                    </a:rPr>
                    <a:t>感</a:t>
                  </a:r>
                  <a:endParaRPr lang="zh-CN" altLang="en-US" sz="4400" dirty="0">
                    <a:solidFill>
                      <a:schemeClr val="bg1"/>
                    </a:solidFill>
                    <a:latin typeface="汉仪菱心体简" panose="02010609000101010101" pitchFamily="49" charset="-122"/>
                    <a:ea typeface="汉仪菱心体简" panose="02010609000101010101" pitchFamily="49" charset="-122"/>
                  </a:endParaRPr>
                </a:p>
              </p:txBody>
            </p:sp>
          </p:grpSp>
          <p:grpSp>
            <p:nvGrpSpPr>
              <p:cNvPr id="20" name="组合 19"/>
              <p:cNvGrpSpPr/>
              <p:nvPr userDrawn="1"/>
            </p:nvGrpSpPr>
            <p:grpSpPr>
              <a:xfrm>
                <a:off x="4482033" y="1800224"/>
                <a:ext cx="1560195" cy="1560195"/>
                <a:chOff x="4482033" y="1800224"/>
                <a:chExt cx="1560195" cy="1560195"/>
              </a:xfrm>
            </p:grpSpPr>
            <p:sp>
              <p:nvSpPr>
                <p:cNvPr id="13" name="椭圆 12"/>
                <p:cNvSpPr/>
                <p:nvPr userDrawn="1"/>
              </p:nvSpPr>
              <p:spPr>
                <a:xfrm>
                  <a:off x="4482033" y="1800224"/>
                  <a:ext cx="1560195" cy="1560195"/>
                </a:xfrm>
                <a:prstGeom prst="ellipse">
                  <a:avLst/>
                </a:prstGeom>
                <a:solidFill>
                  <a:srgbClr val="4C47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菱心体简" panose="02010609000101010101" pitchFamily="49" charset="-122"/>
                    <a:ea typeface="汉仪菱心体简" panose="02010609000101010101" pitchFamily="49" charset="-122"/>
                  </a:endParaRPr>
                </a:p>
              </p:txBody>
            </p:sp>
            <p:sp>
              <p:nvSpPr>
                <p:cNvPr id="14" name="文本框 13"/>
                <p:cNvSpPr txBox="1"/>
                <p:nvPr userDrawn="1"/>
              </p:nvSpPr>
              <p:spPr>
                <a:xfrm>
                  <a:off x="4887669" y="2195601"/>
                  <a:ext cx="748923" cy="769441"/>
                </a:xfrm>
                <a:prstGeom prst="rect">
                  <a:avLst/>
                </a:prstGeom>
                <a:noFill/>
              </p:spPr>
              <p:txBody>
                <a:bodyPr wrap="none" rtlCol="0">
                  <a:spAutoFit/>
                </a:bodyPr>
                <a:lstStyle/>
                <a:p>
                  <a:r>
                    <a:rPr lang="zh-CN" altLang="en-US" sz="4400" dirty="0" smtClean="0">
                      <a:solidFill>
                        <a:schemeClr val="bg1"/>
                      </a:solidFill>
                      <a:latin typeface="汉仪菱心体简" panose="02010609000101010101" pitchFamily="49" charset="-122"/>
                      <a:ea typeface="汉仪菱心体简" panose="02010609000101010101" pitchFamily="49" charset="-122"/>
                    </a:rPr>
                    <a:t>谢</a:t>
                  </a:r>
                  <a:endParaRPr lang="zh-CN" altLang="en-US" sz="4400" dirty="0">
                    <a:solidFill>
                      <a:schemeClr val="bg1"/>
                    </a:solidFill>
                    <a:latin typeface="汉仪菱心体简" panose="02010609000101010101" pitchFamily="49" charset="-122"/>
                    <a:ea typeface="汉仪菱心体简" panose="02010609000101010101" pitchFamily="49" charset="-122"/>
                  </a:endParaRPr>
                </a:p>
              </p:txBody>
            </p:sp>
          </p:grpSp>
          <p:grpSp>
            <p:nvGrpSpPr>
              <p:cNvPr id="22" name="组合 21"/>
              <p:cNvGrpSpPr/>
              <p:nvPr userDrawn="1"/>
            </p:nvGrpSpPr>
            <p:grpSpPr>
              <a:xfrm>
                <a:off x="7192224" y="1800224"/>
                <a:ext cx="1560195" cy="1560195"/>
                <a:chOff x="7192224" y="1800224"/>
                <a:chExt cx="1560195" cy="1560195"/>
              </a:xfrm>
            </p:grpSpPr>
            <p:sp>
              <p:nvSpPr>
                <p:cNvPr id="11" name="椭圆 10"/>
                <p:cNvSpPr/>
                <p:nvPr userDrawn="1"/>
              </p:nvSpPr>
              <p:spPr>
                <a:xfrm>
                  <a:off x="7192224" y="1800224"/>
                  <a:ext cx="1560195" cy="1560195"/>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菱心体简" panose="02010609000101010101" pitchFamily="49" charset="-122"/>
                    <a:ea typeface="汉仪菱心体简" panose="02010609000101010101" pitchFamily="49" charset="-122"/>
                  </a:endParaRPr>
                </a:p>
              </p:txBody>
            </p:sp>
            <p:sp>
              <p:nvSpPr>
                <p:cNvPr id="12" name="文本框 11"/>
                <p:cNvSpPr txBox="1"/>
                <p:nvPr userDrawn="1"/>
              </p:nvSpPr>
              <p:spPr>
                <a:xfrm>
                  <a:off x="7597860" y="2195601"/>
                  <a:ext cx="748923" cy="769441"/>
                </a:xfrm>
                <a:prstGeom prst="rect">
                  <a:avLst/>
                </a:prstGeom>
                <a:noFill/>
              </p:spPr>
              <p:txBody>
                <a:bodyPr wrap="none" rtlCol="0">
                  <a:spAutoFit/>
                </a:bodyPr>
                <a:lstStyle/>
                <a:p>
                  <a:r>
                    <a:rPr lang="zh-CN" altLang="en-US" sz="4400" dirty="0" smtClean="0">
                      <a:solidFill>
                        <a:schemeClr val="bg1"/>
                      </a:solidFill>
                      <a:latin typeface="汉仪菱心体简" panose="02010609000101010101" pitchFamily="49" charset="-122"/>
                      <a:ea typeface="汉仪菱心体简" panose="02010609000101010101" pitchFamily="49" charset="-122"/>
                    </a:rPr>
                    <a:t>听</a:t>
                  </a:r>
                  <a:endParaRPr lang="zh-CN" altLang="en-US" sz="4400" dirty="0">
                    <a:solidFill>
                      <a:schemeClr val="bg1"/>
                    </a:solidFill>
                    <a:latin typeface="汉仪菱心体简" panose="02010609000101010101" pitchFamily="49" charset="-122"/>
                    <a:ea typeface="汉仪菱心体简" panose="02010609000101010101" pitchFamily="49" charset="-122"/>
                  </a:endParaRPr>
                </a:p>
              </p:txBody>
            </p:sp>
          </p:grpSp>
        </p:grpSp>
        <p:sp>
          <p:nvSpPr>
            <p:cNvPr id="25" name="椭圆 24"/>
            <p:cNvSpPr/>
            <p:nvPr userDrawn="1"/>
          </p:nvSpPr>
          <p:spPr>
            <a:xfrm>
              <a:off x="5185106" y="3360419"/>
              <a:ext cx="170197" cy="170197"/>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菱心体简" panose="02010609000101010101" pitchFamily="49" charset="-122"/>
                <a:ea typeface="汉仪菱心体简" panose="02010609000101010101" pitchFamily="49" charset="-122"/>
              </a:endParaRPr>
            </a:p>
          </p:txBody>
        </p:sp>
        <p:sp>
          <p:nvSpPr>
            <p:cNvPr id="26" name="椭圆 25"/>
            <p:cNvSpPr/>
            <p:nvPr userDrawn="1"/>
          </p:nvSpPr>
          <p:spPr>
            <a:xfrm>
              <a:off x="3172807" y="3288981"/>
              <a:ext cx="308610" cy="308610"/>
            </a:xfrm>
            <a:prstGeom prst="ellipse">
              <a:avLst/>
            </a:prstGeom>
            <a:solidFill>
              <a:srgbClr val="A8AA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菱心体简" panose="02010609000101010101" pitchFamily="49" charset="-122"/>
                <a:ea typeface="汉仪菱心体简" panose="02010609000101010101" pitchFamily="49" charset="-122"/>
              </a:endParaRPr>
            </a:p>
          </p:txBody>
        </p:sp>
        <p:sp>
          <p:nvSpPr>
            <p:cNvPr id="27" name="椭圆 26"/>
            <p:cNvSpPr/>
            <p:nvPr userDrawn="1"/>
          </p:nvSpPr>
          <p:spPr>
            <a:xfrm>
              <a:off x="7818016" y="1250542"/>
              <a:ext cx="308610" cy="308610"/>
            </a:xfrm>
            <a:prstGeom prst="ellipse">
              <a:avLst/>
            </a:prstGeom>
            <a:solidFill>
              <a:srgbClr val="A6AB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菱心体简" panose="02010609000101010101" pitchFamily="49" charset="-122"/>
                <a:ea typeface="汉仪菱心体简" panose="02010609000101010101" pitchFamily="49" charset="-122"/>
              </a:endParaRPr>
            </a:p>
          </p:txBody>
        </p:sp>
        <p:sp>
          <p:nvSpPr>
            <p:cNvPr id="28" name="椭圆 27"/>
            <p:cNvSpPr/>
            <p:nvPr userDrawn="1"/>
          </p:nvSpPr>
          <p:spPr>
            <a:xfrm>
              <a:off x="3532574" y="1563052"/>
              <a:ext cx="331470" cy="331470"/>
            </a:xfrm>
            <a:prstGeom prst="ellipse">
              <a:avLst/>
            </a:prstGeom>
            <a:solidFill>
              <a:srgbClr val="4C47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菱心体简" panose="02010609000101010101" pitchFamily="49" charset="-122"/>
                <a:ea typeface="汉仪菱心体简" panose="02010609000101010101" pitchFamily="49" charset="-122"/>
              </a:endParaRPr>
            </a:p>
          </p:txBody>
        </p:sp>
        <p:sp>
          <p:nvSpPr>
            <p:cNvPr id="29" name="椭圆 28"/>
            <p:cNvSpPr/>
            <p:nvPr userDrawn="1"/>
          </p:nvSpPr>
          <p:spPr>
            <a:xfrm>
              <a:off x="4607230" y="1660841"/>
              <a:ext cx="253684" cy="253684"/>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菱心体简" panose="02010609000101010101" pitchFamily="49" charset="-122"/>
                <a:ea typeface="汉仪菱心体简" panose="02010609000101010101" pitchFamily="49" charset="-122"/>
              </a:endParaRPr>
            </a:p>
          </p:txBody>
        </p:sp>
        <p:sp>
          <p:nvSpPr>
            <p:cNvPr id="30" name="椭圆 29"/>
            <p:cNvSpPr/>
            <p:nvPr userDrawn="1"/>
          </p:nvSpPr>
          <p:spPr>
            <a:xfrm>
              <a:off x="6382275" y="3215842"/>
              <a:ext cx="242570" cy="24257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菱心体简" panose="02010609000101010101" pitchFamily="49" charset="-122"/>
                <a:ea typeface="汉仪菱心体简" panose="02010609000101010101" pitchFamily="49" charset="-122"/>
              </a:endParaRPr>
            </a:p>
          </p:txBody>
        </p:sp>
        <p:sp>
          <p:nvSpPr>
            <p:cNvPr id="31" name="椭圆 30"/>
            <p:cNvSpPr/>
            <p:nvPr userDrawn="1"/>
          </p:nvSpPr>
          <p:spPr>
            <a:xfrm>
              <a:off x="6883027" y="1660840"/>
              <a:ext cx="158319" cy="158319"/>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菱心体简" panose="02010609000101010101" pitchFamily="49" charset="-122"/>
                <a:ea typeface="汉仪菱心体简" panose="02010609000101010101" pitchFamily="49" charset="-122"/>
              </a:endParaRPr>
            </a:p>
          </p:txBody>
        </p:sp>
        <p:sp>
          <p:nvSpPr>
            <p:cNvPr id="32" name="椭圆 31"/>
            <p:cNvSpPr/>
            <p:nvPr userDrawn="1"/>
          </p:nvSpPr>
          <p:spPr>
            <a:xfrm>
              <a:off x="8343596" y="1801264"/>
              <a:ext cx="240031" cy="240031"/>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菱心体简" panose="02010609000101010101" pitchFamily="49" charset="-122"/>
                <a:ea typeface="汉仪菱心体简" panose="02010609000101010101" pitchFamily="49" charset="-122"/>
              </a:endParaRPr>
            </a:p>
          </p:txBody>
        </p:sp>
        <p:sp>
          <p:nvSpPr>
            <p:cNvPr id="33" name="椭圆 32"/>
            <p:cNvSpPr/>
            <p:nvPr userDrawn="1"/>
          </p:nvSpPr>
          <p:spPr>
            <a:xfrm>
              <a:off x="4415806" y="2985481"/>
              <a:ext cx="170068" cy="170068"/>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菱心体简" panose="02010609000101010101" pitchFamily="49" charset="-122"/>
                <a:ea typeface="汉仪菱心体简" panose="02010609000101010101" pitchFamily="49" charset="-122"/>
              </a:endParaRPr>
            </a:p>
          </p:txBody>
        </p:sp>
        <p:sp>
          <p:nvSpPr>
            <p:cNvPr id="34" name="椭圆 33"/>
            <p:cNvSpPr/>
            <p:nvPr userDrawn="1"/>
          </p:nvSpPr>
          <p:spPr>
            <a:xfrm>
              <a:off x="7138198" y="3081283"/>
              <a:ext cx="290653" cy="290653"/>
            </a:xfrm>
            <a:prstGeom prst="ellipse">
              <a:avLst/>
            </a:prstGeom>
            <a:solidFill>
              <a:srgbClr val="4C47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菱心体简" panose="02010609000101010101" pitchFamily="49" charset="-122"/>
                <a:ea typeface="汉仪菱心体简" panose="02010609000101010101" pitchFamily="49" charset="-122"/>
              </a:endParaRPr>
            </a:p>
          </p:txBody>
        </p:sp>
        <p:sp>
          <p:nvSpPr>
            <p:cNvPr id="35" name="椭圆 34"/>
            <p:cNvSpPr/>
            <p:nvPr userDrawn="1"/>
          </p:nvSpPr>
          <p:spPr>
            <a:xfrm>
              <a:off x="5868656" y="3084670"/>
              <a:ext cx="152400" cy="152400"/>
            </a:xfrm>
            <a:prstGeom prst="ellipse">
              <a:avLst/>
            </a:prstGeom>
            <a:solidFill>
              <a:srgbClr val="A8AA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菱心体简" panose="02010609000101010101" pitchFamily="49" charset="-122"/>
                <a:ea typeface="汉仪菱心体简" panose="02010609000101010101" pitchFamily="49" charset="-122"/>
              </a:endParaRPr>
            </a:p>
          </p:txBody>
        </p:sp>
        <p:sp>
          <p:nvSpPr>
            <p:cNvPr id="36" name="椭圆 35"/>
            <p:cNvSpPr/>
            <p:nvPr userDrawn="1"/>
          </p:nvSpPr>
          <p:spPr>
            <a:xfrm>
              <a:off x="8512380" y="3070515"/>
              <a:ext cx="290653" cy="290653"/>
            </a:xfrm>
            <a:prstGeom prst="ellipse">
              <a:avLst/>
            </a:prstGeom>
            <a:solidFill>
              <a:srgbClr val="4C47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菱心体简" panose="02010609000101010101" pitchFamily="49" charset="-122"/>
                <a:ea typeface="汉仪菱心体简" panose="02010609000101010101" pitchFamily="49" charset="-122"/>
              </a:endParaRPr>
            </a:p>
          </p:txBody>
        </p:sp>
        <p:sp>
          <p:nvSpPr>
            <p:cNvPr id="37" name="椭圆 36"/>
            <p:cNvSpPr/>
            <p:nvPr userDrawn="1"/>
          </p:nvSpPr>
          <p:spPr>
            <a:xfrm>
              <a:off x="4255547" y="1404847"/>
              <a:ext cx="105249" cy="105249"/>
            </a:xfrm>
            <a:prstGeom prst="ellipse">
              <a:avLst/>
            </a:prstGeom>
            <a:solidFill>
              <a:srgbClr val="4C47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菱心体简" panose="02010609000101010101" pitchFamily="49" charset="-122"/>
                <a:ea typeface="汉仪菱心体简" panose="02010609000101010101" pitchFamily="49" charset="-122"/>
              </a:endParaRPr>
            </a:p>
          </p:txBody>
        </p:sp>
        <p:sp>
          <p:nvSpPr>
            <p:cNvPr id="38" name="椭圆 37"/>
            <p:cNvSpPr/>
            <p:nvPr userDrawn="1"/>
          </p:nvSpPr>
          <p:spPr>
            <a:xfrm>
              <a:off x="4261223" y="3305492"/>
              <a:ext cx="99574" cy="99574"/>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菱心体简" panose="02010609000101010101" pitchFamily="49" charset="-122"/>
                <a:ea typeface="汉仪菱心体简" panose="02010609000101010101" pitchFamily="49" charset="-122"/>
              </a:endParaRPr>
            </a:p>
          </p:txBody>
        </p:sp>
      </p:grpSp>
      <p:sp>
        <p:nvSpPr>
          <p:cNvPr id="39" name="文本框 38"/>
          <p:cNvSpPr txBox="1"/>
          <p:nvPr userDrawn="1"/>
        </p:nvSpPr>
        <p:spPr>
          <a:xfrm>
            <a:off x="3147081" y="3574535"/>
            <a:ext cx="6974986" cy="769441"/>
          </a:xfrm>
          <a:prstGeom prst="rect">
            <a:avLst/>
          </a:prstGeom>
          <a:noFill/>
        </p:spPr>
        <p:txBody>
          <a:bodyPr wrap="none" rtlCol="0">
            <a:spAutoFit/>
          </a:bodyPr>
          <a:lstStyle/>
          <a:p>
            <a:r>
              <a:rPr lang="zh-CN" altLang="en-US" sz="4400" b="1" kern="1200" dirty="0" smtClean="0">
                <a:solidFill>
                  <a:schemeClr val="tx1"/>
                </a:solidFill>
                <a:latin typeface="幼圆" panose="02010509060101010101" pitchFamily="49" charset="-122"/>
                <a:ea typeface="幼圆" panose="02010509060101010101" pitchFamily="49" charset="-122"/>
                <a:cs typeface="+mn-cs"/>
              </a:rPr>
              <a:t>请各位专家老师批评指正！</a:t>
            </a:r>
            <a:endParaRPr lang="zh-CN" altLang="en-US" sz="4400" b="1" kern="1200" dirty="0">
              <a:solidFill>
                <a:schemeClr val="tx1"/>
              </a:solidFill>
              <a:latin typeface="幼圆" panose="02010509060101010101" pitchFamily="49" charset="-122"/>
              <a:ea typeface="幼圆" panose="02010509060101010101" pitchFamily="49" charset="-122"/>
              <a:cs typeface="+mn-cs"/>
            </a:endParaRPr>
          </a:p>
        </p:txBody>
      </p:sp>
      <p:pic>
        <p:nvPicPr>
          <p:cNvPr id="43" name="Picture 18"/>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9601200" y="6310475"/>
            <a:ext cx="333375" cy="35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 name="Picture 20" descr="ll"/>
          <p:cNvPicPr>
            <a:picLocks noChangeAspect="1" noChangeArrowheads="1"/>
          </p:cNvPicPr>
          <p:nvPr userDrawn="1"/>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982200" y="6283488"/>
            <a:ext cx="18288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4547996"/>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11961523-4804-45BD-9F6B-362C01C77A8B}" type="datetimeFigureOut">
              <a:rPr lang="zh-CN" altLang="en-US" smtClean="0"/>
              <a:t>2016/5/20/Friday</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906129D-8271-4CBE-9DFD-2A0543AED237}" type="slidenum">
              <a:rPr lang="zh-CN" altLang="en-US" smtClean="0"/>
              <a:t>‹#›</a:t>
            </a:fld>
            <a:endParaRPr lang="zh-CN" altLang="en-US"/>
          </a:p>
        </p:txBody>
      </p:sp>
    </p:spTree>
    <p:extLst>
      <p:ext uri="{BB962C8B-B14F-4D97-AF65-F5344CB8AC3E}">
        <p14:creationId xmlns:p14="http://schemas.microsoft.com/office/powerpoint/2010/main" val="792634705"/>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11961523-4804-45BD-9F6B-362C01C77A8B}" type="datetimeFigureOut">
              <a:rPr lang="zh-CN" altLang="en-US" smtClean="0"/>
              <a:t>2016/5/20/Friday</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906129D-8271-4CBE-9DFD-2A0543AED237}" type="slidenum">
              <a:rPr lang="zh-CN" altLang="en-US" smtClean="0"/>
              <a:t>‹#›</a:t>
            </a:fld>
            <a:endParaRPr lang="zh-CN" altLang="en-US"/>
          </a:p>
        </p:txBody>
      </p:sp>
    </p:spTree>
    <p:extLst>
      <p:ext uri="{BB962C8B-B14F-4D97-AF65-F5344CB8AC3E}">
        <p14:creationId xmlns:p14="http://schemas.microsoft.com/office/powerpoint/2010/main" val="2071038346"/>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11961523-4804-45BD-9F6B-362C01C77A8B}" type="datetimeFigureOut">
              <a:rPr lang="zh-CN" altLang="en-US" smtClean="0"/>
              <a:t>2016/5/20/Friday</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A906129D-8271-4CBE-9DFD-2A0543AED237}" type="slidenum">
              <a:rPr lang="zh-CN" altLang="en-US" smtClean="0"/>
              <a:t>‹#›</a:t>
            </a:fld>
            <a:endParaRPr lang="zh-CN" altLang="en-US"/>
          </a:p>
        </p:txBody>
      </p:sp>
    </p:spTree>
    <p:extLst>
      <p:ext uri="{BB962C8B-B14F-4D97-AF65-F5344CB8AC3E}">
        <p14:creationId xmlns:p14="http://schemas.microsoft.com/office/powerpoint/2010/main" val="900659161"/>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11961523-4804-45BD-9F6B-362C01C77A8B}" type="datetimeFigureOut">
              <a:rPr lang="zh-CN" altLang="en-US" smtClean="0"/>
              <a:t>2016/5/20/Friday</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906129D-8271-4CBE-9DFD-2A0543AED237}" type="slidenum">
              <a:rPr lang="zh-CN" altLang="en-US" smtClean="0"/>
              <a:t>‹#›</a:t>
            </a:fld>
            <a:endParaRPr lang="zh-CN" altLang="en-US"/>
          </a:p>
        </p:txBody>
      </p:sp>
    </p:spTree>
    <p:extLst>
      <p:ext uri="{BB962C8B-B14F-4D97-AF65-F5344CB8AC3E}">
        <p14:creationId xmlns:p14="http://schemas.microsoft.com/office/powerpoint/2010/main" val="2391567487"/>
      </p:ext>
    </p:extLst>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11961523-4804-45BD-9F6B-362C01C77A8B}" type="datetimeFigureOut">
              <a:rPr lang="zh-CN" altLang="en-US" smtClean="0"/>
              <a:t>2016/5/20/Friday</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906129D-8271-4CBE-9DFD-2A0543AED237}" type="slidenum">
              <a:rPr lang="zh-CN" altLang="en-US" smtClean="0"/>
              <a:t>‹#›</a:t>
            </a:fld>
            <a:endParaRPr lang="zh-CN" altLang="en-US"/>
          </a:p>
        </p:txBody>
      </p:sp>
    </p:spTree>
    <p:extLst>
      <p:ext uri="{BB962C8B-B14F-4D97-AF65-F5344CB8AC3E}">
        <p14:creationId xmlns:p14="http://schemas.microsoft.com/office/powerpoint/2010/main" val="1764865191"/>
      </p:ext>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dirty="0"/>
          </a:p>
        </p:txBody>
      </p:sp>
      <p:sp>
        <p:nvSpPr>
          <p:cNvPr id="3" name="竖排文字占位符 2"/>
          <p:cNvSpPr>
            <a:spLocks noGrp="1"/>
          </p:cNvSpPr>
          <p:nvPr>
            <p:ph type="body" orient="vert" idx="1"/>
          </p:nvPr>
        </p:nvSpPr>
        <p:spPr/>
        <p:txBody>
          <a:bodyPr vert="eaVert"/>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日期占位符 3"/>
          <p:cNvSpPr>
            <a:spLocks noGrp="1"/>
          </p:cNvSpPr>
          <p:nvPr>
            <p:ph type="dt" sz="half" idx="10"/>
          </p:nvPr>
        </p:nvSpPr>
        <p:spPr/>
        <p:txBody>
          <a:bodyPr/>
          <a:lstStyle/>
          <a:p>
            <a:fld id="{11961523-4804-45BD-9F6B-362C01C77A8B}" type="datetimeFigureOut">
              <a:rPr lang="zh-CN" altLang="en-US" smtClean="0"/>
              <a:t>2016/5/20/Friday</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906129D-8271-4CBE-9DFD-2A0543AED237}" type="slidenum">
              <a:rPr lang="zh-CN" altLang="en-US" smtClean="0"/>
              <a:t>‹#›</a:t>
            </a:fld>
            <a:endParaRPr lang="zh-CN" altLang="en-US"/>
          </a:p>
        </p:txBody>
      </p:sp>
    </p:spTree>
    <p:extLst>
      <p:ext uri="{BB962C8B-B14F-4D97-AF65-F5344CB8AC3E}">
        <p14:creationId xmlns:p14="http://schemas.microsoft.com/office/powerpoint/2010/main" val="3612719046"/>
      </p:ext>
    </p:extLst>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11961523-4804-45BD-9F6B-362C01C77A8B}" type="datetimeFigureOut">
              <a:rPr lang="zh-CN" altLang="en-US" smtClean="0"/>
              <a:t>2016/5/20/Friday</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906129D-8271-4CBE-9DFD-2A0543AED237}" type="slidenum">
              <a:rPr lang="zh-CN" altLang="en-US" smtClean="0"/>
              <a:t>‹#›</a:t>
            </a:fld>
            <a:endParaRPr lang="zh-CN" altLang="en-US"/>
          </a:p>
        </p:txBody>
      </p:sp>
    </p:spTree>
    <p:extLst>
      <p:ext uri="{BB962C8B-B14F-4D97-AF65-F5344CB8AC3E}">
        <p14:creationId xmlns:p14="http://schemas.microsoft.com/office/powerpoint/2010/main" val="1351086043"/>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
        <p:nvSpPr>
          <p:cNvPr id="44" name="椭圆 43"/>
          <p:cNvSpPr/>
          <p:nvPr userDrawn="1"/>
        </p:nvSpPr>
        <p:spPr>
          <a:xfrm>
            <a:off x="8816140" y="-490272"/>
            <a:ext cx="4152352" cy="4152352"/>
          </a:xfrm>
          <a:prstGeom prst="ellipse">
            <a:avLst/>
          </a:prstGeom>
          <a:solidFill>
            <a:srgbClr val="00B0F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userDrawn="1"/>
        </p:nvSpPr>
        <p:spPr>
          <a:xfrm>
            <a:off x="9083096" y="3024127"/>
            <a:ext cx="3004489" cy="3004489"/>
          </a:xfrm>
          <a:prstGeom prst="ellipse">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userDrawn="1"/>
        </p:nvSpPr>
        <p:spPr>
          <a:xfrm>
            <a:off x="1026622" y="2502397"/>
            <a:ext cx="8056474" cy="1077218"/>
          </a:xfrm>
          <a:prstGeom prst="rect">
            <a:avLst/>
          </a:prstGeom>
          <a:noFill/>
        </p:spPr>
        <p:txBody>
          <a:bodyPr wrap="square" rtlCol="0">
            <a:spAutoFit/>
          </a:bodyPr>
          <a:lstStyle/>
          <a:p>
            <a:pPr marL="0" marR="0" indent="0" algn="r" defTabSz="914400" rtl="0" eaLnBrk="1" fontAlgn="auto" latinLnBrk="0" hangingPunct="1">
              <a:lnSpc>
                <a:spcPct val="100000"/>
              </a:lnSpc>
              <a:spcBef>
                <a:spcPts val="0"/>
              </a:spcBef>
              <a:spcAft>
                <a:spcPts val="0"/>
              </a:spcAft>
              <a:buClrTx/>
              <a:buSzTx/>
              <a:buFontTx/>
              <a:buNone/>
              <a:tabLst/>
              <a:defRPr/>
            </a:pPr>
            <a:r>
              <a:rPr lang="zh-CN" altLang="en-US" sz="2800" b="1" dirty="0" smtClean="0">
                <a:solidFill>
                  <a:schemeClr val="tx1"/>
                </a:solidFill>
              </a:rPr>
              <a:t>融合用户文本语义和情感分析的好友推荐方法研究</a:t>
            </a:r>
          </a:p>
          <a:p>
            <a:pPr algn="r"/>
            <a:endParaRPr lang="zh-CN" altLang="en-US" sz="3600" b="1" dirty="0">
              <a:solidFill>
                <a:schemeClr val="tx1"/>
              </a:solidFill>
            </a:endParaRPr>
          </a:p>
        </p:txBody>
      </p:sp>
      <p:grpSp>
        <p:nvGrpSpPr>
          <p:cNvPr id="10" name="组合 9"/>
          <p:cNvGrpSpPr/>
          <p:nvPr userDrawn="1"/>
        </p:nvGrpSpPr>
        <p:grpSpPr>
          <a:xfrm>
            <a:off x="317689" y="281127"/>
            <a:ext cx="2349102" cy="651510"/>
            <a:chOff x="800513" y="581773"/>
            <a:chExt cx="2349102" cy="651510"/>
          </a:xfrm>
          <a:effectLst>
            <a:outerShdw blurRad="50800" dist="38100" dir="2700000" algn="tl" rotWithShape="0">
              <a:prstClr val="black">
                <a:alpha val="40000"/>
              </a:prstClr>
            </a:outerShdw>
          </a:effectLst>
        </p:grpSpPr>
        <p:grpSp>
          <p:nvGrpSpPr>
            <p:cNvPr id="24" name="组合 23"/>
            <p:cNvGrpSpPr/>
            <p:nvPr userDrawn="1"/>
          </p:nvGrpSpPr>
          <p:grpSpPr>
            <a:xfrm>
              <a:off x="1932241" y="581773"/>
              <a:ext cx="651510" cy="651510"/>
              <a:chOff x="2116618" y="485448"/>
              <a:chExt cx="651510" cy="651510"/>
            </a:xfrm>
          </p:grpSpPr>
          <p:sp>
            <p:nvSpPr>
              <p:cNvPr id="25" name="椭圆 24"/>
              <p:cNvSpPr/>
              <p:nvPr userDrawn="1"/>
            </p:nvSpPr>
            <p:spPr>
              <a:xfrm>
                <a:off x="2116618" y="485448"/>
                <a:ext cx="651510" cy="651510"/>
              </a:xfrm>
              <a:prstGeom prst="ellipse">
                <a:avLst/>
              </a:prstGeom>
              <a:solidFill>
                <a:srgbClr val="A6AB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菱心体简" panose="02010609000101010101" pitchFamily="49" charset="-122"/>
                  <a:ea typeface="汉仪菱心体简" panose="02010609000101010101" pitchFamily="49" charset="-122"/>
                </a:endParaRPr>
              </a:p>
            </p:txBody>
          </p:sp>
          <p:sp>
            <p:nvSpPr>
              <p:cNvPr id="26" name="文本框 25"/>
              <p:cNvSpPr txBox="1"/>
              <p:nvPr userDrawn="1"/>
            </p:nvSpPr>
            <p:spPr>
              <a:xfrm>
                <a:off x="2170504" y="549593"/>
                <a:ext cx="543739" cy="523220"/>
              </a:xfrm>
              <a:prstGeom prst="rect">
                <a:avLst/>
              </a:prstGeom>
              <a:noFill/>
            </p:spPr>
            <p:txBody>
              <a:bodyPr wrap="none" rtlCol="0">
                <a:spAutoFit/>
              </a:bodyPr>
              <a:lstStyle/>
              <a:p>
                <a:r>
                  <a:rPr lang="zh-CN" altLang="en-US" sz="2800" dirty="0" smtClean="0">
                    <a:solidFill>
                      <a:schemeClr val="bg1"/>
                    </a:solidFill>
                    <a:latin typeface="汉仪菱心体简" panose="02010609000101010101" pitchFamily="49" charset="-122"/>
                    <a:ea typeface="汉仪菱心体简" panose="02010609000101010101" pitchFamily="49" charset="-122"/>
                  </a:rPr>
                  <a:t>答</a:t>
                </a:r>
                <a:endParaRPr lang="zh-CN" altLang="en-US" sz="2800" dirty="0">
                  <a:solidFill>
                    <a:schemeClr val="bg1"/>
                  </a:solidFill>
                  <a:latin typeface="汉仪菱心体简" panose="02010609000101010101" pitchFamily="49" charset="-122"/>
                  <a:ea typeface="汉仪菱心体简" panose="02010609000101010101" pitchFamily="49" charset="-122"/>
                </a:endParaRPr>
              </a:p>
            </p:txBody>
          </p:sp>
        </p:grpSp>
        <p:grpSp>
          <p:nvGrpSpPr>
            <p:cNvPr id="8" name="组合 7"/>
            <p:cNvGrpSpPr/>
            <p:nvPr userDrawn="1"/>
          </p:nvGrpSpPr>
          <p:grpSpPr>
            <a:xfrm>
              <a:off x="800513" y="581773"/>
              <a:ext cx="651510" cy="651510"/>
              <a:chOff x="2116618" y="485448"/>
              <a:chExt cx="651510" cy="651510"/>
            </a:xfrm>
          </p:grpSpPr>
          <p:sp>
            <p:nvSpPr>
              <p:cNvPr id="19" name="椭圆 18"/>
              <p:cNvSpPr/>
              <p:nvPr userDrawn="1"/>
            </p:nvSpPr>
            <p:spPr>
              <a:xfrm>
                <a:off x="2116618" y="485448"/>
                <a:ext cx="651510" cy="65151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菱心体简" panose="02010609000101010101" pitchFamily="49" charset="-122"/>
                  <a:ea typeface="汉仪菱心体简" panose="02010609000101010101" pitchFamily="49" charset="-122"/>
                </a:endParaRPr>
              </a:p>
            </p:txBody>
          </p:sp>
          <p:sp>
            <p:nvSpPr>
              <p:cNvPr id="7" name="文本框 6"/>
              <p:cNvSpPr txBox="1"/>
              <p:nvPr userDrawn="1"/>
            </p:nvSpPr>
            <p:spPr>
              <a:xfrm>
                <a:off x="2170504" y="549593"/>
                <a:ext cx="543739" cy="523220"/>
              </a:xfrm>
              <a:prstGeom prst="rect">
                <a:avLst/>
              </a:prstGeom>
              <a:noFill/>
            </p:spPr>
            <p:txBody>
              <a:bodyPr wrap="none" rtlCol="0">
                <a:spAutoFit/>
              </a:bodyPr>
              <a:lstStyle/>
              <a:p>
                <a:r>
                  <a:rPr lang="zh-CN" altLang="en-US" sz="2800" dirty="0" smtClean="0">
                    <a:solidFill>
                      <a:schemeClr val="bg1"/>
                    </a:solidFill>
                    <a:latin typeface="汉仪菱心体简" panose="02010609000101010101" pitchFamily="49" charset="-122"/>
                    <a:ea typeface="汉仪菱心体简" panose="02010609000101010101" pitchFamily="49" charset="-122"/>
                  </a:rPr>
                  <a:t>毕</a:t>
                </a:r>
                <a:endParaRPr lang="zh-CN" altLang="en-US" sz="2800" dirty="0">
                  <a:solidFill>
                    <a:schemeClr val="bg1"/>
                  </a:solidFill>
                  <a:latin typeface="汉仪菱心体简" panose="02010609000101010101" pitchFamily="49" charset="-122"/>
                  <a:ea typeface="汉仪菱心体简" panose="02010609000101010101" pitchFamily="49" charset="-122"/>
                </a:endParaRPr>
              </a:p>
            </p:txBody>
          </p:sp>
        </p:grpSp>
        <p:grpSp>
          <p:nvGrpSpPr>
            <p:cNvPr id="21" name="组合 20"/>
            <p:cNvGrpSpPr/>
            <p:nvPr userDrawn="1"/>
          </p:nvGrpSpPr>
          <p:grpSpPr>
            <a:xfrm>
              <a:off x="1366377" y="581773"/>
              <a:ext cx="651510" cy="651510"/>
              <a:chOff x="2116618" y="485448"/>
              <a:chExt cx="651510" cy="651510"/>
            </a:xfrm>
          </p:grpSpPr>
          <p:sp>
            <p:nvSpPr>
              <p:cNvPr id="22" name="椭圆 21"/>
              <p:cNvSpPr/>
              <p:nvPr userDrawn="1"/>
            </p:nvSpPr>
            <p:spPr>
              <a:xfrm>
                <a:off x="2116618" y="485448"/>
                <a:ext cx="651510" cy="651510"/>
              </a:xfrm>
              <a:prstGeom prst="ellipse">
                <a:avLst/>
              </a:prstGeom>
              <a:solidFill>
                <a:srgbClr val="4C47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菱心体简" panose="02010609000101010101" pitchFamily="49" charset="-122"/>
                  <a:ea typeface="汉仪菱心体简" panose="02010609000101010101" pitchFamily="49" charset="-122"/>
                </a:endParaRPr>
              </a:p>
            </p:txBody>
          </p:sp>
          <p:sp>
            <p:nvSpPr>
              <p:cNvPr id="23" name="文本框 22"/>
              <p:cNvSpPr txBox="1"/>
              <p:nvPr userDrawn="1"/>
            </p:nvSpPr>
            <p:spPr>
              <a:xfrm>
                <a:off x="2170504" y="549593"/>
                <a:ext cx="543739" cy="523220"/>
              </a:xfrm>
              <a:prstGeom prst="rect">
                <a:avLst/>
              </a:prstGeom>
              <a:noFill/>
            </p:spPr>
            <p:txBody>
              <a:bodyPr wrap="none" rtlCol="0">
                <a:spAutoFit/>
              </a:bodyPr>
              <a:lstStyle/>
              <a:p>
                <a:r>
                  <a:rPr lang="zh-CN" altLang="en-US" sz="2800" dirty="0" smtClean="0">
                    <a:solidFill>
                      <a:schemeClr val="bg1"/>
                    </a:solidFill>
                    <a:latin typeface="汉仪菱心体简" panose="02010609000101010101" pitchFamily="49" charset="-122"/>
                    <a:ea typeface="汉仪菱心体简" panose="02010609000101010101" pitchFamily="49" charset="-122"/>
                  </a:rPr>
                  <a:t>业</a:t>
                </a:r>
                <a:endParaRPr lang="zh-CN" altLang="en-US" sz="2800" dirty="0">
                  <a:solidFill>
                    <a:schemeClr val="bg1"/>
                  </a:solidFill>
                  <a:latin typeface="汉仪菱心体简" panose="02010609000101010101" pitchFamily="49" charset="-122"/>
                  <a:ea typeface="汉仪菱心体简" panose="02010609000101010101" pitchFamily="49" charset="-122"/>
                </a:endParaRPr>
              </a:p>
            </p:txBody>
          </p:sp>
        </p:grpSp>
        <p:grpSp>
          <p:nvGrpSpPr>
            <p:cNvPr id="27" name="组合 26"/>
            <p:cNvGrpSpPr/>
            <p:nvPr userDrawn="1"/>
          </p:nvGrpSpPr>
          <p:grpSpPr>
            <a:xfrm>
              <a:off x="2498105" y="581773"/>
              <a:ext cx="651510" cy="651510"/>
              <a:chOff x="2116618" y="485448"/>
              <a:chExt cx="651510" cy="651510"/>
            </a:xfrm>
          </p:grpSpPr>
          <p:sp>
            <p:nvSpPr>
              <p:cNvPr id="28" name="椭圆 27"/>
              <p:cNvSpPr/>
              <p:nvPr userDrawn="1"/>
            </p:nvSpPr>
            <p:spPr>
              <a:xfrm>
                <a:off x="2116618" y="485448"/>
                <a:ext cx="651510" cy="65151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菱心体简" panose="02010609000101010101" pitchFamily="49" charset="-122"/>
                  <a:ea typeface="汉仪菱心体简" panose="02010609000101010101" pitchFamily="49" charset="-122"/>
                </a:endParaRPr>
              </a:p>
            </p:txBody>
          </p:sp>
          <p:sp>
            <p:nvSpPr>
              <p:cNvPr id="29" name="文本框 28"/>
              <p:cNvSpPr txBox="1"/>
              <p:nvPr userDrawn="1"/>
            </p:nvSpPr>
            <p:spPr>
              <a:xfrm>
                <a:off x="2170504" y="549593"/>
                <a:ext cx="543739" cy="523220"/>
              </a:xfrm>
              <a:prstGeom prst="rect">
                <a:avLst/>
              </a:prstGeom>
              <a:noFill/>
            </p:spPr>
            <p:txBody>
              <a:bodyPr wrap="none" rtlCol="0">
                <a:spAutoFit/>
              </a:bodyPr>
              <a:lstStyle/>
              <a:p>
                <a:r>
                  <a:rPr lang="zh-CN" altLang="en-US" sz="2800" dirty="0" smtClean="0">
                    <a:solidFill>
                      <a:schemeClr val="bg1"/>
                    </a:solidFill>
                    <a:latin typeface="汉仪菱心体简" panose="02010609000101010101" pitchFamily="49" charset="-122"/>
                    <a:ea typeface="汉仪菱心体简" panose="02010609000101010101" pitchFamily="49" charset="-122"/>
                  </a:rPr>
                  <a:t>辩</a:t>
                </a:r>
                <a:endParaRPr lang="zh-CN" altLang="en-US" sz="2800" dirty="0">
                  <a:solidFill>
                    <a:schemeClr val="bg1"/>
                  </a:solidFill>
                  <a:latin typeface="汉仪菱心体简" panose="02010609000101010101" pitchFamily="49" charset="-122"/>
                  <a:ea typeface="汉仪菱心体简" panose="02010609000101010101" pitchFamily="49" charset="-122"/>
                </a:endParaRPr>
              </a:p>
            </p:txBody>
          </p:sp>
        </p:grpSp>
      </p:grpSp>
      <p:grpSp>
        <p:nvGrpSpPr>
          <p:cNvPr id="37" name="组合 36"/>
          <p:cNvGrpSpPr/>
          <p:nvPr userDrawn="1"/>
        </p:nvGrpSpPr>
        <p:grpSpPr>
          <a:xfrm>
            <a:off x="3958427" y="3822729"/>
            <a:ext cx="2731266" cy="1875244"/>
            <a:chOff x="2905776" y="4110502"/>
            <a:chExt cx="2731266" cy="1875244"/>
          </a:xfrm>
        </p:grpSpPr>
        <p:grpSp>
          <p:nvGrpSpPr>
            <p:cNvPr id="35" name="组合 34"/>
            <p:cNvGrpSpPr/>
            <p:nvPr userDrawn="1"/>
          </p:nvGrpSpPr>
          <p:grpSpPr>
            <a:xfrm>
              <a:off x="2908634" y="4110502"/>
              <a:ext cx="2728408" cy="419776"/>
              <a:chOff x="1022684" y="4576272"/>
              <a:chExt cx="2728408" cy="419776"/>
            </a:xfrm>
          </p:grpSpPr>
          <p:grpSp>
            <p:nvGrpSpPr>
              <p:cNvPr id="11" name="组合 10"/>
              <p:cNvGrpSpPr/>
              <p:nvPr userDrawn="1"/>
            </p:nvGrpSpPr>
            <p:grpSpPr>
              <a:xfrm>
                <a:off x="1022684" y="4576272"/>
                <a:ext cx="443818" cy="419776"/>
                <a:chOff x="2384358" y="4643679"/>
                <a:chExt cx="790271" cy="747461"/>
              </a:xfrm>
            </p:grpSpPr>
            <p:sp>
              <p:nvSpPr>
                <p:cNvPr id="17" name="椭圆 16"/>
                <p:cNvSpPr/>
                <p:nvPr userDrawn="1"/>
              </p:nvSpPr>
              <p:spPr>
                <a:xfrm>
                  <a:off x="2384358" y="4643679"/>
                  <a:ext cx="747461" cy="747461"/>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0">
                    <a:solidFill>
                      <a:srgbClr val="EE9C60"/>
                    </a:solidFill>
                  </a:endParaRPr>
                </a:p>
              </p:txBody>
            </p:sp>
            <p:sp>
              <p:nvSpPr>
                <p:cNvPr id="13" name="椭圆 12"/>
                <p:cNvSpPr/>
                <p:nvPr userDrawn="1"/>
              </p:nvSpPr>
              <p:spPr>
                <a:xfrm>
                  <a:off x="2691805" y="4699712"/>
                  <a:ext cx="482824" cy="482824"/>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0" dirty="0"/>
                </a:p>
              </p:txBody>
            </p:sp>
          </p:grpSp>
          <p:sp>
            <p:nvSpPr>
              <p:cNvPr id="33" name="文本框 32"/>
              <p:cNvSpPr txBox="1"/>
              <p:nvPr userDrawn="1"/>
            </p:nvSpPr>
            <p:spPr>
              <a:xfrm>
                <a:off x="1431226" y="4617622"/>
                <a:ext cx="2319866" cy="369332"/>
              </a:xfrm>
              <a:prstGeom prst="rect">
                <a:avLst/>
              </a:prstGeom>
              <a:noFill/>
            </p:spPr>
            <p:txBody>
              <a:bodyPr wrap="none" rtlCol="0">
                <a:spAutoFit/>
              </a:bodyPr>
              <a:lstStyle/>
              <a:p>
                <a:r>
                  <a:rPr lang="zh-CN" altLang="en-US" sz="1800" b="0" dirty="0" smtClean="0">
                    <a:solidFill>
                      <a:schemeClr val="tx1"/>
                    </a:solidFill>
                  </a:rPr>
                  <a:t>指导教师：刘群 教授</a:t>
                </a:r>
                <a:endParaRPr lang="zh-CN" altLang="en-US" sz="1800" b="0" dirty="0">
                  <a:solidFill>
                    <a:schemeClr val="tx1"/>
                  </a:solidFill>
                </a:endParaRPr>
              </a:p>
            </p:txBody>
          </p:sp>
        </p:grpSp>
        <p:grpSp>
          <p:nvGrpSpPr>
            <p:cNvPr id="36" name="组合 35"/>
            <p:cNvGrpSpPr/>
            <p:nvPr userDrawn="1"/>
          </p:nvGrpSpPr>
          <p:grpSpPr>
            <a:xfrm>
              <a:off x="2905776" y="5565970"/>
              <a:ext cx="2453328" cy="419776"/>
              <a:chOff x="-1540494" y="6743353"/>
              <a:chExt cx="2453328" cy="419776"/>
            </a:xfrm>
          </p:grpSpPr>
          <p:grpSp>
            <p:nvGrpSpPr>
              <p:cNvPr id="30" name="组合 29"/>
              <p:cNvGrpSpPr/>
              <p:nvPr userDrawn="1"/>
            </p:nvGrpSpPr>
            <p:grpSpPr>
              <a:xfrm>
                <a:off x="-1540494" y="6743353"/>
                <a:ext cx="434833" cy="419776"/>
                <a:chOff x="-2179680" y="7235312"/>
                <a:chExt cx="774271" cy="747461"/>
              </a:xfrm>
            </p:grpSpPr>
            <p:sp>
              <p:nvSpPr>
                <p:cNvPr id="31" name="椭圆 30"/>
                <p:cNvSpPr/>
                <p:nvPr userDrawn="1"/>
              </p:nvSpPr>
              <p:spPr>
                <a:xfrm>
                  <a:off x="-2179680" y="7235312"/>
                  <a:ext cx="747460" cy="747461"/>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0"/>
                </a:p>
              </p:txBody>
            </p:sp>
            <p:sp>
              <p:nvSpPr>
                <p:cNvPr id="32" name="椭圆 31"/>
                <p:cNvSpPr/>
                <p:nvPr userDrawn="1"/>
              </p:nvSpPr>
              <p:spPr>
                <a:xfrm>
                  <a:off x="-1888234" y="7287765"/>
                  <a:ext cx="482825" cy="482824"/>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0"/>
                </a:p>
              </p:txBody>
            </p:sp>
          </p:grpSp>
          <p:sp>
            <p:nvSpPr>
              <p:cNvPr id="34" name="文本框 33"/>
              <p:cNvSpPr txBox="1"/>
              <p:nvPr userDrawn="1"/>
            </p:nvSpPr>
            <p:spPr>
              <a:xfrm>
                <a:off x="-1118491" y="6746183"/>
                <a:ext cx="2031325" cy="369332"/>
              </a:xfrm>
              <a:prstGeom prst="rect">
                <a:avLst/>
              </a:prstGeom>
              <a:noFill/>
            </p:spPr>
            <p:txBody>
              <a:bodyPr wrap="none" rtlCol="0">
                <a:spAutoFit/>
              </a:bodyPr>
              <a:lstStyle/>
              <a:p>
                <a:r>
                  <a:rPr lang="zh-CN" altLang="en-US" sz="1800" b="0" dirty="0" smtClean="0">
                    <a:solidFill>
                      <a:schemeClr val="tx1"/>
                    </a:solidFill>
                  </a:rPr>
                  <a:t>专业：计算机技术</a:t>
                </a:r>
                <a:endParaRPr lang="zh-CN" altLang="en-US" sz="1800" b="0" dirty="0">
                  <a:solidFill>
                    <a:schemeClr val="tx1"/>
                  </a:solidFill>
                </a:endParaRPr>
              </a:p>
            </p:txBody>
          </p:sp>
        </p:grpSp>
      </p:grpSp>
      <p:cxnSp>
        <p:nvCxnSpPr>
          <p:cNvPr id="41" name="直接连接符 40"/>
          <p:cNvCxnSpPr/>
          <p:nvPr userDrawn="1"/>
        </p:nvCxnSpPr>
        <p:spPr>
          <a:xfrm>
            <a:off x="2047042" y="3239827"/>
            <a:ext cx="5912762" cy="0"/>
          </a:xfrm>
          <a:prstGeom prst="line">
            <a:avLst/>
          </a:prstGeom>
          <a:ln>
            <a:solidFill>
              <a:srgbClr val="A8AAA5"/>
            </a:solidFill>
          </a:ln>
        </p:spPr>
        <p:style>
          <a:lnRef idx="1">
            <a:schemeClr val="accent1"/>
          </a:lnRef>
          <a:fillRef idx="0">
            <a:schemeClr val="accent1"/>
          </a:fillRef>
          <a:effectRef idx="0">
            <a:schemeClr val="accent1"/>
          </a:effectRef>
          <a:fontRef idx="minor">
            <a:schemeClr val="tx1"/>
          </a:fontRef>
        </p:style>
      </p:cxnSp>
      <p:pic>
        <p:nvPicPr>
          <p:cNvPr id="62" name="图片 6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189906" y="345272"/>
            <a:ext cx="1995183" cy="2299058"/>
          </a:xfrm>
          <a:prstGeom prst="rect">
            <a:avLst/>
          </a:prstGeom>
        </p:spPr>
      </p:pic>
      <p:pic>
        <p:nvPicPr>
          <p:cNvPr id="63" name="图片 6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700312" y="3635430"/>
            <a:ext cx="1770056" cy="1871747"/>
          </a:xfrm>
          <a:prstGeom prst="rect">
            <a:avLst/>
          </a:prstGeom>
        </p:spPr>
      </p:pic>
      <p:sp>
        <p:nvSpPr>
          <p:cNvPr id="38" name="椭圆 37"/>
          <p:cNvSpPr/>
          <p:nvPr userDrawn="1"/>
        </p:nvSpPr>
        <p:spPr>
          <a:xfrm>
            <a:off x="3960654" y="4576787"/>
            <a:ext cx="419776" cy="419776"/>
          </a:xfrm>
          <a:prstGeom prst="ellipse">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0"/>
          </a:p>
        </p:txBody>
      </p:sp>
      <p:sp>
        <p:nvSpPr>
          <p:cNvPr id="39" name="文本框 38"/>
          <p:cNvSpPr txBox="1"/>
          <p:nvPr userDrawn="1"/>
        </p:nvSpPr>
        <p:spPr>
          <a:xfrm>
            <a:off x="4429786" y="4576787"/>
            <a:ext cx="1800493" cy="369332"/>
          </a:xfrm>
          <a:prstGeom prst="rect">
            <a:avLst/>
          </a:prstGeom>
          <a:noFill/>
        </p:spPr>
        <p:txBody>
          <a:bodyPr wrap="none" rtlCol="0">
            <a:spAutoFit/>
          </a:bodyPr>
          <a:lstStyle/>
          <a:p>
            <a:r>
              <a:rPr lang="zh-CN" altLang="en-US" sz="1800" b="0" dirty="0" smtClean="0">
                <a:solidFill>
                  <a:schemeClr val="tx1"/>
                </a:solidFill>
              </a:rPr>
              <a:t>硕士生：孙红涛</a:t>
            </a:r>
            <a:endParaRPr lang="zh-CN" altLang="en-US" sz="1800" b="0" dirty="0">
              <a:solidFill>
                <a:schemeClr val="tx1"/>
              </a:solidFill>
            </a:endParaRPr>
          </a:p>
        </p:txBody>
      </p:sp>
      <p:sp>
        <p:nvSpPr>
          <p:cNvPr id="45" name="椭圆 44"/>
          <p:cNvSpPr/>
          <p:nvPr userDrawn="1"/>
        </p:nvSpPr>
        <p:spPr>
          <a:xfrm>
            <a:off x="4140215" y="4606963"/>
            <a:ext cx="271156" cy="271155"/>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0"/>
          </a:p>
        </p:txBody>
      </p:sp>
      <p:sp>
        <p:nvSpPr>
          <p:cNvPr id="40" name="椭圆 39"/>
          <p:cNvSpPr/>
          <p:nvPr userDrawn="1"/>
        </p:nvSpPr>
        <p:spPr>
          <a:xfrm>
            <a:off x="3960654" y="5914135"/>
            <a:ext cx="419776" cy="419776"/>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0"/>
          </a:p>
        </p:txBody>
      </p:sp>
      <p:sp>
        <p:nvSpPr>
          <p:cNvPr id="42" name="椭圆 41"/>
          <p:cNvSpPr/>
          <p:nvPr userDrawn="1"/>
        </p:nvSpPr>
        <p:spPr>
          <a:xfrm>
            <a:off x="4124331" y="5943593"/>
            <a:ext cx="271156" cy="271155"/>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0"/>
          </a:p>
        </p:txBody>
      </p:sp>
      <p:sp>
        <p:nvSpPr>
          <p:cNvPr id="46" name="文本框 45"/>
          <p:cNvSpPr txBox="1"/>
          <p:nvPr userDrawn="1"/>
        </p:nvSpPr>
        <p:spPr>
          <a:xfrm>
            <a:off x="4382657" y="5916965"/>
            <a:ext cx="2262158" cy="369332"/>
          </a:xfrm>
          <a:prstGeom prst="rect">
            <a:avLst/>
          </a:prstGeom>
          <a:noFill/>
        </p:spPr>
        <p:txBody>
          <a:bodyPr wrap="none" rtlCol="0">
            <a:spAutoFit/>
          </a:bodyPr>
          <a:lstStyle/>
          <a:p>
            <a:r>
              <a:rPr lang="zh-CN" altLang="en-US" sz="1800" b="0" dirty="0" smtClean="0">
                <a:solidFill>
                  <a:schemeClr val="tx1"/>
                </a:solidFill>
              </a:rPr>
              <a:t>方向：智能信息处理</a:t>
            </a:r>
            <a:endParaRPr lang="zh-CN" altLang="en-US" sz="1800" b="0" dirty="0">
              <a:solidFill>
                <a:schemeClr val="tx1"/>
              </a:solidFill>
            </a:endParaRPr>
          </a:p>
        </p:txBody>
      </p:sp>
      <p:sp>
        <p:nvSpPr>
          <p:cNvPr id="3" name="图片占位符 2"/>
          <p:cNvSpPr>
            <a:spLocks noGrp="1"/>
          </p:cNvSpPr>
          <p:nvPr>
            <p:ph type="pic" sz="quarter" idx="10"/>
          </p:nvPr>
        </p:nvSpPr>
        <p:spPr>
          <a:xfrm>
            <a:off x="10435116" y="5914135"/>
            <a:ext cx="914400" cy="914400"/>
          </a:xfrm>
        </p:spPr>
        <p:txBody>
          <a:bodyPr/>
          <a:lstStyle/>
          <a:p>
            <a:endParaRPr lang="zh-CN" altLang="en-US" dirty="0"/>
          </a:p>
        </p:txBody>
      </p:sp>
      <p:pic>
        <p:nvPicPr>
          <p:cNvPr id="55" name="Picture 18"/>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9601200" y="6310475"/>
            <a:ext cx="333375" cy="35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 name="Picture 20" descr="ll"/>
          <p:cNvPicPr>
            <a:picLocks noChangeAspect="1" noChangeArrowheads="1"/>
          </p:cNvPicPr>
          <p:nvPr userDrawn="1"/>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982200" y="6283488"/>
            <a:ext cx="18288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23978560"/>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11961523-4804-45BD-9F6B-362C01C77A8B}" type="datetimeFigureOut">
              <a:rPr lang="zh-CN" altLang="en-US" smtClean="0"/>
              <a:t>2016/5/20/Friday</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A906129D-8271-4CBE-9DFD-2A0543AED237}" type="slidenum">
              <a:rPr lang="zh-CN" altLang="en-US" smtClean="0"/>
              <a:t>‹#›</a:t>
            </a:fld>
            <a:endParaRPr lang="zh-CN" altLang="en-US"/>
          </a:p>
        </p:txBody>
      </p:sp>
      <p:sp>
        <p:nvSpPr>
          <p:cNvPr id="8" name="Line 9"/>
          <p:cNvSpPr>
            <a:spLocks noChangeShapeType="1"/>
          </p:cNvSpPr>
          <p:nvPr userDrawn="1"/>
        </p:nvSpPr>
        <p:spPr bwMode="auto">
          <a:xfrm>
            <a:off x="2052735" y="6564506"/>
            <a:ext cx="6248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pic>
        <p:nvPicPr>
          <p:cNvPr id="19" name="Picture 18"/>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9601200" y="6310475"/>
            <a:ext cx="333375" cy="35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20" descr="ll"/>
          <p:cNvPicPr>
            <a:picLocks noChangeAspect="1" noChangeArrowheads="1"/>
          </p:cNvPicPr>
          <p:nvPr userDrawn="1"/>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982200" y="6283488"/>
            <a:ext cx="18288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75691429"/>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9_仅标题">
    <p:spTree>
      <p:nvGrpSpPr>
        <p:cNvPr id="1" name=""/>
        <p:cNvGrpSpPr/>
        <p:nvPr/>
      </p:nvGrpSpPr>
      <p:grpSpPr>
        <a:xfrm>
          <a:off x="0" y="0"/>
          <a:ext cx="0" cy="0"/>
          <a:chOff x="0" y="0"/>
          <a:chExt cx="0" cy="0"/>
        </a:xfrm>
      </p:grpSpPr>
      <p:sp>
        <p:nvSpPr>
          <p:cNvPr id="33" name="矩形 32"/>
          <p:cNvSpPr/>
          <p:nvPr userDrawn="1"/>
        </p:nvSpPr>
        <p:spPr>
          <a:xfrm>
            <a:off x="1" y="0"/>
            <a:ext cx="3035052" cy="6721475"/>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文本框 70"/>
          <p:cNvSpPr txBox="1"/>
          <p:nvPr userDrawn="1"/>
        </p:nvSpPr>
        <p:spPr>
          <a:xfrm>
            <a:off x="4624789" y="2569246"/>
            <a:ext cx="5724644" cy="461665"/>
          </a:xfrm>
          <a:prstGeom prst="rect">
            <a:avLst/>
          </a:prstGeom>
          <a:noFill/>
        </p:spPr>
        <p:txBody>
          <a:bodyPr wrap="none" rtlCol="0">
            <a:spAutoFit/>
          </a:bodyPr>
          <a:lstStyle/>
          <a:p>
            <a:r>
              <a:rPr lang="zh-CN" altLang="en-US" sz="2400" b="1" dirty="0" smtClean="0">
                <a:solidFill>
                  <a:schemeClr val="tx1"/>
                </a:solidFill>
                <a:latin typeface="微软雅黑" panose="020B0503020204020204" pitchFamily="34" charset="-122"/>
                <a:ea typeface="微软雅黑" panose="020B0503020204020204" pitchFamily="34" charset="-122"/>
              </a:rPr>
              <a:t>基于用户文本语义和情感程度的好友推荐</a:t>
            </a:r>
            <a:endParaRPr lang="zh-CN" altLang="en-US" sz="2400" b="1" dirty="0">
              <a:solidFill>
                <a:schemeClr val="tx1"/>
              </a:solidFill>
              <a:latin typeface="微软雅黑" panose="020B0503020204020204" pitchFamily="34" charset="-122"/>
              <a:ea typeface="微软雅黑" panose="020B0503020204020204" pitchFamily="34" charset="-122"/>
            </a:endParaRPr>
          </a:p>
        </p:txBody>
      </p:sp>
      <p:sp>
        <p:nvSpPr>
          <p:cNvPr id="72" name="文本框 71"/>
          <p:cNvSpPr txBox="1"/>
          <p:nvPr userDrawn="1"/>
        </p:nvSpPr>
        <p:spPr>
          <a:xfrm>
            <a:off x="4624789" y="3565021"/>
            <a:ext cx="6032421" cy="461665"/>
          </a:xfrm>
          <a:prstGeom prst="rect">
            <a:avLst/>
          </a:prstGeom>
          <a:noFill/>
        </p:spPr>
        <p:txBody>
          <a:bodyPr wrap="none" rtlCol="0">
            <a:spAutoFit/>
          </a:bodyPr>
          <a:lstStyle/>
          <a:p>
            <a:r>
              <a:rPr lang="zh-CN" altLang="en-US" sz="2400" b="1" dirty="0" smtClean="0">
                <a:solidFill>
                  <a:schemeClr val="tx1"/>
                </a:solidFill>
                <a:latin typeface="微软雅黑" panose="020B0503020204020204" pitchFamily="34" charset="-122"/>
                <a:ea typeface="微软雅黑" panose="020B0503020204020204" pitchFamily="34" charset="-122"/>
              </a:rPr>
              <a:t>基于交叉文本相似性和情感词典的好友推荐</a:t>
            </a:r>
            <a:endParaRPr lang="zh-CN" altLang="en-US" sz="2400" b="1" dirty="0">
              <a:solidFill>
                <a:schemeClr val="tx1"/>
              </a:solidFill>
              <a:latin typeface="微软雅黑" panose="020B0503020204020204" pitchFamily="34" charset="-122"/>
              <a:ea typeface="微软雅黑" panose="020B0503020204020204" pitchFamily="34" charset="-122"/>
            </a:endParaRPr>
          </a:p>
        </p:txBody>
      </p:sp>
      <p:grpSp>
        <p:nvGrpSpPr>
          <p:cNvPr id="34" name="组合 33"/>
          <p:cNvGrpSpPr/>
          <p:nvPr userDrawn="1"/>
        </p:nvGrpSpPr>
        <p:grpSpPr>
          <a:xfrm>
            <a:off x="-93304" y="1451188"/>
            <a:ext cx="3041784" cy="2992839"/>
            <a:chOff x="1082462" y="1218028"/>
            <a:chExt cx="3752428" cy="3752428"/>
          </a:xfrm>
        </p:grpSpPr>
        <p:grpSp>
          <p:nvGrpSpPr>
            <p:cNvPr id="35" name="组合 34"/>
            <p:cNvGrpSpPr/>
            <p:nvPr userDrawn="1"/>
          </p:nvGrpSpPr>
          <p:grpSpPr>
            <a:xfrm>
              <a:off x="2261324" y="2572676"/>
              <a:ext cx="1440227" cy="1204747"/>
              <a:chOff x="2525008" y="2776901"/>
              <a:chExt cx="1440227" cy="1204747"/>
            </a:xfrm>
            <a:noFill/>
          </p:grpSpPr>
          <p:sp>
            <p:nvSpPr>
              <p:cNvPr id="40" name="文本框 39"/>
              <p:cNvSpPr txBox="1"/>
              <p:nvPr userDrawn="1"/>
            </p:nvSpPr>
            <p:spPr>
              <a:xfrm>
                <a:off x="2525008" y="2776901"/>
                <a:ext cx="1415772" cy="830997"/>
              </a:xfrm>
              <a:prstGeom prst="rect">
                <a:avLst/>
              </a:prstGeom>
              <a:grpFill/>
            </p:spPr>
            <p:txBody>
              <a:bodyPr wrap="none" rtlCol="0">
                <a:spAutoFit/>
              </a:bodyPr>
              <a:lstStyle/>
              <a:p>
                <a:r>
                  <a:rPr lang="zh-CN" altLang="en-US" sz="4800" b="1" dirty="0" smtClean="0">
                    <a:solidFill>
                      <a:schemeClr val="bg1"/>
                    </a:solidFill>
                  </a:rPr>
                  <a:t>目录</a:t>
                </a:r>
                <a:endParaRPr lang="zh-CN" altLang="en-US" sz="4800" b="1" dirty="0">
                  <a:solidFill>
                    <a:schemeClr val="bg1"/>
                  </a:solidFill>
                </a:endParaRPr>
              </a:p>
            </p:txBody>
          </p:sp>
          <p:sp>
            <p:nvSpPr>
              <p:cNvPr id="41" name="文本框 40"/>
              <p:cNvSpPr txBox="1"/>
              <p:nvPr userDrawn="1"/>
            </p:nvSpPr>
            <p:spPr>
              <a:xfrm>
                <a:off x="2547859" y="3519983"/>
                <a:ext cx="1417376" cy="461665"/>
              </a:xfrm>
              <a:prstGeom prst="rect">
                <a:avLst/>
              </a:prstGeom>
              <a:grpFill/>
            </p:spPr>
            <p:txBody>
              <a:bodyPr wrap="none" rtlCol="0">
                <a:spAutoFit/>
              </a:bodyPr>
              <a:lstStyle/>
              <a:p>
                <a:r>
                  <a:rPr lang="en-US" altLang="zh-CN" sz="2400" b="1" dirty="0" smtClean="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t>Contents</a:t>
                </a:r>
                <a:endParaRPr lang="zh-CN" altLang="en-US" sz="2400" b="1" dirty="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grpSp>
        <p:sp>
          <p:nvSpPr>
            <p:cNvPr id="36" name="空心弧 35"/>
            <p:cNvSpPr/>
            <p:nvPr userDrawn="1"/>
          </p:nvSpPr>
          <p:spPr>
            <a:xfrm>
              <a:off x="1331528" y="1467094"/>
              <a:ext cx="3415910" cy="3415910"/>
            </a:xfrm>
            <a:prstGeom prst="blockArc">
              <a:avLst>
                <a:gd name="adj1" fmla="val 16203098"/>
                <a:gd name="adj2" fmla="val 2185751"/>
                <a:gd name="adj3" fmla="val 372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7" name="空心弧 36"/>
            <p:cNvSpPr/>
            <p:nvPr userDrawn="1"/>
          </p:nvSpPr>
          <p:spPr>
            <a:xfrm rot="5400000" flipV="1">
              <a:off x="1480446" y="1589267"/>
              <a:ext cx="3171564" cy="3171564"/>
            </a:xfrm>
            <a:prstGeom prst="blockArc">
              <a:avLst>
                <a:gd name="adj1" fmla="val 16272629"/>
                <a:gd name="adj2" fmla="val 582171"/>
                <a:gd name="adj3" fmla="val 407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8" name="同心圆 37"/>
            <p:cNvSpPr/>
            <p:nvPr userDrawn="1"/>
          </p:nvSpPr>
          <p:spPr>
            <a:xfrm>
              <a:off x="1741435" y="1877001"/>
              <a:ext cx="2596097" cy="2596097"/>
            </a:xfrm>
            <a:prstGeom prst="donut">
              <a:avLst>
                <a:gd name="adj" fmla="val 473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9" name="空心弧 38"/>
            <p:cNvSpPr/>
            <p:nvPr userDrawn="1"/>
          </p:nvSpPr>
          <p:spPr>
            <a:xfrm rot="5400000" flipV="1">
              <a:off x="1082462" y="1218028"/>
              <a:ext cx="3752428" cy="3752428"/>
            </a:xfrm>
            <a:prstGeom prst="blockArc">
              <a:avLst>
                <a:gd name="adj1" fmla="val 18338353"/>
                <a:gd name="adj2" fmla="val 207581"/>
                <a:gd name="adj3" fmla="val 32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53" name="文本框 52"/>
          <p:cNvSpPr txBox="1"/>
          <p:nvPr userDrawn="1"/>
        </p:nvSpPr>
        <p:spPr>
          <a:xfrm>
            <a:off x="4590953" y="4575810"/>
            <a:ext cx="5724644" cy="461665"/>
          </a:xfrm>
          <a:prstGeom prst="rect">
            <a:avLst/>
          </a:prstGeom>
          <a:noFill/>
        </p:spPr>
        <p:txBody>
          <a:bodyPr wrap="none" rtlCol="0">
            <a:spAutoFit/>
          </a:bodyPr>
          <a:lstStyle/>
          <a:p>
            <a:r>
              <a:rPr lang="zh-CN" altLang="en-US" sz="2400" b="1" dirty="0" smtClean="0">
                <a:solidFill>
                  <a:schemeClr val="tx1"/>
                </a:solidFill>
                <a:latin typeface="微软雅黑" panose="020B0503020204020204" pitchFamily="34" charset="-122"/>
                <a:ea typeface="微软雅黑" panose="020B0503020204020204" pitchFamily="34" charset="-122"/>
              </a:rPr>
              <a:t>融合文本语义和情感分析的好友推荐系统</a:t>
            </a:r>
            <a:endParaRPr lang="zh-CN" altLang="en-US" sz="2400" b="1" dirty="0">
              <a:solidFill>
                <a:schemeClr val="tx1"/>
              </a:solidFill>
              <a:latin typeface="微软雅黑" panose="020B0503020204020204" pitchFamily="34" charset="-122"/>
              <a:ea typeface="微软雅黑" panose="020B0503020204020204" pitchFamily="34" charset="-122"/>
            </a:endParaRPr>
          </a:p>
        </p:txBody>
      </p:sp>
      <p:grpSp>
        <p:nvGrpSpPr>
          <p:cNvPr id="43" name="组合 42"/>
          <p:cNvGrpSpPr/>
          <p:nvPr userDrawn="1"/>
        </p:nvGrpSpPr>
        <p:grpSpPr>
          <a:xfrm>
            <a:off x="3560688" y="300816"/>
            <a:ext cx="5204554" cy="6009659"/>
            <a:chOff x="3514159" y="1294651"/>
            <a:chExt cx="5370266" cy="7203823"/>
          </a:xfrm>
        </p:grpSpPr>
        <p:grpSp>
          <p:nvGrpSpPr>
            <p:cNvPr id="44" name="组合 43"/>
            <p:cNvGrpSpPr/>
            <p:nvPr userDrawn="1"/>
          </p:nvGrpSpPr>
          <p:grpSpPr>
            <a:xfrm>
              <a:off x="3514159" y="1294651"/>
              <a:ext cx="1064760" cy="7203823"/>
              <a:chOff x="1445772" y="986833"/>
              <a:chExt cx="2623064" cy="17746843"/>
            </a:xfrm>
          </p:grpSpPr>
          <p:grpSp>
            <p:nvGrpSpPr>
              <p:cNvPr id="46" name="组合 45"/>
              <p:cNvGrpSpPr/>
              <p:nvPr userDrawn="1"/>
            </p:nvGrpSpPr>
            <p:grpSpPr>
              <a:xfrm>
                <a:off x="1445772" y="986833"/>
                <a:ext cx="2623064" cy="17746843"/>
                <a:chOff x="-3408439" y="842784"/>
                <a:chExt cx="1815653" cy="12284146"/>
              </a:xfrm>
            </p:grpSpPr>
            <p:sp>
              <p:nvSpPr>
                <p:cNvPr id="48" name="椭圆 47"/>
                <p:cNvSpPr/>
                <p:nvPr userDrawn="1"/>
              </p:nvSpPr>
              <p:spPr>
                <a:xfrm>
                  <a:off x="-3402622" y="842784"/>
                  <a:ext cx="1578362" cy="1873397"/>
                </a:xfrm>
                <a:prstGeom prst="ellipse">
                  <a:avLst/>
                </a:prstGeom>
                <a:solidFill>
                  <a:srgbClr val="00B0F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Broadway" panose="04040905080B02020502" pitchFamily="82" charset="0"/>
                  </a:endParaRPr>
                </a:p>
              </p:txBody>
            </p:sp>
            <p:sp>
              <p:nvSpPr>
                <p:cNvPr id="60" name="流程图: 合并 59"/>
                <p:cNvSpPr/>
                <p:nvPr userDrawn="1"/>
              </p:nvSpPr>
              <p:spPr>
                <a:xfrm rot="18650490">
                  <a:off x="-2107838" y="2225455"/>
                  <a:ext cx="403376" cy="467290"/>
                </a:xfrm>
                <a:prstGeom prst="flowChartMerg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Broadway" panose="04040905080B02020502" pitchFamily="82" charset="0"/>
                  </a:endParaRPr>
                </a:p>
              </p:txBody>
            </p:sp>
            <p:sp>
              <p:nvSpPr>
                <p:cNvPr id="58" name="椭圆 57"/>
                <p:cNvSpPr/>
                <p:nvPr userDrawn="1"/>
              </p:nvSpPr>
              <p:spPr>
                <a:xfrm>
                  <a:off x="-3408439" y="2906462"/>
                  <a:ext cx="1578361" cy="1873398"/>
                </a:xfrm>
                <a:prstGeom prst="ellipse">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Broadway" panose="04040905080B02020502" pitchFamily="82" charset="0"/>
                  </a:endParaRPr>
                </a:p>
              </p:txBody>
            </p:sp>
            <p:sp>
              <p:nvSpPr>
                <p:cNvPr id="78" name="流程图: 合并 77"/>
                <p:cNvSpPr/>
                <p:nvPr userDrawn="1"/>
              </p:nvSpPr>
              <p:spPr>
                <a:xfrm rot="18650490">
                  <a:off x="-2080002" y="4374966"/>
                  <a:ext cx="403376" cy="467291"/>
                </a:xfrm>
                <a:prstGeom prst="flowChartMerg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Broadway" panose="04040905080B02020502" pitchFamily="82" charset="0"/>
                  </a:endParaRPr>
                </a:p>
              </p:txBody>
            </p:sp>
            <p:sp>
              <p:nvSpPr>
                <p:cNvPr id="80" name="椭圆 79"/>
                <p:cNvSpPr/>
                <p:nvPr userDrawn="1"/>
              </p:nvSpPr>
              <p:spPr>
                <a:xfrm>
                  <a:off x="-3382439" y="5001458"/>
                  <a:ext cx="1578363" cy="1873397"/>
                </a:xfrm>
                <a:prstGeom prst="ellipse">
                  <a:avLst/>
                </a:prstGeom>
                <a:solidFill>
                  <a:schemeClr val="accent2">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Broadway" panose="04040905080B02020502" pitchFamily="82" charset="0"/>
                  </a:endParaRPr>
                </a:p>
              </p:txBody>
            </p:sp>
            <p:sp>
              <p:nvSpPr>
                <p:cNvPr id="81" name="流程图: 合并 80"/>
                <p:cNvSpPr/>
                <p:nvPr userDrawn="1"/>
              </p:nvSpPr>
              <p:spPr>
                <a:xfrm rot="18650490">
                  <a:off x="-2087654" y="6384128"/>
                  <a:ext cx="403376" cy="467291"/>
                </a:xfrm>
                <a:prstGeom prst="flowChartMerg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Broadway" panose="04040905080B02020502" pitchFamily="82" charset="0"/>
                  </a:endParaRPr>
                </a:p>
              </p:txBody>
            </p:sp>
            <p:sp>
              <p:nvSpPr>
                <p:cNvPr id="83" name="椭圆 82"/>
                <p:cNvSpPr/>
                <p:nvPr userDrawn="1"/>
              </p:nvSpPr>
              <p:spPr>
                <a:xfrm>
                  <a:off x="-3394662" y="7036849"/>
                  <a:ext cx="1578363" cy="1873398"/>
                </a:xfrm>
                <a:prstGeom prst="ellipse">
                  <a:avLst/>
                </a:prstGeom>
                <a:solidFill>
                  <a:schemeClr val="accent3">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Broadway" panose="04040905080B02020502" pitchFamily="82" charset="0"/>
                  </a:endParaRPr>
                </a:p>
              </p:txBody>
            </p:sp>
            <p:sp>
              <p:nvSpPr>
                <p:cNvPr id="86" name="流程图: 合并 85"/>
                <p:cNvSpPr/>
                <p:nvPr userDrawn="1"/>
              </p:nvSpPr>
              <p:spPr>
                <a:xfrm rot="18650490">
                  <a:off x="-2028119" y="8420308"/>
                  <a:ext cx="403376" cy="467291"/>
                </a:xfrm>
                <a:prstGeom prst="flowChartMerg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Broadway" panose="04040905080B02020502" pitchFamily="82" charset="0"/>
                  </a:endParaRPr>
                </a:p>
              </p:txBody>
            </p:sp>
            <p:sp>
              <p:nvSpPr>
                <p:cNvPr id="88" name="椭圆 87"/>
                <p:cNvSpPr/>
                <p:nvPr userDrawn="1"/>
              </p:nvSpPr>
              <p:spPr>
                <a:xfrm>
                  <a:off x="-3382439" y="9120648"/>
                  <a:ext cx="1578363" cy="1873398"/>
                </a:xfrm>
                <a:prstGeom prst="ellipse">
                  <a:avLst/>
                </a:prstGeom>
                <a:solidFill>
                  <a:schemeClr val="accent4">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Broadway" panose="04040905080B02020502" pitchFamily="82" charset="0"/>
                  </a:endParaRPr>
                </a:p>
              </p:txBody>
            </p:sp>
            <p:sp>
              <p:nvSpPr>
                <p:cNvPr id="89" name="流程图: 合并 88"/>
                <p:cNvSpPr/>
                <p:nvPr userDrawn="1"/>
              </p:nvSpPr>
              <p:spPr>
                <a:xfrm rot="18650490">
                  <a:off x="-2087653" y="10483987"/>
                  <a:ext cx="403376" cy="467290"/>
                </a:xfrm>
                <a:prstGeom prst="flowChartMerg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Broadway" panose="04040905080B02020502" pitchFamily="82" charset="0"/>
                  </a:endParaRPr>
                </a:p>
              </p:txBody>
            </p:sp>
            <p:sp>
              <p:nvSpPr>
                <p:cNvPr id="91" name="椭圆 90"/>
                <p:cNvSpPr/>
                <p:nvPr userDrawn="1"/>
              </p:nvSpPr>
              <p:spPr>
                <a:xfrm>
                  <a:off x="-3394662" y="11253532"/>
                  <a:ext cx="1578363" cy="1873398"/>
                </a:xfrm>
                <a:prstGeom prst="ellipse">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Broadway" panose="04040905080B02020502" pitchFamily="82" charset="0"/>
                  </a:endParaRPr>
                </a:p>
              </p:txBody>
            </p:sp>
            <p:sp>
              <p:nvSpPr>
                <p:cNvPr id="92" name="流程图: 合并 91"/>
                <p:cNvSpPr/>
                <p:nvPr userDrawn="1"/>
              </p:nvSpPr>
              <p:spPr>
                <a:xfrm rot="18650490">
                  <a:off x="-2107839" y="12538905"/>
                  <a:ext cx="403376" cy="467290"/>
                </a:xfrm>
                <a:prstGeom prst="flowChartMerg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Broadway" panose="04040905080B02020502" pitchFamily="82" charset="0"/>
                  </a:endParaRPr>
                </a:p>
              </p:txBody>
            </p:sp>
          </p:grpSp>
          <p:sp>
            <p:nvSpPr>
              <p:cNvPr id="47" name="文本框 46"/>
              <p:cNvSpPr txBox="1"/>
              <p:nvPr userDrawn="1"/>
            </p:nvSpPr>
            <p:spPr>
              <a:xfrm>
                <a:off x="1677949" y="1543728"/>
                <a:ext cx="1840984" cy="1817760"/>
              </a:xfrm>
              <a:prstGeom prst="rect">
                <a:avLst/>
              </a:prstGeom>
              <a:noFill/>
            </p:spPr>
            <p:txBody>
              <a:bodyPr wrap="none" rtlCol="0">
                <a:spAutoFit/>
              </a:bodyPr>
              <a:lstStyle/>
              <a:p>
                <a:r>
                  <a:rPr lang="en-US" altLang="zh-CN" sz="3400" b="0" dirty="0" smtClean="0">
                    <a:solidFill>
                      <a:schemeClr val="bg1"/>
                    </a:solidFill>
                    <a:latin typeface="Broadway" panose="04040905080B02020502" pitchFamily="82" charset="0"/>
                    <a:ea typeface="微软雅黑" panose="020B0503020204020204" pitchFamily="34" charset="-122"/>
                  </a:rPr>
                  <a:t>01</a:t>
                </a:r>
                <a:endParaRPr lang="zh-CN" altLang="en-US" sz="3400" b="0" dirty="0">
                  <a:solidFill>
                    <a:schemeClr val="bg1"/>
                  </a:solidFill>
                  <a:latin typeface="Broadway" panose="04040905080B02020502" pitchFamily="82" charset="0"/>
                  <a:ea typeface="微软雅黑" panose="020B0503020204020204" pitchFamily="34" charset="-122"/>
                </a:endParaRPr>
              </a:p>
            </p:txBody>
          </p:sp>
          <p:sp>
            <p:nvSpPr>
              <p:cNvPr id="82" name="文本框 81"/>
              <p:cNvSpPr txBox="1"/>
              <p:nvPr userDrawn="1"/>
            </p:nvSpPr>
            <p:spPr>
              <a:xfrm>
                <a:off x="1707109" y="7551743"/>
                <a:ext cx="1903736" cy="1817760"/>
              </a:xfrm>
              <a:prstGeom prst="rect">
                <a:avLst/>
              </a:prstGeom>
              <a:noFill/>
            </p:spPr>
            <p:txBody>
              <a:bodyPr wrap="none" rtlCol="0">
                <a:spAutoFit/>
              </a:bodyPr>
              <a:lstStyle/>
              <a:p>
                <a:r>
                  <a:rPr lang="en-US" altLang="zh-CN" sz="3400" b="0" dirty="0" smtClean="0">
                    <a:solidFill>
                      <a:schemeClr val="bg1"/>
                    </a:solidFill>
                    <a:latin typeface="Broadway" panose="04040905080B02020502" pitchFamily="82" charset="0"/>
                    <a:ea typeface="微软雅黑" panose="020B0503020204020204" pitchFamily="34" charset="-122"/>
                  </a:rPr>
                  <a:t>03</a:t>
                </a:r>
                <a:endParaRPr lang="zh-CN" altLang="en-US" sz="3400" b="0" dirty="0">
                  <a:solidFill>
                    <a:schemeClr val="bg1"/>
                  </a:solidFill>
                  <a:latin typeface="Broadway" panose="04040905080B02020502" pitchFamily="82" charset="0"/>
                  <a:ea typeface="微软雅黑" panose="020B0503020204020204" pitchFamily="34" charset="-122"/>
                </a:endParaRPr>
              </a:p>
            </p:txBody>
          </p:sp>
          <p:sp>
            <p:nvSpPr>
              <p:cNvPr id="87" name="文本框 86"/>
              <p:cNvSpPr txBox="1"/>
              <p:nvPr userDrawn="1"/>
            </p:nvSpPr>
            <p:spPr>
              <a:xfrm>
                <a:off x="1715640" y="10493402"/>
                <a:ext cx="1890693" cy="1817761"/>
              </a:xfrm>
              <a:prstGeom prst="rect">
                <a:avLst/>
              </a:prstGeom>
              <a:noFill/>
            </p:spPr>
            <p:txBody>
              <a:bodyPr wrap="none" rtlCol="0">
                <a:spAutoFit/>
              </a:bodyPr>
              <a:lstStyle/>
              <a:p>
                <a:r>
                  <a:rPr lang="en-US" altLang="zh-CN" sz="3400" b="0" dirty="0" smtClean="0">
                    <a:solidFill>
                      <a:schemeClr val="bg1"/>
                    </a:solidFill>
                    <a:latin typeface="Broadway" panose="04040905080B02020502" pitchFamily="82" charset="0"/>
                    <a:ea typeface="微软雅黑" panose="020B0503020204020204" pitchFamily="34" charset="-122"/>
                  </a:rPr>
                  <a:t>04</a:t>
                </a:r>
                <a:endParaRPr lang="zh-CN" altLang="en-US" sz="3400" b="0" dirty="0">
                  <a:solidFill>
                    <a:schemeClr val="bg1"/>
                  </a:solidFill>
                  <a:latin typeface="Broadway" panose="04040905080B02020502" pitchFamily="82" charset="0"/>
                  <a:ea typeface="微软雅黑" panose="020B0503020204020204" pitchFamily="34" charset="-122"/>
                </a:endParaRPr>
              </a:p>
            </p:txBody>
          </p:sp>
          <p:sp>
            <p:nvSpPr>
              <p:cNvPr id="90" name="文本框 89"/>
              <p:cNvSpPr txBox="1"/>
              <p:nvPr userDrawn="1"/>
            </p:nvSpPr>
            <p:spPr>
              <a:xfrm>
                <a:off x="1707109" y="13474787"/>
                <a:ext cx="1903734" cy="1817761"/>
              </a:xfrm>
              <a:prstGeom prst="rect">
                <a:avLst/>
              </a:prstGeom>
              <a:noFill/>
            </p:spPr>
            <p:txBody>
              <a:bodyPr wrap="none" rtlCol="0">
                <a:spAutoFit/>
              </a:bodyPr>
              <a:lstStyle/>
              <a:p>
                <a:r>
                  <a:rPr lang="en-US" altLang="zh-CN" sz="3400" b="0" dirty="0" smtClean="0">
                    <a:solidFill>
                      <a:schemeClr val="bg1"/>
                    </a:solidFill>
                    <a:latin typeface="Broadway" panose="04040905080B02020502" pitchFamily="82" charset="0"/>
                    <a:ea typeface="微软雅黑" panose="020B0503020204020204" pitchFamily="34" charset="-122"/>
                  </a:rPr>
                  <a:t>05</a:t>
                </a:r>
                <a:endParaRPr lang="zh-CN" altLang="en-US" sz="3400" b="0" dirty="0">
                  <a:solidFill>
                    <a:schemeClr val="bg1"/>
                  </a:solidFill>
                  <a:latin typeface="Broadway" panose="04040905080B02020502" pitchFamily="82" charset="0"/>
                  <a:ea typeface="微软雅黑" panose="020B0503020204020204" pitchFamily="34" charset="-122"/>
                </a:endParaRPr>
              </a:p>
            </p:txBody>
          </p:sp>
          <p:sp>
            <p:nvSpPr>
              <p:cNvPr id="93" name="文本框 92"/>
              <p:cNvSpPr txBox="1"/>
              <p:nvPr userDrawn="1"/>
            </p:nvSpPr>
            <p:spPr>
              <a:xfrm>
                <a:off x="1677947" y="16443518"/>
                <a:ext cx="1903734" cy="1817761"/>
              </a:xfrm>
              <a:prstGeom prst="rect">
                <a:avLst/>
              </a:prstGeom>
              <a:noFill/>
            </p:spPr>
            <p:txBody>
              <a:bodyPr wrap="none" rtlCol="0">
                <a:spAutoFit/>
              </a:bodyPr>
              <a:lstStyle/>
              <a:p>
                <a:r>
                  <a:rPr lang="en-US" altLang="zh-CN" sz="3400" b="0" dirty="0" smtClean="0">
                    <a:solidFill>
                      <a:schemeClr val="bg1"/>
                    </a:solidFill>
                    <a:latin typeface="Broadway" panose="04040905080B02020502" pitchFamily="82" charset="0"/>
                    <a:ea typeface="微软雅黑" panose="020B0503020204020204" pitchFamily="34" charset="-122"/>
                  </a:rPr>
                  <a:t>06</a:t>
                </a:r>
                <a:endParaRPr lang="zh-CN" altLang="en-US" sz="3400" b="0" dirty="0">
                  <a:solidFill>
                    <a:schemeClr val="bg1"/>
                  </a:solidFill>
                  <a:latin typeface="Broadway" panose="04040905080B02020502" pitchFamily="82" charset="0"/>
                  <a:ea typeface="微软雅黑" panose="020B0503020204020204" pitchFamily="34" charset="-122"/>
                </a:endParaRPr>
              </a:p>
            </p:txBody>
          </p:sp>
        </p:grpSp>
        <p:sp>
          <p:nvSpPr>
            <p:cNvPr id="45" name="文本框 44"/>
            <p:cNvSpPr txBox="1"/>
            <p:nvPr userDrawn="1"/>
          </p:nvSpPr>
          <p:spPr>
            <a:xfrm>
              <a:off x="4565390" y="1582350"/>
              <a:ext cx="4319035" cy="553401"/>
            </a:xfrm>
            <a:prstGeom prst="rect">
              <a:avLst/>
            </a:prstGeom>
            <a:noFill/>
          </p:spPr>
          <p:txBody>
            <a:bodyPr wrap="none" rtlCol="0">
              <a:spAutoFit/>
            </a:bodyPr>
            <a:lstStyle/>
            <a:p>
              <a:r>
                <a:rPr lang="zh-CN" altLang="en-US" sz="2400" b="1" dirty="0" smtClean="0">
                  <a:solidFill>
                    <a:schemeClr val="tx1"/>
                  </a:solidFill>
                  <a:latin typeface="微软雅黑" panose="020B0503020204020204" pitchFamily="34" charset="-122"/>
                  <a:ea typeface="微软雅黑" panose="020B0503020204020204" pitchFamily="34" charset="-122"/>
                </a:rPr>
                <a:t>研究背景、意义以及研究内容</a:t>
              </a:r>
              <a:endParaRPr lang="zh-CN" altLang="en-US" sz="2400" b="1" dirty="0">
                <a:solidFill>
                  <a:schemeClr val="tx1"/>
                </a:solidFill>
                <a:latin typeface="微软雅黑" panose="020B0503020204020204" pitchFamily="34" charset="-122"/>
                <a:ea typeface="微软雅黑" panose="020B0503020204020204" pitchFamily="34" charset="-122"/>
              </a:endParaRPr>
            </a:p>
          </p:txBody>
        </p:sp>
      </p:grpSp>
      <p:sp>
        <p:nvSpPr>
          <p:cNvPr id="77" name="文本框 76"/>
          <p:cNvSpPr txBox="1"/>
          <p:nvPr userDrawn="1"/>
        </p:nvSpPr>
        <p:spPr>
          <a:xfrm>
            <a:off x="4579481" y="5590612"/>
            <a:ext cx="2339102" cy="461665"/>
          </a:xfrm>
          <a:prstGeom prst="rect">
            <a:avLst/>
          </a:prstGeom>
          <a:noFill/>
        </p:spPr>
        <p:txBody>
          <a:bodyPr wrap="none" rtlCol="0">
            <a:spAutoFit/>
          </a:bodyPr>
          <a:lstStyle/>
          <a:p>
            <a:r>
              <a:rPr lang="zh-CN" altLang="en-US" sz="2400" b="1" dirty="0" smtClean="0">
                <a:solidFill>
                  <a:schemeClr val="tx1"/>
                </a:solidFill>
                <a:latin typeface="微软雅黑" panose="020B0503020204020204" pitchFamily="34" charset="-122"/>
                <a:ea typeface="微软雅黑" panose="020B0503020204020204" pitchFamily="34" charset="-122"/>
              </a:rPr>
              <a:t>总结与未来工作</a:t>
            </a:r>
            <a:endParaRPr lang="zh-CN" altLang="en-US" sz="2400" b="1" dirty="0">
              <a:solidFill>
                <a:schemeClr val="tx1"/>
              </a:solidFill>
              <a:latin typeface="微软雅黑" panose="020B0503020204020204" pitchFamily="34" charset="-122"/>
              <a:ea typeface="微软雅黑" panose="020B0503020204020204" pitchFamily="34" charset="-122"/>
            </a:endParaRPr>
          </a:p>
        </p:txBody>
      </p:sp>
      <p:sp>
        <p:nvSpPr>
          <p:cNvPr id="7" name="日期占位符 6"/>
          <p:cNvSpPr>
            <a:spLocks noGrp="1"/>
          </p:cNvSpPr>
          <p:nvPr>
            <p:ph type="dt" sz="half" idx="10"/>
          </p:nvPr>
        </p:nvSpPr>
        <p:spPr/>
        <p:txBody>
          <a:bodyPr/>
          <a:lstStyle/>
          <a:p>
            <a:fld id="{11961523-4804-45BD-9F6B-362C01C77A8B}" type="datetimeFigureOut">
              <a:rPr lang="zh-CN" altLang="en-US" smtClean="0"/>
              <a:t>2016/5/20/Friday</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A906129D-8271-4CBE-9DFD-2A0543AED237}" type="slidenum">
              <a:rPr lang="zh-CN" altLang="en-US" smtClean="0"/>
              <a:t>‹#›</a:t>
            </a:fld>
            <a:endParaRPr lang="zh-CN" altLang="en-US"/>
          </a:p>
        </p:txBody>
      </p:sp>
      <p:pic>
        <p:nvPicPr>
          <p:cNvPr id="84" name="Picture 18"/>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9601200" y="6310475"/>
            <a:ext cx="333375" cy="35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5" name="Picture 20" descr="ll"/>
          <p:cNvPicPr>
            <a:picLocks noChangeAspect="1" noChangeArrowheads="1"/>
          </p:cNvPicPr>
          <p:nvPr userDrawn="1"/>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982200" y="6283488"/>
            <a:ext cx="18288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 name="文本框 54"/>
          <p:cNvSpPr txBox="1"/>
          <p:nvPr userDrawn="1"/>
        </p:nvSpPr>
        <p:spPr>
          <a:xfrm>
            <a:off x="4590953" y="1503708"/>
            <a:ext cx="3262432" cy="461665"/>
          </a:xfrm>
          <a:prstGeom prst="rect">
            <a:avLst/>
          </a:prstGeom>
          <a:noFill/>
        </p:spPr>
        <p:txBody>
          <a:bodyPr wrap="none" rtlCol="0">
            <a:spAutoFit/>
          </a:bodyPr>
          <a:lstStyle/>
          <a:p>
            <a:r>
              <a:rPr lang="zh-CN" altLang="en-US" sz="2400" b="1" dirty="0" smtClean="0">
                <a:solidFill>
                  <a:schemeClr val="tx1"/>
                </a:solidFill>
                <a:latin typeface="微软雅黑" panose="020B0503020204020204" pitchFamily="34" charset="-122"/>
                <a:ea typeface="微软雅黑" panose="020B0503020204020204" pitchFamily="34" charset="-122"/>
              </a:rPr>
              <a:t>好友推荐相关理论基础</a:t>
            </a:r>
            <a:endParaRPr lang="zh-CN" altLang="en-US" sz="2400" b="1" dirty="0">
              <a:solidFill>
                <a:schemeClr val="tx1"/>
              </a:solidFill>
              <a:latin typeface="微软雅黑" panose="020B0503020204020204" pitchFamily="34" charset="-122"/>
              <a:ea typeface="微软雅黑" panose="020B0503020204020204" pitchFamily="34" charset="-122"/>
            </a:endParaRPr>
          </a:p>
        </p:txBody>
      </p:sp>
      <p:sp>
        <p:nvSpPr>
          <p:cNvPr id="94" name="文本框 93"/>
          <p:cNvSpPr txBox="1"/>
          <p:nvPr userDrawn="1"/>
        </p:nvSpPr>
        <p:spPr>
          <a:xfrm>
            <a:off x="3625314" y="1487820"/>
            <a:ext cx="748923" cy="615553"/>
          </a:xfrm>
          <a:prstGeom prst="rect">
            <a:avLst/>
          </a:prstGeom>
          <a:noFill/>
        </p:spPr>
        <p:txBody>
          <a:bodyPr wrap="none" rtlCol="0">
            <a:spAutoFit/>
          </a:bodyPr>
          <a:lstStyle/>
          <a:p>
            <a:r>
              <a:rPr lang="en-US" altLang="zh-CN" sz="3400" b="0" dirty="0" smtClean="0">
                <a:solidFill>
                  <a:schemeClr val="bg1"/>
                </a:solidFill>
                <a:latin typeface="Broadway" panose="04040905080B02020502" pitchFamily="82" charset="0"/>
                <a:ea typeface="微软雅黑" panose="020B0503020204020204" pitchFamily="34" charset="-122"/>
              </a:rPr>
              <a:t>02</a:t>
            </a:r>
            <a:endParaRPr lang="zh-CN" altLang="en-US" sz="3400" b="0" dirty="0">
              <a:solidFill>
                <a:schemeClr val="bg1"/>
              </a:solidFill>
              <a:latin typeface="Broadway" panose="04040905080B02020502" pitchFamily="82" charset="0"/>
              <a:ea typeface="微软雅黑" panose="020B0503020204020204" pitchFamily="34" charset="-122"/>
            </a:endParaRPr>
          </a:p>
        </p:txBody>
      </p:sp>
    </p:spTree>
    <p:extLst>
      <p:ext uri="{BB962C8B-B14F-4D97-AF65-F5344CB8AC3E}">
        <p14:creationId xmlns:p14="http://schemas.microsoft.com/office/powerpoint/2010/main" val="2209995609"/>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1_仅标题">
    <p:spTree>
      <p:nvGrpSpPr>
        <p:cNvPr id="1" name=""/>
        <p:cNvGrpSpPr/>
        <p:nvPr/>
      </p:nvGrpSpPr>
      <p:grpSpPr>
        <a:xfrm>
          <a:off x="0" y="0"/>
          <a:ext cx="0" cy="0"/>
          <a:chOff x="0" y="0"/>
          <a:chExt cx="0" cy="0"/>
        </a:xfrm>
      </p:grpSpPr>
      <p:sp>
        <p:nvSpPr>
          <p:cNvPr id="33" name="矩形 32"/>
          <p:cNvSpPr/>
          <p:nvPr userDrawn="1"/>
        </p:nvSpPr>
        <p:spPr>
          <a:xfrm>
            <a:off x="1" y="0"/>
            <a:ext cx="3035052" cy="6721475"/>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文本框 70"/>
          <p:cNvSpPr txBox="1"/>
          <p:nvPr userDrawn="1"/>
        </p:nvSpPr>
        <p:spPr>
          <a:xfrm>
            <a:off x="4624789" y="2569246"/>
            <a:ext cx="5724644" cy="461665"/>
          </a:xfrm>
          <a:prstGeom prst="rect">
            <a:avLst/>
          </a:prstGeom>
          <a:noFill/>
        </p:spPr>
        <p:txBody>
          <a:bodyPr wrap="none" rtlCol="0">
            <a:spAutoFit/>
          </a:bodyPr>
          <a:lstStyle/>
          <a:p>
            <a:r>
              <a:rPr lang="zh-CN" altLang="en-US" sz="2400" b="1" dirty="0" smtClean="0">
                <a:solidFill>
                  <a:schemeClr val="tx1"/>
                </a:solidFill>
                <a:latin typeface="微软雅黑" panose="020B0503020204020204" pitchFamily="34" charset="-122"/>
                <a:ea typeface="微软雅黑" panose="020B0503020204020204" pitchFamily="34" charset="-122"/>
              </a:rPr>
              <a:t>基于用户文本语义和情感程度的好友推荐</a:t>
            </a:r>
            <a:endParaRPr lang="zh-CN" altLang="en-US" sz="2400" b="1" dirty="0">
              <a:solidFill>
                <a:schemeClr val="tx1"/>
              </a:solidFill>
              <a:latin typeface="微软雅黑" panose="020B0503020204020204" pitchFamily="34" charset="-122"/>
              <a:ea typeface="微软雅黑" panose="020B0503020204020204" pitchFamily="34" charset="-122"/>
            </a:endParaRPr>
          </a:p>
        </p:txBody>
      </p:sp>
      <p:sp>
        <p:nvSpPr>
          <p:cNvPr id="72" name="文本框 71"/>
          <p:cNvSpPr txBox="1"/>
          <p:nvPr userDrawn="1"/>
        </p:nvSpPr>
        <p:spPr>
          <a:xfrm>
            <a:off x="4624789" y="3565021"/>
            <a:ext cx="6032421" cy="461665"/>
          </a:xfrm>
          <a:prstGeom prst="rect">
            <a:avLst/>
          </a:prstGeom>
          <a:noFill/>
        </p:spPr>
        <p:txBody>
          <a:bodyPr wrap="none" rtlCol="0">
            <a:spAutoFit/>
          </a:bodyPr>
          <a:lstStyle/>
          <a:p>
            <a:r>
              <a:rPr lang="zh-CN" altLang="en-US" sz="2400" b="1" dirty="0" smtClean="0">
                <a:solidFill>
                  <a:schemeClr val="tx1"/>
                </a:solidFill>
                <a:latin typeface="微软雅黑" panose="020B0503020204020204" pitchFamily="34" charset="-122"/>
                <a:ea typeface="微软雅黑" panose="020B0503020204020204" pitchFamily="34" charset="-122"/>
              </a:rPr>
              <a:t>基于交叉文本相似性和情感词典的好友推荐</a:t>
            </a:r>
            <a:endParaRPr lang="zh-CN" altLang="en-US" sz="2400" b="1" dirty="0">
              <a:solidFill>
                <a:schemeClr val="tx1"/>
              </a:solidFill>
              <a:latin typeface="微软雅黑" panose="020B0503020204020204" pitchFamily="34" charset="-122"/>
              <a:ea typeface="微软雅黑" panose="020B0503020204020204" pitchFamily="34" charset="-122"/>
            </a:endParaRPr>
          </a:p>
        </p:txBody>
      </p:sp>
      <p:grpSp>
        <p:nvGrpSpPr>
          <p:cNvPr id="34" name="组合 33"/>
          <p:cNvGrpSpPr/>
          <p:nvPr userDrawn="1"/>
        </p:nvGrpSpPr>
        <p:grpSpPr>
          <a:xfrm>
            <a:off x="-93304" y="1451188"/>
            <a:ext cx="3041784" cy="2992839"/>
            <a:chOff x="1082462" y="1218028"/>
            <a:chExt cx="3752428" cy="3752428"/>
          </a:xfrm>
        </p:grpSpPr>
        <p:grpSp>
          <p:nvGrpSpPr>
            <p:cNvPr id="35" name="组合 34"/>
            <p:cNvGrpSpPr/>
            <p:nvPr userDrawn="1"/>
          </p:nvGrpSpPr>
          <p:grpSpPr>
            <a:xfrm>
              <a:off x="2261324" y="2572676"/>
              <a:ext cx="1440227" cy="1204747"/>
              <a:chOff x="2525008" y="2776901"/>
              <a:chExt cx="1440227" cy="1204747"/>
            </a:xfrm>
            <a:noFill/>
          </p:grpSpPr>
          <p:sp>
            <p:nvSpPr>
              <p:cNvPr id="40" name="文本框 39"/>
              <p:cNvSpPr txBox="1"/>
              <p:nvPr userDrawn="1"/>
            </p:nvSpPr>
            <p:spPr>
              <a:xfrm>
                <a:off x="2525008" y="2776901"/>
                <a:ext cx="1415772" cy="830997"/>
              </a:xfrm>
              <a:prstGeom prst="rect">
                <a:avLst/>
              </a:prstGeom>
              <a:grpFill/>
            </p:spPr>
            <p:txBody>
              <a:bodyPr wrap="none" rtlCol="0">
                <a:spAutoFit/>
              </a:bodyPr>
              <a:lstStyle/>
              <a:p>
                <a:r>
                  <a:rPr lang="zh-CN" altLang="en-US" sz="4800" b="1" dirty="0" smtClean="0">
                    <a:solidFill>
                      <a:schemeClr val="bg1"/>
                    </a:solidFill>
                  </a:rPr>
                  <a:t>目录</a:t>
                </a:r>
                <a:endParaRPr lang="zh-CN" altLang="en-US" sz="4800" b="1" dirty="0">
                  <a:solidFill>
                    <a:schemeClr val="bg1"/>
                  </a:solidFill>
                </a:endParaRPr>
              </a:p>
            </p:txBody>
          </p:sp>
          <p:sp>
            <p:nvSpPr>
              <p:cNvPr id="41" name="文本框 40"/>
              <p:cNvSpPr txBox="1"/>
              <p:nvPr userDrawn="1"/>
            </p:nvSpPr>
            <p:spPr>
              <a:xfrm>
                <a:off x="2547859" y="3519983"/>
                <a:ext cx="1417376" cy="461665"/>
              </a:xfrm>
              <a:prstGeom prst="rect">
                <a:avLst/>
              </a:prstGeom>
              <a:grpFill/>
            </p:spPr>
            <p:txBody>
              <a:bodyPr wrap="none" rtlCol="0">
                <a:spAutoFit/>
              </a:bodyPr>
              <a:lstStyle/>
              <a:p>
                <a:r>
                  <a:rPr lang="en-US" altLang="zh-CN" sz="2400" b="1" dirty="0" smtClean="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t>Contents</a:t>
                </a:r>
                <a:endParaRPr lang="zh-CN" altLang="en-US" sz="2400" b="1" dirty="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grpSp>
        <p:sp>
          <p:nvSpPr>
            <p:cNvPr id="36" name="空心弧 35"/>
            <p:cNvSpPr/>
            <p:nvPr userDrawn="1"/>
          </p:nvSpPr>
          <p:spPr>
            <a:xfrm>
              <a:off x="1331528" y="1467094"/>
              <a:ext cx="3415910" cy="3415910"/>
            </a:xfrm>
            <a:prstGeom prst="blockArc">
              <a:avLst>
                <a:gd name="adj1" fmla="val 16203098"/>
                <a:gd name="adj2" fmla="val 2185751"/>
                <a:gd name="adj3" fmla="val 372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7" name="空心弧 36"/>
            <p:cNvSpPr/>
            <p:nvPr userDrawn="1"/>
          </p:nvSpPr>
          <p:spPr>
            <a:xfrm rot="5400000" flipV="1">
              <a:off x="1480446" y="1589267"/>
              <a:ext cx="3171564" cy="3171564"/>
            </a:xfrm>
            <a:prstGeom prst="blockArc">
              <a:avLst>
                <a:gd name="adj1" fmla="val 16272629"/>
                <a:gd name="adj2" fmla="val 582171"/>
                <a:gd name="adj3" fmla="val 407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8" name="同心圆 37"/>
            <p:cNvSpPr/>
            <p:nvPr userDrawn="1"/>
          </p:nvSpPr>
          <p:spPr>
            <a:xfrm>
              <a:off x="1741435" y="1877001"/>
              <a:ext cx="2596097" cy="2596097"/>
            </a:xfrm>
            <a:prstGeom prst="donut">
              <a:avLst>
                <a:gd name="adj" fmla="val 473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9" name="空心弧 38"/>
            <p:cNvSpPr/>
            <p:nvPr userDrawn="1"/>
          </p:nvSpPr>
          <p:spPr>
            <a:xfrm rot="5400000" flipV="1">
              <a:off x="1082462" y="1218028"/>
              <a:ext cx="3752428" cy="3752428"/>
            </a:xfrm>
            <a:prstGeom prst="blockArc">
              <a:avLst>
                <a:gd name="adj1" fmla="val 18338353"/>
                <a:gd name="adj2" fmla="val 207581"/>
                <a:gd name="adj3" fmla="val 32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53" name="文本框 52"/>
          <p:cNvSpPr txBox="1"/>
          <p:nvPr userDrawn="1"/>
        </p:nvSpPr>
        <p:spPr>
          <a:xfrm>
            <a:off x="4590953" y="4575810"/>
            <a:ext cx="5724644" cy="461665"/>
          </a:xfrm>
          <a:prstGeom prst="rect">
            <a:avLst/>
          </a:prstGeom>
          <a:noFill/>
        </p:spPr>
        <p:txBody>
          <a:bodyPr wrap="none" rtlCol="0">
            <a:spAutoFit/>
          </a:bodyPr>
          <a:lstStyle/>
          <a:p>
            <a:r>
              <a:rPr lang="zh-CN" altLang="en-US" sz="2400" b="1" dirty="0" smtClean="0">
                <a:solidFill>
                  <a:schemeClr val="tx1"/>
                </a:solidFill>
                <a:latin typeface="微软雅黑" panose="020B0503020204020204" pitchFamily="34" charset="-122"/>
                <a:ea typeface="微软雅黑" panose="020B0503020204020204" pitchFamily="34" charset="-122"/>
              </a:rPr>
              <a:t>融合文本语义和情感分析的好友推荐系统</a:t>
            </a:r>
            <a:endParaRPr lang="zh-CN" altLang="en-US" sz="2400" b="1" dirty="0">
              <a:solidFill>
                <a:schemeClr val="tx1"/>
              </a:solidFill>
              <a:latin typeface="微软雅黑" panose="020B0503020204020204" pitchFamily="34" charset="-122"/>
              <a:ea typeface="微软雅黑" panose="020B0503020204020204" pitchFamily="34" charset="-122"/>
            </a:endParaRPr>
          </a:p>
        </p:txBody>
      </p:sp>
      <p:grpSp>
        <p:nvGrpSpPr>
          <p:cNvPr id="43" name="组合 42"/>
          <p:cNvGrpSpPr/>
          <p:nvPr userDrawn="1"/>
        </p:nvGrpSpPr>
        <p:grpSpPr>
          <a:xfrm>
            <a:off x="3560688" y="300816"/>
            <a:ext cx="5204554" cy="6009659"/>
            <a:chOff x="3514159" y="1294651"/>
            <a:chExt cx="5370266" cy="7203823"/>
          </a:xfrm>
        </p:grpSpPr>
        <p:grpSp>
          <p:nvGrpSpPr>
            <p:cNvPr id="44" name="组合 43"/>
            <p:cNvGrpSpPr/>
            <p:nvPr userDrawn="1"/>
          </p:nvGrpSpPr>
          <p:grpSpPr>
            <a:xfrm>
              <a:off x="3514159" y="1294651"/>
              <a:ext cx="1064760" cy="7203823"/>
              <a:chOff x="1445772" y="986833"/>
              <a:chExt cx="2623064" cy="17746843"/>
            </a:xfrm>
          </p:grpSpPr>
          <p:grpSp>
            <p:nvGrpSpPr>
              <p:cNvPr id="46" name="组合 45"/>
              <p:cNvGrpSpPr/>
              <p:nvPr userDrawn="1"/>
            </p:nvGrpSpPr>
            <p:grpSpPr>
              <a:xfrm>
                <a:off x="1445772" y="986833"/>
                <a:ext cx="2623064" cy="17746843"/>
                <a:chOff x="-3408439" y="842784"/>
                <a:chExt cx="1815653" cy="12284146"/>
              </a:xfrm>
            </p:grpSpPr>
            <p:sp>
              <p:nvSpPr>
                <p:cNvPr id="48" name="椭圆 47"/>
                <p:cNvSpPr/>
                <p:nvPr userDrawn="1"/>
              </p:nvSpPr>
              <p:spPr>
                <a:xfrm>
                  <a:off x="-3402622" y="842784"/>
                  <a:ext cx="1578362" cy="1873397"/>
                </a:xfrm>
                <a:prstGeom prst="ellipse">
                  <a:avLst/>
                </a:prstGeom>
                <a:solidFill>
                  <a:srgbClr val="00B0F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Broadway" panose="04040905080B02020502" pitchFamily="82" charset="0"/>
                  </a:endParaRPr>
                </a:p>
              </p:txBody>
            </p:sp>
            <p:sp>
              <p:nvSpPr>
                <p:cNvPr id="60" name="流程图: 合并 59"/>
                <p:cNvSpPr/>
                <p:nvPr userDrawn="1"/>
              </p:nvSpPr>
              <p:spPr>
                <a:xfrm rot="18650490">
                  <a:off x="-2107838" y="2225455"/>
                  <a:ext cx="403376" cy="467290"/>
                </a:xfrm>
                <a:prstGeom prst="flowChartMerg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Broadway" panose="04040905080B02020502" pitchFamily="82" charset="0"/>
                  </a:endParaRPr>
                </a:p>
              </p:txBody>
            </p:sp>
            <p:sp>
              <p:nvSpPr>
                <p:cNvPr id="58" name="椭圆 57"/>
                <p:cNvSpPr/>
                <p:nvPr userDrawn="1"/>
              </p:nvSpPr>
              <p:spPr>
                <a:xfrm>
                  <a:off x="-3408439" y="2906462"/>
                  <a:ext cx="1578361" cy="1873398"/>
                </a:xfrm>
                <a:prstGeom prst="ellipse">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Broadway" panose="04040905080B02020502" pitchFamily="82" charset="0"/>
                  </a:endParaRPr>
                </a:p>
              </p:txBody>
            </p:sp>
            <p:sp>
              <p:nvSpPr>
                <p:cNvPr id="78" name="流程图: 合并 77"/>
                <p:cNvSpPr/>
                <p:nvPr userDrawn="1"/>
              </p:nvSpPr>
              <p:spPr>
                <a:xfrm rot="18650490">
                  <a:off x="-2080002" y="4374966"/>
                  <a:ext cx="403376" cy="467291"/>
                </a:xfrm>
                <a:prstGeom prst="flowChartMerg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Broadway" panose="04040905080B02020502" pitchFamily="82" charset="0"/>
                  </a:endParaRPr>
                </a:p>
              </p:txBody>
            </p:sp>
            <p:sp>
              <p:nvSpPr>
                <p:cNvPr id="80" name="椭圆 79"/>
                <p:cNvSpPr/>
                <p:nvPr userDrawn="1"/>
              </p:nvSpPr>
              <p:spPr>
                <a:xfrm>
                  <a:off x="-3382439" y="5001458"/>
                  <a:ext cx="1578363" cy="1873397"/>
                </a:xfrm>
                <a:prstGeom prst="ellipse">
                  <a:avLst/>
                </a:prstGeom>
                <a:solidFill>
                  <a:schemeClr val="accent2">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Broadway" panose="04040905080B02020502" pitchFamily="82" charset="0"/>
                  </a:endParaRPr>
                </a:p>
              </p:txBody>
            </p:sp>
            <p:sp>
              <p:nvSpPr>
                <p:cNvPr id="81" name="流程图: 合并 80"/>
                <p:cNvSpPr/>
                <p:nvPr userDrawn="1"/>
              </p:nvSpPr>
              <p:spPr>
                <a:xfrm rot="18650490">
                  <a:off x="-2087654" y="6384128"/>
                  <a:ext cx="403376" cy="467291"/>
                </a:xfrm>
                <a:prstGeom prst="flowChartMerg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Broadway" panose="04040905080B02020502" pitchFamily="82" charset="0"/>
                  </a:endParaRPr>
                </a:p>
              </p:txBody>
            </p:sp>
            <p:sp>
              <p:nvSpPr>
                <p:cNvPr id="83" name="椭圆 82"/>
                <p:cNvSpPr/>
                <p:nvPr userDrawn="1"/>
              </p:nvSpPr>
              <p:spPr>
                <a:xfrm>
                  <a:off x="-3394662" y="7036849"/>
                  <a:ext cx="1578363" cy="1873398"/>
                </a:xfrm>
                <a:prstGeom prst="ellipse">
                  <a:avLst/>
                </a:prstGeom>
                <a:solidFill>
                  <a:schemeClr val="accent3">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Broadway" panose="04040905080B02020502" pitchFamily="82" charset="0"/>
                  </a:endParaRPr>
                </a:p>
              </p:txBody>
            </p:sp>
            <p:sp>
              <p:nvSpPr>
                <p:cNvPr id="86" name="流程图: 合并 85"/>
                <p:cNvSpPr/>
                <p:nvPr userDrawn="1"/>
              </p:nvSpPr>
              <p:spPr>
                <a:xfrm rot="18650490">
                  <a:off x="-2028119" y="8420308"/>
                  <a:ext cx="403376" cy="467291"/>
                </a:xfrm>
                <a:prstGeom prst="flowChartMerg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Broadway" panose="04040905080B02020502" pitchFamily="82" charset="0"/>
                  </a:endParaRPr>
                </a:p>
              </p:txBody>
            </p:sp>
            <p:sp>
              <p:nvSpPr>
                <p:cNvPr id="88" name="椭圆 87"/>
                <p:cNvSpPr/>
                <p:nvPr userDrawn="1"/>
              </p:nvSpPr>
              <p:spPr>
                <a:xfrm>
                  <a:off x="-3382439" y="9120648"/>
                  <a:ext cx="1578363" cy="1873398"/>
                </a:xfrm>
                <a:prstGeom prst="ellipse">
                  <a:avLst/>
                </a:prstGeom>
                <a:solidFill>
                  <a:schemeClr val="accent4">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Broadway" panose="04040905080B02020502" pitchFamily="82" charset="0"/>
                  </a:endParaRPr>
                </a:p>
              </p:txBody>
            </p:sp>
            <p:sp>
              <p:nvSpPr>
                <p:cNvPr id="89" name="流程图: 合并 88"/>
                <p:cNvSpPr/>
                <p:nvPr userDrawn="1"/>
              </p:nvSpPr>
              <p:spPr>
                <a:xfrm rot="18650490">
                  <a:off x="-2087653" y="10483987"/>
                  <a:ext cx="403376" cy="467290"/>
                </a:xfrm>
                <a:prstGeom prst="flowChartMerg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Broadway" panose="04040905080B02020502" pitchFamily="82" charset="0"/>
                  </a:endParaRPr>
                </a:p>
              </p:txBody>
            </p:sp>
            <p:sp>
              <p:nvSpPr>
                <p:cNvPr id="91" name="椭圆 90"/>
                <p:cNvSpPr/>
                <p:nvPr userDrawn="1"/>
              </p:nvSpPr>
              <p:spPr>
                <a:xfrm>
                  <a:off x="-3394662" y="11253532"/>
                  <a:ext cx="1578363" cy="1873398"/>
                </a:xfrm>
                <a:prstGeom prst="ellipse">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Broadway" panose="04040905080B02020502" pitchFamily="82" charset="0"/>
                  </a:endParaRPr>
                </a:p>
              </p:txBody>
            </p:sp>
            <p:sp>
              <p:nvSpPr>
                <p:cNvPr id="92" name="流程图: 合并 91"/>
                <p:cNvSpPr/>
                <p:nvPr userDrawn="1"/>
              </p:nvSpPr>
              <p:spPr>
                <a:xfrm rot="18650490">
                  <a:off x="-2107839" y="12538905"/>
                  <a:ext cx="403376" cy="467290"/>
                </a:xfrm>
                <a:prstGeom prst="flowChartMerg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Broadway" panose="04040905080B02020502" pitchFamily="82" charset="0"/>
                  </a:endParaRPr>
                </a:p>
              </p:txBody>
            </p:sp>
          </p:grpSp>
          <p:sp>
            <p:nvSpPr>
              <p:cNvPr id="47" name="文本框 46"/>
              <p:cNvSpPr txBox="1"/>
              <p:nvPr userDrawn="1"/>
            </p:nvSpPr>
            <p:spPr>
              <a:xfrm>
                <a:off x="1677949" y="1543728"/>
                <a:ext cx="1840984" cy="1817760"/>
              </a:xfrm>
              <a:prstGeom prst="rect">
                <a:avLst/>
              </a:prstGeom>
              <a:noFill/>
            </p:spPr>
            <p:txBody>
              <a:bodyPr wrap="none" rtlCol="0">
                <a:spAutoFit/>
              </a:bodyPr>
              <a:lstStyle/>
              <a:p>
                <a:r>
                  <a:rPr lang="en-US" altLang="zh-CN" sz="3400" b="0" dirty="0" smtClean="0">
                    <a:solidFill>
                      <a:schemeClr val="bg1"/>
                    </a:solidFill>
                    <a:latin typeface="Broadway" panose="04040905080B02020502" pitchFamily="82" charset="0"/>
                    <a:ea typeface="微软雅黑" panose="020B0503020204020204" pitchFamily="34" charset="-122"/>
                  </a:rPr>
                  <a:t>01</a:t>
                </a:r>
                <a:endParaRPr lang="zh-CN" altLang="en-US" sz="3400" b="0" dirty="0">
                  <a:solidFill>
                    <a:schemeClr val="bg1"/>
                  </a:solidFill>
                  <a:latin typeface="Broadway" panose="04040905080B02020502" pitchFamily="82" charset="0"/>
                  <a:ea typeface="微软雅黑" panose="020B0503020204020204" pitchFamily="34" charset="-122"/>
                </a:endParaRPr>
              </a:p>
            </p:txBody>
          </p:sp>
          <p:sp>
            <p:nvSpPr>
              <p:cNvPr id="82" name="文本框 81"/>
              <p:cNvSpPr txBox="1"/>
              <p:nvPr userDrawn="1"/>
            </p:nvSpPr>
            <p:spPr>
              <a:xfrm>
                <a:off x="1707109" y="7551743"/>
                <a:ext cx="1903736" cy="1817760"/>
              </a:xfrm>
              <a:prstGeom prst="rect">
                <a:avLst/>
              </a:prstGeom>
              <a:noFill/>
            </p:spPr>
            <p:txBody>
              <a:bodyPr wrap="none" rtlCol="0">
                <a:spAutoFit/>
              </a:bodyPr>
              <a:lstStyle/>
              <a:p>
                <a:r>
                  <a:rPr lang="en-US" altLang="zh-CN" sz="3400" b="0" dirty="0" smtClean="0">
                    <a:solidFill>
                      <a:schemeClr val="bg1"/>
                    </a:solidFill>
                    <a:latin typeface="Broadway" panose="04040905080B02020502" pitchFamily="82" charset="0"/>
                    <a:ea typeface="微软雅黑" panose="020B0503020204020204" pitchFamily="34" charset="-122"/>
                  </a:rPr>
                  <a:t>03</a:t>
                </a:r>
                <a:endParaRPr lang="zh-CN" altLang="en-US" sz="3400" b="0" dirty="0">
                  <a:solidFill>
                    <a:schemeClr val="bg1"/>
                  </a:solidFill>
                  <a:latin typeface="Broadway" panose="04040905080B02020502" pitchFamily="82" charset="0"/>
                  <a:ea typeface="微软雅黑" panose="020B0503020204020204" pitchFamily="34" charset="-122"/>
                </a:endParaRPr>
              </a:p>
            </p:txBody>
          </p:sp>
          <p:sp>
            <p:nvSpPr>
              <p:cNvPr id="87" name="文本框 86"/>
              <p:cNvSpPr txBox="1"/>
              <p:nvPr userDrawn="1"/>
            </p:nvSpPr>
            <p:spPr>
              <a:xfrm>
                <a:off x="1715640" y="10493402"/>
                <a:ext cx="1890693" cy="1817761"/>
              </a:xfrm>
              <a:prstGeom prst="rect">
                <a:avLst/>
              </a:prstGeom>
              <a:noFill/>
            </p:spPr>
            <p:txBody>
              <a:bodyPr wrap="none" rtlCol="0">
                <a:spAutoFit/>
              </a:bodyPr>
              <a:lstStyle/>
              <a:p>
                <a:r>
                  <a:rPr lang="en-US" altLang="zh-CN" sz="3400" b="0" dirty="0" smtClean="0">
                    <a:solidFill>
                      <a:schemeClr val="bg1"/>
                    </a:solidFill>
                    <a:latin typeface="Broadway" panose="04040905080B02020502" pitchFamily="82" charset="0"/>
                    <a:ea typeface="微软雅黑" panose="020B0503020204020204" pitchFamily="34" charset="-122"/>
                  </a:rPr>
                  <a:t>04</a:t>
                </a:r>
                <a:endParaRPr lang="zh-CN" altLang="en-US" sz="3400" b="0" dirty="0">
                  <a:solidFill>
                    <a:schemeClr val="bg1"/>
                  </a:solidFill>
                  <a:latin typeface="Broadway" panose="04040905080B02020502" pitchFamily="82" charset="0"/>
                  <a:ea typeface="微软雅黑" panose="020B0503020204020204" pitchFamily="34" charset="-122"/>
                </a:endParaRPr>
              </a:p>
            </p:txBody>
          </p:sp>
          <p:sp>
            <p:nvSpPr>
              <p:cNvPr id="90" name="文本框 89"/>
              <p:cNvSpPr txBox="1"/>
              <p:nvPr userDrawn="1"/>
            </p:nvSpPr>
            <p:spPr>
              <a:xfrm>
                <a:off x="1707109" y="13474787"/>
                <a:ext cx="1903734" cy="1817761"/>
              </a:xfrm>
              <a:prstGeom prst="rect">
                <a:avLst/>
              </a:prstGeom>
              <a:noFill/>
            </p:spPr>
            <p:txBody>
              <a:bodyPr wrap="none" rtlCol="0">
                <a:spAutoFit/>
              </a:bodyPr>
              <a:lstStyle/>
              <a:p>
                <a:r>
                  <a:rPr lang="en-US" altLang="zh-CN" sz="3400" b="0" dirty="0" smtClean="0">
                    <a:solidFill>
                      <a:schemeClr val="bg1"/>
                    </a:solidFill>
                    <a:latin typeface="Broadway" panose="04040905080B02020502" pitchFamily="82" charset="0"/>
                    <a:ea typeface="微软雅黑" panose="020B0503020204020204" pitchFamily="34" charset="-122"/>
                  </a:rPr>
                  <a:t>05</a:t>
                </a:r>
                <a:endParaRPr lang="zh-CN" altLang="en-US" sz="3400" b="0" dirty="0">
                  <a:solidFill>
                    <a:schemeClr val="bg1"/>
                  </a:solidFill>
                  <a:latin typeface="Broadway" panose="04040905080B02020502" pitchFamily="82" charset="0"/>
                  <a:ea typeface="微软雅黑" panose="020B0503020204020204" pitchFamily="34" charset="-122"/>
                </a:endParaRPr>
              </a:p>
            </p:txBody>
          </p:sp>
          <p:sp>
            <p:nvSpPr>
              <p:cNvPr id="93" name="文本框 92"/>
              <p:cNvSpPr txBox="1"/>
              <p:nvPr userDrawn="1"/>
            </p:nvSpPr>
            <p:spPr>
              <a:xfrm>
                <a:off x="1677947" y="16443518"/>
                <a:ext cx="1903734" cy="1817761"/>
              </a:xfrm>
              <a:prstGeom prst="rect">
                <a:avLst/>
              </a:prstGeom>
              <a:noFill/>
            </p:spPr>
            <p:txBody>
              <a:bodyPr wrap="none" rtlCol="0">
                <a:spAutoFit/>
              </a:bodyPr>
              <a:lstStyle/>
              <a:p>
                <a:r>
                  <a:rPr lang="en-US" altLang="zh-CN" sz="3400" b="0" dirty="0" smtClean="0">
                    <a:solidFill>
                      <a:schemeClr val="bg1"/>
                    </a:solidFill>
                    <a:latin typeface="Broadway" panose="04040905080B02020502" pitchFamily="82" charset="0"/>
                    <a:ea typeface="微软雅黑" panose="020B0503020204020204" pitchFamily="34" charset="-122"/>
                  </a:rPr>
                  <a:t>06</a:t>
                </a:r>
                <a:endParaRPr lang="zh-CN" altLang="en-US" sz="3400" b="0" dirty="0">
                  <a:solidFill>
                    <a:schemeClr val="bg1"/>
                  </a:solidFill>
                  <a:latin typeface="Broadway" panose="04040905080B02020502" pitchFamily="82" charset="0"/>
                  <a:ea typeface="微软雅黑" panose="020B0503020204020204" pitchFamily="34" charset="-122"/>
                </a:endParaRPr>
              </a:p>
            </p:txBody>
          </p:sp>
        </p:grpSp>
        <p:sp>
          <p:nvSpPr>
            <p:cNvPr id="45" name="文本框 44"/>
            <p:cNvSpPr txBox="1"/>
            <p:nvPr userDrawn="1"/>
          </p:nvSpPr>
          <p:spPr>
            <a:xfrm>
              <a:off x="4565390" y="1582350"/>
              <a:ext cx="4319035" cy="553401"/>
            </a:xfrm>
            <a:prstGeom prst="rect">
              <a:avLst/>
            </a:prstGeom>
            <a:noFill/>
          </p:spPr>
          <p:txBody>
            <a:bodyPr wrap="none" rtlCol="0">
              <a:spAutoFit/>
            </a:bodyPr>
            <a:lstStyle/>
            <a:p>
              <a:r>
                <a:rPr lang="zh-CN" altLang="en-US" sz="2400" b="1" dirty="0" smtClean="0">
                  <a:solidFill>
                    <a:schemeClr val="tx1"/>
                  </a:solidFill>
                  <a:latin typeface="微软雅黑" panose="020B0503020204020204" pitchFamily="34" charset="-122"/>
                  <a:ea typeface="微软雅黑" panose="020B0503020204020204" pitchFamily="34" charset="-122"/>
                </a:rPr>
                <a:t>研究背景、意义以及研究内容</a:t>
              </a:r>
              <a:endParaRPr lang="zh-CN" altLang="en-US" sz="2400" b="1" dirty="0">
                <a:solidFill>
                  <a:schemeClr val="tx1"/>
                </a:solidFill>
                <a:latin typeface="微软雅黑" panose="020B0503020204020204" pitchFamily="34" charset="-122"/>
                <a:ea typeface="微软雅黑" panose="020B0503020204020204" pitchFamily="34" charset="-122"/>
              </a:endParaRPr>
            </a:p>
          </p:txBody>
        </p:sp>
      </p:grpSp>
      <p:sp>
        <p:nvSpPr>
          <p:cNvPr id="77" name="文本框 76"/>
          <p:cNvSpPr txBox="1"/>
          <p:nvPr userDrawn="1"/>
        </p:nvSpPr>
        <p:spPr>
          <a:xfrm>
            <a:off x="4579481" y="5590612"/>
            <a:ext cx="2339102" cy="461665"/>
          </a:xfrm>
          <a:prstGeom prst="rect">
            <a:avLst/>
          </a:prstGeom>
          <a:noFill/>
        </p:spPr>
        <p:txBody>
          <a:bodyPr wrap="none" rtlCol="0">
            <a:spAutoFit/>
          </a:bodyPr>
          <a:lstStyle/>
          <a:p>
            <a:r>
              <a:rPr lang="zh-CN" altLang="en-US" sz="2400" b="1" dirty="0" smtClean="0">
                <a:solidFill>
                  <a:schemeClr val="tx1"/>
                </a:solidFill>
                <a:latin typeface="微软雅黑" panose="020B0503020204020204" pitchFamily="34" charset="-122"/>
                <a:ea typeface="微软雅黑" panose="020B0503020204020204" pitchFamily="34" charset="-122"/>
              </a:rPr>
              <a:t>总结与未来工作</a:t>
            </a:r>
            <a:endParaRPr lang="zh-CN" altLang="en-US" sz="2400" b="1" dirty="0">
              <a:solidFill>
                <a:schemeClr val="tx1"/>
              </a:solidFill>
              <a:latin typeface="微软雅黑" panose="020B0503020204020204" pitchFamily="34" charset="-122"/>
              <a:ea typeface="微软雅黑" panose="020B0503020204020204" pitchFamily="34" charset="-122"/>
            </a:endParaRPr>
          </a:p>
        </p:txBody>
      </p:sp>
      <p:sp>
        <p:nvSpPr>
          <p:cNvPr id="7" name="日期占位符 6"/>
          <p:cNvSpPr>
            <a:spLocks noGrp="1"/>
          </p:cNvSpPr>
          <p:nvPr>
            <p:ph type="dt" sz="half" idx="10"/>
          </p:nvPr>
        </p:nvSpPr>
        <p:spPr/>
        <p:txBody>
          <a:bodyPr/>
          <a:lstStyle/>
          <a:p>
            <a:fld id="{11961523-4804-45BD-9F6B-362C01C77A8B}" type="datetimeFigureOut">
              <a:rPr lang="zh-CN" altLang="en-US" smtClean="0"/>
              <a:t>2016/5/20/Friday</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A906129D-8271-4CBE-9DFD-2A0543AED237}" type="slidenum">
              <a:rPr lang="zh-CN" altLang="en-US" smtClean="0"/>
              <a:t>‹#›</a:t>
            </a:fld>
            <a:endParaRPr lang="zh-CN" altLang="en-US"/>
          </a:p>
        </p:txBody>
      </p:sp>
      <p:pic>
        <p:nvPicPr>
          <p:cNvPr id="84" name="Picture 18"/>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9601200" y="6310475"/>
            <a:ext cx="333375" cy="35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5" name="Picture 20" descr="ll"/>
          <p:cNvPicPr>
            <a:picLocks noChangeAspect="1" noChangeArrowheads="1"/>
          </p:cNvPicPr>
          <p:nvPr userDrawn="1"/>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982200" y="6283488"/>
            <a:ext cx="18288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 name="文本框 54"/>
          <p:cNvSpPr txBox="1"/>
          <p:nvPr userDrawn="1"/>
        </p:nvSpPr>
        <p:spPr>
          <a:xfrm>
            <a:off x="4590953" y="1503708"/>
            <a:ext cx="3262432" cy="461665"/>
          </a:xfrm>
          <a:prstGeom prst="rect">
            <a:avLst/>
          </a:prstGeom>
          <a:noFill/>
        </p:spPr>
        <p:txBody>
          <a:bodyPr wrap="none" rtlCol="0">
            <a:spAutoFit/>
          </a:bodyPr>
          <a:lstStyle/>
          <a:p>
            <a:r>
              <a:rPr lang="zh-CN" altLang="en-US" sz="2400" b="1" dirty="0" smtClean="0">
                <a:solidFill>
                  <a:schemeClr val="tx1"/>
                </a:solidFill>
                <a:latin typeface="微软雅黑" panose="020B0503020204020204" pitchFamily="34" charset="-122"/>
                <a:ea typeface="微软雅黑" panose="020B0503020204020204" pitchFamily="34" charset="-122"/>
              </a:rPr>
              <a:t>好友推荐相关理论基础</a:t>
            </a:r>
            <a:endParaRPr lang="zh-CN" altLang="en-US" sz="2400" b="1" dirty="0">
              <a:solidFill>
                <a:schemeClr val="tx1"/>
              </a:solidFill>
              <a:latin typeface="微软雅黑" panose="020B0503020204020204" pitchFamily="34" charset="-122"/>
              <a:ea typeface="微软雅黑" panose="020B0503020204020204" pitchFamily="34" charset="-122"/>
            </a:endParaRPr>
          </a:p>
        </p:txBody>
      </p:sp>
      <p:sp>
        <p:nvSpPr>
          <p:cNvPr id="49" name="圆角矩形 48"/>
          <p:cNvSpPr/>
          <p:nvPr userDrawn="1"/>
        </p:nvSpPr>
        <p:spPr>
          <a:xfrm>
            <a:off x="3317544" y="2283485"/>
            <a:ext cx="8464830" cy="3052728"/>
          </a:xfrm>
          <a:prstGeom prst="roundRect">
            <a:avLst/>
          </a:prstGeom>
          <a:noFill/>
          <a:ln w="19050">
            <a:solidFill>
              <a:srgbClr val="FF0000"/>
            </a:solidFill>
            <a:prstDash val="lgDash"/>
          </a:ln>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a:ln>
                <a:solidFill>
                  <a:schemeClr val="tx1"/>
                </a:solidFill>
                <a:prstDash val="sysDot"/>
              </a:ln>
            </a:endParaRPr>
          </a:p>
        </p:txBody>
      </p:sp>
      <p:sp>
        <p:nvSpPr>
          <p:cNvPr id="50" name="文本框 49"/>
          <p:cNvSpPr txBox="1"/>
          <p:nvPr userDrawn="1"/>
        </p:nvSpPr>
        <p:spPr>
          <a:xfrm>
            <a:off x="3625314" y="1487820"/>
            <a:ext cx="748923" cy="615553"/>
          </a:xfrm>
          <a:prstGeom prst="rect">
            <a:avLst/>
          </a:prstGeom>
          <a:noFill/>
        </p:spPr>
        <p:txBody>
          <a:bodyPr wrap="none" rtlCol="0">
            <a:spAutoFit/>
          </a:bodyPr>
          <a:lstStyle/>
          <a:p>
            <a:r>
              <a:rPr lang="en-US" altLang="zh-CN" sz="3400" b="0" dirty="0" smtClean="0">
                <a:solidFill>
                  <a:schemeClr val="bg1"/>
                </a:solidFill>
                <a:latin typeface="Broadway" panose="04040905080B02020502" pitchFamily="82" charset="0"/>
                <a:ea typeface="微软雅黑" panose="020B0503020204020204" pitchFamily="34" charset="-122"/>
              </a:rPr>
              <a:t>02</a:t>
            </a:r>
            <a:endParaRPr lang="zh-CN" altLang="en-US" sz="3400" b="0" dirty="0">
              <a:solidFill>
                <a:schemeClr val="bg1"/>
              </a:solidFill>
              <a:latin typeface="Broadway" panose="04040905080B02020502" pitchFamily="82" charset="0"/>
              <a:ea typeface="微软雅黑" panose="020B0503020204020204" pitchFamily="34" charset="-122"/>
            </a:endParaRPr>
          </a:p>
        </p:txBody>
      </p:sp>
    </p:spTree>
    <p:extLst>
      <p:ext uri="{BB962C8B-B14F-4D97-AF65-F5344CB8AC3E}">
        <p14:creationId xmlns:p14="http://schemas.microsoft.com/office/powerpoint/2010/main" val="3127857788"/>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5_仅标题">
    <p:spTree>
      <p:nvGrpSpPr>
        <p:cNvPr id="1" name=""/>
        <p:cNvGrpSpPr/>
        <p:nvPr/>
      </p:nvGrpSpPr>
      <p:grpSpPr>
        <a:xfrm>
          <a:off x="0" y="0"/>
          <a:ext cx="0" cy="0"/>
          <a:chOff x="0" y="0"/>
          <a:chExt cx="0" cy="0"/>
        </a:xfrm>
      </p:grpSpPr>
      <p:sp>
        <p:nvSpPr>
          <p:cNvPr id="33" name="矩形 32"/>
          <p:cNvSpPr/>
          <p:nvPr userDrawn="1"/>
        </p:nvSpPr>
        <p:spPr>
          <a:xfrm>
            <a:off x="1" y="0"/>
            <a:ext cx="3035052" cy="6721475"/>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文本框 70"/>
          <p:cNvSpPr txBox="1"/>
          <p:nvPr userDrawn="1"/>
        </p:nvSpPr>
        <p:spPr>
          <a:xfrm>
            <a:off x="4624789" y="2569246"/>
            <a:ext cx="5724644" cy="461665"/>
          </a:xfrm>
          <a:prstGeom prst="rect">
            <a:avLst/>
          </a:prstGeom>
          <a:noFill/>
        </p:spPr>
        <p:txBody>
          <a:bodyPr wrap="none" rtlCol="0">
            <a:spAutoFit/>
          </a:bodyPr>
          <a:lstStyle/>
          <a:p>
            <a:pPr marL="0" algn="l" defTabSz="914400" rtl="0" eaLnBrk="1" latinLnBrk="0" hangingPunct="1"/>
            <a:r>
              <a:rPr lang="zh-CN" altLang="en-US" sz="2400" b="1" kern="1200" dirty="0" smtClean="0">
                <a:solidFill>
                  <a:schemeClr val="bg2">
                    <a:lumMod val="75000"/>
                  </a:schemeClr>
                </a:solidFill>
                <a:latin typeface="微软雅黑" panose="020B0503020204020204" pitchFamily="34" charset="-122"/>
                <a:ea typeface="微软雅黑" panose="020B0503020204020204" pitchFamily="34" charset="-122"/>
                <a:cs typeface="+mn-cs"/>
              </a:rPr>
              <a:t>基于用户文本语义和情感程度的好友推荐</a:t>
            </a:r>
            <a:endParaRPr lang="zh-CN" altLang="en-US" sz="2400" b="1" kern="1200" dirty="0">
              <a:solidFill>
                <a:schemeClr val="bg2">
                  <a:lumMod val="75000"/>
                </a:schemeClr>
              </a:solidFill>
              <a:latin typeface="微软雅黑" panose="020B0503020204020204" pitchFamily="34" charset="-122"/>
              <a:ea typeface="微软雅黑" panose="020B0503020204020204" pitchFamily="34" charset="-122"/>
              <a:cs typeface="+mn-cs"/>
            </a:endParaRPr>
          </a:p>
        </p:txBody>
      </p:sp>
      <p:sp>
        <p:nvSpPr>
          <p:cNvPr id="72" name="文本框 71"/>
          <p:cNvSpPr txBox="1"/>
          <p:nvPr userDrawn="1"/>
        </p:nvSpPr>
        <p:spPr>
          <a:xfrm>
            <a:off x="4624789" y="3565021"/>
            <a:ext cx="6032421" cy="461665"/>
          </a:xfrm>
          <a:prstGeom prst="rect">
            <a:avLst/>
          </a:prstGeom>
          <a:noFill/>
        </p:spPr>
        <p:txBody>
          <a:bodyPr wrap="none" rtlCol="0">
            <a:spAutoFit/>
          </a:bodyPr>
          <a:lstStyle/>
          <a:p>
            <a:pPr marL="0" algn="l" defTabSz="914400" rtl="0" eaLnBrk="1" latinLnBrk="0" hangingPunct="1"/>
            <a:r>
              <a:rPr lang="zh-CN" altLang="en-US" sz="2400" b="1" kern="1200" dirty="0" smtClean="0">
                <a:solidFill>
                  <a:schemeClr val="bg2">
                    <a:lumMod val="75000"/>
                  </a:schemeClr>
                </a:solidFill>
                <a:latin typeface="微软雅黑" panose="020B0503020204020204" pitchFamily="34" charset="-122"/>
                <a:ea typeface="微软雅黑" panose="020B0503020204020204" pitchFamily="34" charset="-122"/>
                <a:cs typeface="+mn-cs"/>
              </a:rPr>
              <a:t>基于交叉文本相似性和情感词典的好友推荐</a:t>
            </a:r>
            <a:endParaRPr lang="zh-CN" altLang="en-US" sz="2400" b="1" kern="1200" dirty="0">
              <a:solidFill>
                <a:schemeClr val="bg2">
                  <a:lumMod val="75000"/>
                </a:schemeClr>
              </a:solidFill>
              <a:latin typeface="微软雅黑" panose="020B0503020204020204" pitchFamily="34" charset="-122"/>
              <a:ea typeface="微软雅黑" panose="020B0503020204020204" pitchFamily="34" charset="-122"/>
              <a:cs typeface="+mn-cs"/>
            </a:endParaRPr>
          </a:p>
        </p:txBody>
      </p:sp>
      <p:grpSp>
        <p:nvGrpSpPr>
          <p:cNvPr id="34" name="组合 33"/>
          <p:cNvGrpSpPr/>
          <p:nvPr userDrawn="1"/>
        </p:nvGrpSpPr>
        <p:grpSpPr>
          <a:xfrm>
            <a:off x="-93304" y="1451188"/>
            <a:ext cx="3041784" cy="2992839"/>
            <a:chOff x="1082462" y="1218028"/>
            <a:chExt cx="3752428" cy="3752428"/>
          </a:xfrm>
        </p:grpSpPr>
        <p:grpSp>
          <p:nvGrpSpPr>
            <p:cNvPr id="35" name="组合 34"/>
            <p:cNvGrpSpPr/>
            <p:nvPr userDrawn="1"/>
          </p:nvGrpSpPr>
          <p:grpSpPr>
            <a:xfrm>
              <a:off x="2261324" y="2572676"/>
              <a:ext cx="1440227" cy="1204747"/>
              <a:chOff x="2525008" y="2776901"/>
              <a:chExt cx="1440227" cy="1204747"/>
            </a:xfrm>
            <a:noFill/>
          </p:grpSpPr>
          <p:sp>
            <p:nvSpPr>
              <p:cNvPr id="40" name="文本框 39"/>
              <p:cNvSpPr txBox="1"/>
              <p:nvPr userDrawn="1"/>
            </p:nvSpPr>
            <p:spPr>
              <a:xfrm>
                <a:off x="2525008" y="2776901"/>
                <a:ext cx="1415772" cy="830997"/>
              </a:xfrm>
              <a:prstGeom prst="rect">
                <a:avLst/>
              </a:prstGeom>
              <a:grpFill/>
            </p:spPr>
            <p:txBody>
              <a:bodyPr wrap="none" rtlCol="0">
                <a:spAutoFit/>
              </a:bodyPr>
              <a:lstStyle/>
              <a:p>
                <a:r>
                  <a:rPr lang="zh-CN" altLang="en-US" sz="4800" b="1" dirty="0" smtClean="0">
                    <a:solidFill>
                      <a:schemeClr val="bg1"/>
                    </a:solidFill>
                  </a:rPr>
                  <a:t>目录</a:t>
                </a:r>
                <a:endParaRPr lang="zh-CN" altLang="en-US" sz="4800" b="1" dirty="0">
                  <a:solidFill>
                    <a:schemeClr val="bg1"/>
                  </a:solidFill>
                </a:endParaRPr>
              </a:p>
            </p:txBody>
          </p:sp>
          <p:sp>
            <p:nvSpPr>
              <p:cNvPr id="41" name="文本框 40"/>
              <p:cNvSpPr txBox="1"/>
              <p:nvPr userDrawn="1"/>
            </p:nvSpPr>
            <p:spPr>
              <a:xfrm>
                <a:off x="2547859" y="3519983"/>
                <a:ext cx="1417376" cy="461665"/>
              </a:xfrm>
              <a:prstGeom prst="rect">
                <a:avLst/>
              </a:prstGeom>
              <a:grpFill/>
            </p:spPr>
            <p:txBody>
              <a:bodyPr wrap="none" rtlCol="0">
                <a:spAutoFit/>
              </a:bodyPr>
              <a:lstStyle/>
              <a:p>
                <a:r>
                  <a:rPr lang="en-US" altLang="zh-CN" sz="2400" b="1" dirty="0" smtClean="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t>Contents</a:t>
                </a:r>
                <a:endParaRPr lang="zh-CN" altLang="en-US" sz="2400" b="1" dirty="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grpSp>
        <p:sp>
          <p:nvSpPr>
            <p:cNvPr id="36" name="空心弧 35"/>
            <p:cNvSpPr/>
            <p:nvPr userDrawn="1"/>
          </p:nvSpPr>
          <p:spPr>
            <a:xfrm>
              <a:off x="1331528" y="1467094"/>
              <a:ext cx="3415910" cy="3415910"/>
            </a:xfrm>
            <a:prstGeom prst="blockArc">
              <a:avLst>
                <a:gd name="adj1" fmla="val 16203098"/>
                <a:gd name="adj2" fmla="val 2185751"/>
                <a:gd name="adj3" fmla="val 372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7" name="空心弧 36"/>
            <p:cNvSpPr/>
            <p:nvPr userDrawn="1"/>
          </p:nvSpPr>
          <p:spPr>
            <a:xfrm rot="5400000" flipV="1">
              <a:off x="1480446" y="1589267"/>
              <a:ext cx="3171564" cy="3171564"/>
            </a:xfrm>
            <a:prstGeom prst="blockArc">
              <a:avLst>
                <a:gd name="adj1" fmla="val 16272629"/>
                <a:gd name="adj2" fmla="val 582171"/>
                <a:gd name="adj3" fmla="val 407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8" name="同心圆 37"/>
            <p:cNvSpPr/>
            <p:nvPr userDrawn="1"/>
          </p:nvSpPr>
          <p:spPr>
            <a:xfrm>
              <a:off x="1741435" y="1877001"/>
              <a:ext cx="2596097" cy="2596097"/>
            </a:xfrm>
            <a:prstGeom prst="donut">
              <a:avLst>
                <a:gd name="adj" fmla="val 473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9" name="空心弧 38"/>
            <p:cNvSpPr/>
            <p:nvPr userDrawn="1"/>
          </p:nvSpPr>
          <p:spPr>
            <a:xfrm rot="5400000" flipV="1">
              <a:off x="1082462" y="1218028"/>
              <a:ext cx="3752428" cy="3752428"/>
            </a:xfrm>
            <a:prstGeom prst="blockArc">
              <a:avLst>
                <a:gd name="adj1" fmla="val 18338353"/>
                <a:gd name="adj2" fmla="val 207581"/>
                <a:gd name="adj3" fmla="val 32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53" name="文本框 52"/>
          <p:cNvSpPr txBox="1"/>
          <p:nvPr userDrawn="1"/>
        </p:nvSpPr>
        <p:spPr>
          <a:xfrm>
            <a:off x="4590953" y="4575810"/>
            <a:ext cx="5724644" cy="461665"/>
          </a:xfrm>
          <a:prstGeom prst="rect">
            <a:avLst/>
          </a:prstGeom>
          <a:noFill/>
        </p:spPr>
        <p:txBody>
          <a:bodyPr wrap="none" rtlCol="0">
            <a:spAutoFit/>
          </a:bodyPr>
          <a:lstStyle/>
          <a:p>
            <a:pPr marL="0" algn="l" defTabSz="914400" rtl="0" eaLnBrk="1" latinLnBrk="0" hangingPunct="1"/>
            <a:r>
              <a:rPr lang="zh-CN" altLang="en-US" sz="2400" b="1" kern="1200" dirty="0" smtClean="0">
                <a:solidFill>
                  <a:schemeClr val="bg2">
                    <a:lumMod val="75000"/>
                  </a:schemeClr>
                </a:solidFill>
                <a:latin typeface="微软雅黑" panose="020B0503020204020204" pitchFamily="34" charset="-122"/>
                <a:ea typeface="微软雅黑" panose="020B0503020204020204" pitchFamily="34" charset="-122"/>
                <a:cs typeface="+mn-cs"/>
              </a:rPr>
              <a:t>融合文本语义和情感分析的好友推荐系统</a:t>
            </a:r>
            <a:endParaRPr lang="zh-CN" altLang="en-US" sz="2400" b="1" kern="1200" dirty="0">
              <a:solidFill>
                <a:schemeClr val="bg2">
                  <a:lumMod val="75000"/>
                </a:schemeClr>
              </a:solidFill>
              <a:latin typeface="微软雅黑" panose="020B0503020204020204" pitchFamily="34" charset="-122"/>
              <a:ea typeface="微软雅黑" panose="020B0503020204020204" pitchFamily="34" charset="-122"/>
              <a:cs typeface="+mn-cs"/>
            </a:endParaRPr>
          </a:p>
        </p:txBody>
      </p:sp>
      <p:grpSp>
        <p:nvGrpSpPr>
          <p:cNvPr id="43" name="组合 42"/>
          <p:cNvGrpSpPr/>
          <p:nvPr userDrawn="1"/>
        </p:nvGrpSpPr>
        <p:grpSpPr>
          <a:xfrm>
            <a:off x="3560688" y="300816"/>
            <a:ext cx="5204553" cy="6009659"/>
            <a:chOff x="3514159" y="1294651"/>
            <a:chExt cx="5370266" cy="7203823"/>
          </a:xfrm>
        </p:grpSpPr>
        <p:grpSp>
          <p:nvGrpSpPr>
            <p:cNvPr id="44" name="组合 43"/>
            <p:cNvGrpSpPr/>
            <p:nvPr userDrawn="1"/>
          </p:nvGrpSpPr>
          <p:grpSpPr>
            <a:xfrm>
              <a:off x="3514159" y="1294651"/>
              <a:ext cx="1064760" cy="7203823"/>
              <a:chOff x="1445772" y="986833"/>
              <a:chExt cx="2623064" cy="17746843"/>
            </a:xfrm>
          </p:grpSpPr>
          <p:grpSp>
            <p:nvGrpSpPr>
              <p:cNvPr id="46" name="组合 45"/>
              <p:cNvGrpSpPr/>
              <p:nvPr userDrawn="1"/>
            </p:nvGrpSpPr>
            <p:grpSpPr>
              <a:xfrm>
                <a:off x="1445772" y="986833"/>
                <a:ext cx="2623064" cy="17746843"/>
                <a:chOff x="-3408439" y="842784"/>
                <a:chExt cx="1815653" cy="12284146"/>
              </a:xfrm>
            </p:grpSpPr>
            <p:sp>
              <p:nvSpPr>
                <p:cNvPr id="48" name="椭圆 47"/>
                <p:cNvSpPr/>
                <p:nvPr userDrawn="1"/>
              </p:nvSpPr>
              <p:spPr>
                <a:xfrm>
                  <a:off x="-3402622" y="842784"/>
                  <a:ext cx="1578362" cy="1873397"/>
                </a:xfrm>
                <a:prstGeom prst="ellipse">
                  <a:avLst/>
                </a:prstGeom>
                <a:solidFill>
                  <a:srgbClr val="00B0F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2">
                        <a:lumMod val="75000"/>
                      </a:schemeClr>
                    </a:solidFill>
                    <a:latin typeface="Broadway" panose="04040905080B02020502" pitchFamily="82" charset="0"/>
                  </a:endParaRPr>
                </a:p>
              </p:txBody>
            </p:sp>
            <p:sp>
              <p:nvSpPr>
                <p:cNvPr id="60" name="流程图: 合并 59"/>
                <p:cNvSpPr/>
                <p:nvPr userDrawn="1"/>
              </p:nvSpPr>
              <p:spPr>
                <a:xfrm rot="18650490">
                  <a:off x="-2107838" y="2225455"/>
                  <a:ext cx="403376" cy="467290"/>
                </a:xfrm>
                <a:prstGeom prst="flowChartMerg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2">
                        <a:lumMod val="75000"/>
                      </a:schemeClr>
                    </a:solidFill>
                    <a:latin typeface="Broadway" panose="04040905080B02020502" pitchFamily="82" charset="0"/>
                  </a:endParaRPr>
                </a:p>
              </p:txBody>
            </p:sp>
            <p:sp>
              <p:nvSpPr>
                <p:cNvPr id="58" name="椭圆 57"/>
                <p:cNvSpPr/>
                <p:nvPr userDrawn="1"/>
              </p:nvSpPr>
              <p:spPr>
                <a:xfrm>
                  <a:off x="-3408439" y="2906462"/>
                  <a:ext cx="1578361" cy="1873398"/>
                </a:xfrm>
                <a:prstGeom prst="ellipse">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2">
                        <a:lumMod val="75000"/>
                      </a:schemeClr>
                    </a:solidFill>
                    <a:latin typeface="Broadway" panose="04040905080B02020502" pitchFamily="82" charset="0"/>
                  </a:endParaRPr>
                </a:p>
              </p:txBody>
            </p:sp>
            <p:sp>
              <p:nvSpPr>
                <p:cNvPr id="78" name="流程图: 合并 77"/>
                <p:cNvSpPr/>
                <p:nvPr userDrawn="1"/>
              </p:nvSpPr>
              <p:spPr>
                <a:xfrm rot="18650490">
                  <a:off x="-2080002" y="4374966"/>
                  <a:ext cx="403376" cy="467291"/>
                </a:xfrm>
                <a:prstGeom prst="flowChartMerg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2">
                        <a:lumMod val="75000"/>
                      </a:schemeClr>
                    </a:solidFill>
                    <a:latin typeface="Broadway" panose="04040905080B02020502" pitchFamily="82" charset="0"/>
                  </a:endParaRPr>
                </a:p>
              </p:txBody>
            </p:sp>
            <p:sp>
              <p:nvSpPr>
                <p:cNvPr id="80" name="椭圆 79"/>
                <p:cNvSpPr/>
                <p:nvPr userDrawn="1"/>
              </p:nvSpPr>
              <p:spPr>
                <a:xfrm>
                  <a:off x="-3382439" y="5001458"/>
                  <a:ext cx="1578363" cy="1873397"/>
                </a:xfrm>
                <a:prstGeom prst="ellipse">
                  <a:avLst/>
                </a:prstGeom>
                <a:solidFill>
                  <a:schemeClr val="accent2">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2">
                        <a:lumMod val="75000"/>
                      </a:schemeClr>
                    </a:solidFill>
                    <a:latin typeface="Broadway" panose="04040905080B02020502" pitchFamily="82" charset="0"/>
                  </a:endParaRPr>
                </a:p>
              </p:txBody>
            </p:sp>
            <p:sp>
              <p:nvSpPr>
                <p:cNvPr id="81" name="流程图: 合并 80"/>
                <p:cNvSpPr/>
                <p:nvPr userDrawn="1"/>
              </p:nvSpPr>
              <p:spPr>
                <a:xfrm rot="18650490">
                  <a:off x="-2087654" y="6384128"/>
                  <a:ext cx="403376" cy="467291"/>
                </a:xfrm>
                <a:prstGeom prst="flowChartMerg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2">
                        <a:lumMod val="75000"/>
                      </a:schemeClr>
                    </a:solidFill>
                    <a:latin typeface="Broadway" panose="04040905080B02020502" pitchFamily="82" charset="0"/>
                  </a:endParaRPr>
                </a:p>
              </p:txBody>
            </p:sp>
            <p:sp>
              <p:nvSpPr>
                <p:cNvPr id="83" name="椭圆 82"/>
                <p:cNvSpPr/>
                <p:nvPr userDrawn="1"/>
              </p:nvSpPr>
              <p:spPr>
                <a:xfrm>
                  <a:off x="-3394662" y="7036849"/>
                  <a:ext cx="1578363" cy="1873398"/>
                </a:xfrm>
                <a:prstGeom prst="ellipse">
                  <a:avLst/>
                </a:prstGeom>
                <a:solidFill>
                  <a:schemeClr val="accent3">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2">
                        <a:lumMod val="75000"/>
                      </a:schemeClr>
                    </a:solidFill>
                    <a:latin typeface="Broadway" panose="04040905080B02020502" pitchFamily="82" charset="0"/>
                  </a:endParaRPr>
                </a:p>
              </p:txBody>
            </p:sp>
            <p:sp>
              <p:nvSpPr>
                <p:cNvPr id="86" name="流程图: 合并 85"/>
                <p:cNvSpPr/>
                <p:nvPr userDrawn="1"/>
              </p:nvSpPr>
              <p:spPr>
                <a:xfrm rot="18650490">
                  <a:off x="-2028119" y="8420308"/>
                  <a:ext cx="403376" cy="467291"/>
                </a:xfrm>
                <a:prstGeom prst="flowChartMerg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2">
                        <a:lumMod val="75000"/>
                      </a:schemeClr>
                    </a:solidFill>
                    <a:latin typeface="Broadway" panose="04040905080B02020502" pitchFamily="82" charset="0"/>
                  </a:endParaRPr>
                </a:p>
              </p:txBody>
            </p:sp>
            <p:sp>
              <p:nvSpPr>
                <p:cNvPr id="88" name="椭圆 87"/>
                <p:cNvSpPr/>
                <p:nvPr userDrawn="1"/>
              </p:nvSpPr>
              <p:spPr>
                <a:xfrm>
                  <a:off x="-3382439" y="9120648"/>
                  <a:ext cx="1578363" cy="1873398"/>
                </a:xfrm>
                <a:prstGeom prst="ellipse">
                  <a:avLst/>
                </a:prstGeom>
                <a:solidFill>
                  <a:schemeClr val="accent4">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2">
                        <a:lumMod val="75000"/>
                      </a:schemeClr>
                    </a:solidFill>
                    <a:latin typeface="Broadway" panose="04040905080B02020502" pitchFamily="82" charset="0"/>
                  </a:endParaRPr>
                </a:p>
              </p:txBody>
            </p:sp>
            <p:sp>
              <p:nvSpPr>
                <p:cNvPr id="89" name="流程图: 合并 88"/>
                <p:cNvSpPr/>
                <p:nvPr userDrawn="1"/>
              </p:nvSpPr>
              <p:spPr>
                <a:xfrm rot="18650490">
                  <a:off x="-2087653" y="10483987"/>
                  <a:ext cx="403376" cy="467290"/>
                </a:xfrm>
                <a:prstGeom prst="flowChartMerg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2">
                        <a:lumMod val="75000"/>
                      </a:schemeClr>
                    </a:solidFill>
                    <a:latin typeface="Broadway" panose="04040905080B02020502" pitchFamily="82" charset="0"/>
                  </a:endParaRPr>
                </a:p>
              </p:txBody>
            </p:sp>
            <p:sp>
              <p:nvSpPr>
                <p:cNvPr id="91" name="椭圆 90"/>
                <p:cNvSpPr/>
                <p:nvPr userDrawn="1"/>
              </p:nvSpPr>
              <p:spPr>
                <a:xfrm>
                  <a:off x="-3394662" y="11253532"/>
                  <a:ext cx="1578363" cy="1873398"/>
                </a:xfrm>
                <a:prstGeom prst="ellipse">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2">
                        <a:lumMod val="75000"/>
                      </a:schemeClr>
                    </a:solidFill>
                    <a:latin typeface="Broadway" panose="04040905080B02020502" pitchFamily="82" charset="0"/>
                  </a:endParaRPr>
                </a:p>
              </p:txBody>
            </p:sp>
            <p:sp>
              <p:nvSpPr>
                <p:cNvPr id="92" name="流程图: 合并 91"/>
                <p:cNvSpPr/>
                <p:nvPr userDrawn="1"/>
              </p:nvSpPr>
              <p:spPr>
                <a:xfrm rot="18650490">
                  <a:off x="-2107839" y="12538905"/>
                  <a:ext cx="403376" cy="467290"/>
                </a:xfrm>
                <a:prstGeom prst="flowChartMerg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2">
                        <a:lumMod val="75000"/>
                      </a:schemeClr>
                    </a:solidFill>
                    <a:latin typeface="Broadway" panose="04040905080B02020502" pitchFamily="82" charset="0"/>
                  </a:endParaRPr>
                </a:p>
              </p:txBody>
            </p:sp>
          </p:grpSp>
          <p:sp>
            <p:nvSpPr>
              <p:cNvPr id="47" name="文本框 46"/>
              <p:cNvSpPr txBox="1"/>
              <p:nvPr userDrawn="1"/>
            </p:nvSpPr>
            <p:spPr>
              <a:xfrm>
                <a:off x="1677949" y="1543728"/>
                <a:ext cx="1840984" cy="1817760"/>
              </a:xfrm>
              <a:prstGeom prst="rect">
                <a:avLst/>
              </a:prstGeom>
              <a:noFill/>
            </p:spPr>
            <p:txBody>
              <a:bodyPr wrap="none" rtlCol="0">
                <a:spAutoFit/>
              </a:bodyPr>
              <a:lstStyle/>
              <a:p>
                <a:r>
                  <a:rPr lang="en-US" altLang="zh-CN" sz="3400" b="0" dirty="0" smtClean="0">
                    <a:solidFill>
                      <a:schemeClr val="bg1"/>
                    </a:solidFill>
                    <a:latin typeface="Broadway" panose="04040905080B02020502" pitchFamily="82" charset="0"/>
                    <a:ea typeface="微软雅黑" panose="020B0503020204020204" pitchFamily="34" charset="-122"/>
                  </a:rPr>
                  <a:t>01</a:t>
                </a:r>
                <a:endParaRPr lang="zh-CN" altLang="en-US" sz="3400" b="0" dirty="0">
                  <a:solidFill>
                    <a:schemeClr val="bg1"/>
                  </a:solidFill>
                  <a:latin typeface="Broadway" panose="04040905080B02020502" pitchFamily="82" charset="0"/>
                  <a:ea typeface="微软雅黑" panose="020B0503020204020204" pitchFamily="34" charset="-122"/>
                </a:endParaRPr>
              </a:p>
            </p:txBody>
          </p:sp>
          <p:sp>
            <p:nvSpPr>
              <p:cNvPr id="82" name="文本框 81"/>
              <p:cNvSpPr txBox="1"/>
              <p:nvPr userDrawn="1"/>
            </p:nvSpPr>
            <p:spPr>
              <a:xfrm>
                <a:off x="1707109" y="7551743"/>
                <a:ext cx="1903736" cy="1817760"/>
              </a:xfrm>
              <a:prstGeom prst="rect">
                <a:avLst/>
              </a:prstGeom>
              <a:noFill/>
            </p:spPr>
            <p:txBody>
              <a:bodyPr wrap="none" rtlCol="0">
                <a:spAutoFit/>
              </a:bodyPr>
              <a:lstStyle/>
              <a:p>
                <a:r>
                  <a:rPr lang="en-US" altLang="zh-CN" sz="3400" b="0" dirty="0" smtClean="0">
                    <a:solidFill>
                      <a:schemeClr val="bg2">
                        <a:lumMod val="75000"/>
                      </a:schemeClr>
                    </a:solidFill>
                    <a:latin typeface="Broadway" panose="04040905080B02020502" pitchFamily="82" charset="0"/>
                    <a:ea typeface="微软雅黑" panose="020B0503020204020204" pitchFamily="34" charset="-122"/>
                  </a:rPr>
                  <a:t>03</a:t>
                </a:r>
                <a:endParaRPr lang="zh-CN" altLang="en-US" sz="3400" b="0" dirty="0">
                  <a:solidFill>
                    <a:schemeClr val="bg2">
                      <a:lumMod val="75000"/>
                    </a:schemeClr>
                  </a:solidFill>
                  <a:latin typeface="Broadway" panose="04040905080B02020502" pitchFamily="82" charset="0"/>
                  <a:ea typeface="微软雅黑" panose="020B0503020204020204" pitchFamily="34" charset="-122"/>
                </a:endParaRPr>
              </a:p>
            </p:txBody>
          </p:sp>
          <p:sp>
            <p:nvSpPr>
              <p:cNvPr id="87" name="文本框 86"/>
              <p:cNvSpPr txBox="1"/>
              <p:nvPr userDrawn="1"/>
            </p:nvSpPr>
            <p:spPr>
              <a:xfrm>
                <a:off x="1715640" y="10493402"/>
                <a:ext cx="1890693" cy="1817761"/>
              </a:xfrm>
              <a:prstGeom prst="rect">
                <a:avLst/>
              </a:prstGeom>
              <a:noFill/>
            </p:spPr>
            <p:txBody>
              <a:bodyPr wrap="none" rtlCol="0">
                <a:spAutoFit/>
              </a:bodyPr>
              <a:lstStyle/>
              <a:p>
                <a:r>
                  <a:rPr lang="en-US" altLang="zh-CN" sz="3400" b="0" dirty="0" smtClean="0">
                    <a:solidFill>
                      <a:schemeClr val="bg2">
                        <a:lumMod val="75000"/>
                      </a:schemeClr>
                    </a:solidFill>
                    <a:latin typeface="Broadway" panose="04040905080B02020502" pitchFamily="82" charset="0"/>
                    <a:ea typeface="微软雅黑" panose="020B0503020204020204" pitchFamily="34" charset="-122"/>
                  </a:rPr>
                  <a:t>04</a:t>
                </a:r>
                <a:endParaRPr lang="zh-CN" altLang="en-US" sz="3400" b="0" dirty="0">
                  <a:solidFill>
                    <a:schemeClr val="bg2">
                      <a:lumMod val="75000"/>
                    </a:schemeClr>
                  </a:solidFill>
                  <a:latin typeface="Broadway" panose="04040905080B02020502" pitchFamily="82" charset="0"/>
                  <a:ea typeface="微软雅黑" panose="020B0503020204020204" pitchFamily="34" charset="-122"/>
                </a:endParaRPr>
              </a:p>
            </p:txBody>
          </p:sp>
          <p:sp>
            <p:nvSpPr>
              <p:cNvPr id="90" name="文本框 89"/>
              <p:cNvSpPr txBox="1"/>
              <p:nvPr userDrawn="1"/>
            </p:nvSpPr>
            <p:spPr>
              <a:xfrm>
                <a:off x="1707109" y="13474787"/>
                <a:ext cx="1903734" cy="1817761"/>
              </a:xfrm>
              <a:prstGeom prst="rect">
                <a:avLst/>
              </a:prstGeom>
              <a:noFill/>
            </p:spPr>
            <p:txBody>
              <a:bodyPr wrap="none" rtlCol="0">
                <a:spAutoFit/>
              </a:bodyPr>
              <a:lstStyle/>
              <a:p>
                <a:r>
                  <a:rPr lang="en-US" altLang="zh-CN" sz="3400" b="0" dirty="0" smtClean="0">
                    <a:solidFill>
                      <a:schemeClr val="bg2">
                        <a:lumMod val="75000"/>
                      </a:schemeClr>
                    </a:solidFill>
                    <a:latin typeface="Broadway" panose="04040905080B02020502" pitchFamily="82" charset="0"/>
                    <a:ea typeface="微软雅黑" panose="020B0503020204020204" pitchFamily="34" charset="-122"/>
                  </a:rPr>
                  <a:t>05</a:t>
                </a:r>
                <a:endParaRPr lang="zh-CN" altLang="en-US" sz="3400" b="0" dirty="0">
                  <a:solidFill>
                    <a:schemeClr val="bg2">
                      <a:lumMod val="75000"/>
                    </a:schemeClr>
                  </a:solidFill>
                  <a:latin typeface="Broadway" panose="04040905080B02020502" pitchFamily="82" charset="0"/>
                  <a:ea typeface="微软雅黑" panose="020B0503020204020204" pitchFamily="34" charset="-122"/>
                </a:endParaRPr>
              </a:p>
            </p:txBody>
          </p:sp>
          <p:sp>
            <p:nvSpPr>
              <p:cNvPr id="93" name="文本框 92"/>
              <p:cNvSpPr txBox="1"/>
              <p:nvPr userDrawn="1"/>
            </p:nvSpPr>
            <p:spPr>
              <a:xfrm>
                <a:off x="1677947" y="16443518"/>
                <a:ext cx="1903734" cy="1817761"/>
              </a:xfrm>
              <a:prstGeom prst="rect">
                <a:avLst/>
              </a:prstGeom>
              <a:noFill/>
            </p:spPr>
            <p:txBody>
              <a:bodyPr wrap="none" rtlCol="0">
                <a:spAutoFit/>
              </a:bodyPr>
              <a:lstStyle/>
              <a:p>
                <a:r>
                  <a:rPr lang="en-US" altLang="zh-CN" sz="3400" b="0" dirty="0" smtClean="0">
                    <a:solidFill>
                      <a:schemeClr val="bg2">
                        <a:lumMod val="75000"/>
                      </a:schemeClr>
                    </a:solidFill>
                    <a:latin typeface="Broadway" panose="04040905080B02020502" pitchFamily="82" charset="0"/>
                    <a:ea typeface="微软雅黑" panose="020B0503020204020204" pitchFamily="34" charset="-122"/>
                  </a:rPr>
                  <a:t>06</a:t>
                </a:r>
                <a:endParaRPr lang="zh-CN" altLang="en-US" sz="3400" b="0" dirty="0">
                  <a:solidFill>
                    <a:schemeClr val="bg2">
                      <a:lumMod val="75000"/>
                    </a:schemeClr>
                  </a:solidFill>
                  <a:latin typeface="Broadway" panose="04040905080B02020502" pitchFamily="82" charset="0"/>
                  <a:ea typeface="微软雅黑" panose="020B0503020204020204" pitchFamily="34" charset="-122"/>
                </a:endParaRPr>
              </a:p>
            </p:txBody>
          </p:sp>
        </p:grpSp>
        <p:sp>
          <p:nvSpPr>
            <p:cNvPr id="45" name="文本框 44"/>
            <p:cNvSpPr txBox="1"/>
            <p:nvPr userDrawn="1"/>
          </p:nvSpPr>
          <p:spPr>
            <a:xfrm>
              <a:off x="4565390" y="1582350"/>
              <a:ext cx="4319035" cy="553401"/>
            </a:xfrm>
            <a:prstGeom prst="rect">
              <a:avLst/>
            </a:prstGeom>
            <a:noFill/>
          </p:spPr>
          <p:txBody>
            <a:bodyPr wrap="none" rtlCol="0">
              <a:spAutoFit/>
            </a:bodyPr>
            <a:lstStyle/>
            <a:p>
              <a:r>
                <a:rPr lang="zh-CN" altLang="en-US" sz="2400" b="1" dirty="0" smtClean="0">
                  <a:solidFill>
                    <a:schemeClr val="tx1"/>
                  </a:solidFill>
                  <a:latin typeface="微软雅黑" panose="020B0503020204020204" pitchFamily="34" charset="-122"/>
                  <a:ea typeface="微软雅黑" panose="020B0503020204020204" pitchFamily="34" charset="-122"/>
                </a:rPr>
                <a:t>研究背景、意义以及研究内容</a:t>
              </a:r>
              <a:endParaRPr lang="zh-CN" altLang="en-US" sz="2400" b="1" dirty="0">
                <a:solidFill>
                  <a:schemeClr val="tx1"/>
                </a:solidFill>
                <a:latin typeface="微软雅黑" panose="020B0503020204020204" pitchFamily="34" charset="-122"/>
                <a:ea typeface="微软雅黑" panose="020B0503020204020204" pitchFamily="34" charset="-122"/>
              </a:endParaRPr>
            </a:p>
          </p:txBody>
        </p:sp>
      </p:grpSp>
      <p:sp>
        <p:nvSpPr>
          <p:cNvPr id="77" name="文本框 76"/>
          <p:cNvSpPr txBox="1"/>
          <p:nvPr userDrawn="1"/>
        </p:nvSpPr>
        <p:spPr>
          <a:xfrm>
            <a:off x="4579481" y="5590612"/>
            <a:ext cx="2339102" cy="461665"/>
          </a:xfrm>
          <a:prstGeom prst="rect">
            <a:avLst/>
          </a:prstGeom>
          <a:noFill/>
        </p:spPr>
        <p:txBody>
          <a:bodyPr wrap="none" rtlCol="0">
            <a:spAutoFit/>
          </a:bodyPr>
          <a:lstStyle/>
          <a:p>
            <a:pPr marL="0" algn="l" defTabSz="914400" rtl="0" eaLnBrk="1" latinLnBrk="0" hangingPunct="1"/>
            <a:r>
              <a:rPr lang="zh-CN" altLang="en-US" sz="2400" b="1" kern="1200" dirty="0" smtClean="0">
                <a:solidFill>
                  <a:schemeClr val="bg2">
                    <a:lumMod val="75000"/>
                  </a:schemeClr>
                </a:solidFill>
                <a:latin typeface="微软雅黑" panose="020B0503020204020204" pitchFamily="34" charset="-122"/>
                <a:ea typeface="微软雅黑" panose="020B0503020204020204" pitchFamily="34" charset="-122"/>
                <a:cs typeface="+mn-cs"/>
              </a:rPr>
              <a:t>总结与未来工作</a:t>
            </a:r>
            <a:endParaRPr lang="zh-CN" altLang="en-US" sz="2400" b="1" kern="1200" dirty="0">
              <a:solidFill>
                <a:schemeClr val="bg2">
                  <a:lumMod val="75000"/>
                </a:schemeClr>
              </a:solidFill>
              <a:latin typeface="微软雅黑" panose="020B0503020204020204" pitchFamily="34" charset="-122"/>
              <a:ea typeface="微软雅黑" panose="020B0503020204020204" pitchFamily="34" charset="-122"/>
              <a:cs typeface="+mn-cs"/>
            </a:endParaRPr>
          </a:p>
        </p:txBody>
      </p:sp>
      <p:sp>
        <p:nvSpPr>
          <p:cNvPr id="7" name="日期占位符 6"/>
          <p:cNvSpPr>
            <a:spLocks noGrp="1"/>
          </p:cNvSpPr>
          <p:nvPr>
            <p:ph type="dt" sz="half" idx="10"/>
          </p:nvPr>
        </p:nvSpPr>
        <p:spPr/>
        <p:txBody>
          <a:bodyPr/>
          <a:lstStyle/>
          <a:p>
            <a:fld id="{11961523-4804-45BD-9F6B-362C01C77A8B}" type="datetimeFigureOut">
              <a:rPr lang="zh-CN" altLang="en-US" smtClean="0"/>
              <a:t>2016/5/20/Friday</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A906129D-8271-4CBE-9DFD-2A0543AED237}" type="slidenum">
              <a:rPr lang="zh-CN" altLang="en-US" smtClean="0"/>
              <a:t>‹#›</a:t>
            </a:fld>
            <a:endParaRPr lang="zh-CN" altLang="en-US"/>
          </a:p>
        </p:txBody>
      </p:sp>
      <p:pic>
        <p:nvPicPr>
          <p:cNvPr id="84" name="Picture 18"/>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9601200" y="6310475"/>
            <a:ext cx="333375" cy="35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5" name="Picture 20" descr="ll"/>
          <p:cNvPicPr>
            <a:picLocks noChangeAspect="1" noChangeArrowheads="1"/>
          </p:cNvPicPr>
          <p:nvPr userDrawn="1"/>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982200" y="6283488"/>
            <a:ext cx="18288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 name="文本框 54"/>
          <p:cNvSpPr txBox="1"/>
          <p:nvPr userDrawn="1"/>
        </p:nvSpPr>
        <p:spPr>
          <a:xfrm>
            <a:off x="4590953" y="1503708"/>
            <a:ext cx="3262432" cy="461665"/>
          </a:xfrm>
          <a:prstGeom prst="rect">
            <a:avLst/>
          </a:prstGeom>
          <a:noFill/>
        </p:spPr>
        <p:txBody>
          <a:bodyPr wrap="none" rtlCol="0">
            <a:spAutoFit/>
          </a:bodyPr>
          <a:lstStyle/>
          <a:p>
            <a:r>
              <a:rPr lang="zh-CN" altLang="en-US" sz="2400" b="1" dirty="0" smtClean="0">
                <a:solidFill>
                  <a:schemeClr val="bg2">
                    <a:lumMod val="75000"/>
                  </a:schemeClr>
                </a:solidFill>
                <a:latin typeface="微软雅黑" panose="020B0503020204020204" pitchFamily="34" charset="-122"/>
                <a:ea typeface="微软雅黑" panose="020B0503020204020204" pitchFamily="34" charset="-122"/>
              </a:rPr>
              <a:t>好友推荐相关理论基础</a:t>
            </a:r>
            <a:endParaRPr lang="zh-CN" altLang="en-US" sz="2400" b="1" dirty="0">
              <a:solidFill>
                <a:schemeClr val="bg2">
                  <a:lumMod val="75000"/>
                </a:schemeClr>
              </a:solidFill>
              <a:latin typeface="微软雅黑" panose="020B0503020204020204" pitchFamily="34" charset="-122"/>
              <a:ea typeface="微软雅黑" panose="020B0503020204020204" pitchFamily="34" charset="-122"/>
            </a:endParaRPr>
          </a:p>
        </p:txBody>
      </p:sp>
      <p:sp>
        <p:nvSpPr>
          <p:cNvPr id="49" name="文本框 48"/>
          <p:cNvSpPr txBox="1"/>
          <p:nvPr userDrawn="1"/>
        </p:nvSpPr>
        <p:spPr>
          <a:xfrm>
            <a:off x="3625314" y="1487820"/>
            <a:ext cx="748923" cy="615553"/>
          </a:xfrm>
          <a:prstGeom prst="rect">
            <a:avLst/>
          </a:prstGeom>
          <a:noFill/>
        </p:spPr>
        <p:txBody>
          <a:bodyPr wrap="none" rtlCol="0">
            <a:spAutoFit/>
          </a:bodyPr>
          <a:lstStyle/>
          <a:p>
            <a:r>
              <a:rPr lang="en-US" altLang="zh-CN" sz="3400" b="0" dirty="0" smtClean="0">
                <a:solidFill>
                  <a:schemeClr val="bg2">
                    <a:lumMod val="75000"/>
                  </a:schemeClr>
                </a:solidFill>
                <a:latin typeface="Broadway" panose="04040905080B02020502" pitchFamily="82" charset="0"/>
                <a:ea typeface="微软雅黑" panose="020B0503020204020204" pitchFamily="34" charset="-122"/>
              </a:rPr>
              <a:t>02</a:t>
            </a:r>
            <a:endParaRPr lang="zh-CN" altLang="en-US" sz="3400" b="0" dirty="0">
              <a:solidFill>
                <a:schemeClr val="bg2">
                  <a:lumMod val="75000"/>
                </a:schemeClr>
              </a:solidFill>
              <a:latin typeface="Broadway" panose="04040905080B02020502" pitchFamily="82" charset="0"/>
              <a:ea typeface="微软雅黑" panose="020B0503020204020204" pitchFamily="34" charset="-122"/>
            </a:endParaRPr>
          </a:p>
        </p:txBody>
      </p:sp>
    </p:spTree>
    <p:extLst>
      <p:ext uri="{BB962C8B-B14F-4D97-AF65-F5344CB8AC3E}">
        <p14:creationId xmlns:p14="http://schemas.microsoft.com/office/powerpoint/2010/main" val="3421149155"/>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2_仅标题">
    <p:spTree>
      <p:nvGrpSpPr>
        <p:cNvPr id="1" name=""/>
        <p:cNvGrpSpPr/>
        <p:nvPr/>
      </p:nvGrpSpPr>
      <p:grpSpPr>
        <a:xfrm>
          <a:off x="0" y="0"/>
          <a:ext cx="0" cy="0"/>
          <a:chOff x="0" y="0"/>
          <a:chExt cx="0" cy="0"/>
        </a:xfrm>
      </p:grpSpPr>
      <p:sp>
        <p:nvSpPr>
          <p:cNvPr id="33" name="矩形 32"/>
          <p:cNvSpPr/>
          <p:nvPr userDrawn="1"/>
        </p:nvSpPr>
        <p:spPr>
          <a:xfrm>
            <a:off x="1" y="0"/>
            <a:ext cx="3035052" cy="6721475"/>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文本框 70"/>
          <p:cNvSpPr txBox="1"/>
          <p:nvPr userDrawn="1"/>
        </p:nvSpPr>
        <p:spPr>
          <a:xfrm>
            <a:off x="4624789" y="2569246"/>
            <a:ext cx="5724644" cy="461665"/>
          </a:xfrm>
          <a:prstGeom prst="rect">
            <a:avLst/>
          </a:prstGeom>
          <a:noFill/>
        </p:spPr>
        <p:txBody>
          <a:bodyPr wrap="none" rtlCol="0">
            <a:spAutoFit/>
          </a:bodyPr>
          <a:lstStyle/>
          <a:p>
            <a:pPr marL="0" algn="l" defTabSz="914400" rtl="0" eaLnBrk="1" latinLnBrk="0" hangingPunct="1"/>
            <a:r>
              <a:rPr lang="zh-CN" altLang="en-US" sz="2400" b="1" kern="1200" dirty="0" smtClean="0">
                <a:solidFill>
                  <a:schemeClr val="bg2">
                    <a:lumMod val="75000"/>
                  </a:schemeClr>
                </a:solidFill>
                <a:latin typeface="微软雅黑" panose="020B0503020204020204" pitchFamily="34" charset="-122"/>
                <a:ea typeface="微软雅黑" panose="020B0503020204020204" pitchFamily="34" charset="-122"/>
                <a:cs typeface="+mn-cs"/>
              </a:rPr>
              <a:t>基于用户文本语义和情感程度的好友推荐</a:t>
            </a:r>
            <a:endParaRPr lang="zh-CN" altLang="en-US" sz="2400" b="1" kern="1200" dirty="0">
              <a:solidFill>
                <a:schemeClr val="bg2">
                  <a:lumMod val="75000"/>
                </a:schemeClr>
              </a:solidFill>
              <a:latin typeface="微软雅黑" panose="020B0503020204020204" pitchFamily="34" charset="-122"/>
              <a:ea typeface="微软雅黑" panose="020B0503020204020204" pitchFamily="34" charset="-122"/>
              <a:cs typeface="+mn-cs"/>
            </a:endParaRPr>
          </a:p>
        </p:txBody>
      </p:sp>
      <p:sp>
        <p:nvSpPr>
          <p:cNvPr id="72" name="文本框 71"/>
          <p:cNvSpPr txBox="1"/>
          <p:nvPr userDrawn="1"/>
        </p:nvSpPr>
        <p:spPr>
          <a:xfrm>
            <a:off x="4624789" y="3565021"/>
            <a:ext cx="6032421" cy="461665"/>
          </a:xfrm>
          <a:prstGeom prst="rect">
            <a:avLst/>
          </a:prstGeom>
          <a:noFill/>
        </p:spPr>
        <p:txBody>
          <a:bodyPr wrap="none" rtlCol="0">
            <a:spAutoFit/>
          </a:bodyPr>
          <a:lstStyle/>
          <a:p>
            <a:pPr marL="0" algn="l" defTabSz="914400" rtl="0" eaLnBrk="1" latinLnBrk="0" hangingPunct="1"/>
            <a:r>
              <a:rPr lang="zh-CN" altLang="en-US" sz="2400" b="1" kern="1200" dirty="0" smtClean="0">
                <a:solidFill>
                  <a:schemeClr val="bg2">
                    <a:lumMod val="75000"/>
                  </a:schemeClr>
                </a:solidFill>
                <a:latin typeface="微软雅黑" panose="020B0503020204020204" pitchFamily="34" charset="-122"/>
                <a:ea typeface="微软雅黑" panose="020B0503020204020204" pitchFamily="34" charset="-122"/>
                <a:cs typeface="+mn-cs"/>
              </a:rPr>
              <a:t>基于交叉文本相似性和情感词典的好友推荐</a:t>
            </a:r>
            <a:endParaRPr lang="zh-CN" altLang="en-US" sz="2400" b="1" kern="1200" dirty="0">
              <a:solidFill>
                <a:schemeClr val="bg2">
                  <a:lumMod val="75000"/>
                </a:schemeClr>
              </a:solidFill>
              <a:latin typeface="微软雅黑" panose="020B0503020204020204" pitchFamily="34" charset="-122"/>
              <a:ea typeface="微软雅黑" panose="020B0503020204020204" pitchFamily="34" charset="-122"/>
              <a:cs typeface="+mn-cs"/>
            </a:endParaRPr>
          </a:p>
        </p:txBody>
      </p:sp>
      <p:grpSp>
        <p:nvGrpSpPr>
          <p:cNvPr id="34" name="组合 33"/>
          <p:cNvGrpSpPr/>
          <p:nvPr userDrawn="1"/>
        </p:nvGrpSpPr>
        <p:grpSpPr>
          <a:xfrm>
            <a:off x="-93304" y="1451188"/>
            <a:ext cx="3041784" cy="2992839"/>
            <a:chOff x="1082462" y="1218028"/>
            <a:chExt cx="3752428" cy="3752428"/>
          </a:xfrm>
        </p:grpSpPr>
        <p:grpSp>
          <p:nvGrpSpPr>
            <p:cNvPr id="35" name="组合 34"/>
            <p:cNvGrpSpPr/>
            <p:nvPr userDrawn="1"/>
          </p:nvGrpSpPr>
          <p:grpSpPr>
            <a:xfrm>
              <a:off x="2261324" y="2572676"/>
              <a:ext cx="1440227" cy="1204747"/>
              <a:chOff x="2525008" y="2776901"/>
              <a:chExt cx="1440227" cy="1204747"/>
            </a:xfrm>
            <a:noFill/>
          </p:grpSpPr>
          <p:sp>
            <p:nvSpPr>
              <p:cNvPr id="40" name="文本框 39"/>
              <p:cNvSpPr txBox="1"/>
              <p:nvPr userDrawn="1"/>
            </p:nvSpPr>
            <p:spPr>
              <a:xfrm>
                <a:off x="2525008" y="2776901"/>
                <a:ext cx="1415772" cy="830997"/>
              </a:xfrm>
              <a:prstGeom prst="rect">
                <a:avLst/>
              </a:prstGeom>
              <a:grpFill/>
            </p:spPr>
            <p:txBody>
              <a:bodyPr wrap="none" rtlCol="0">
                <a:spAutoFit/>
              </a:bodyPr>
              <a:lstStyle/>
              <a:p>
                <a:r>
                  <a:rPr lang="zh-CN" altLang="en-US" sz="4800" b="1" dirty="0" smtClean="0">
                    <a:solidFill>
                      <a:schemeClr val="bg1"/>
                    </a:solidFill>
                  </a:rPr>
                  <a:t>目录</a:t>
                </a:r>
                <a:endParaRPr lang="zh-CN" altLang="en-US" sz="4800" b="1" dirty="0">
                  <a:solidFill>
                    <a:schemeClr val="bg1"/>
                  </a:solidFill>
                </a:endParaRPr>
              </a:p>
            </p:txBody>
          </p:sp>
          <p:sp>
            <p:nvSpPr>
              <p:cNvPr id="41" name="文本框 40"/>
              <p:cNvSpPr txBox="1"/>
              <p:nvPr userDrawn="1"/>
            </p:nvSpPr>
            <p:spPr>
              <a:xfrm>
                <a:off x="2547859" y="3519983"/>
                <a:ext cx="1417376" cy="461665"/>
              </a:xfrm>
              <a:prstGeom prst="rect">
                <a:avLst/>
              </a:prstGeom>
              <a:grpFill/>
            </p:spPr>
            <p:txBody>
              <a:bodyPr wrap="none" rtlCol="0">
                <a:spAutoFit/>
              </a:bodyPr>
              <a:lstStyle/>
              <a:p>
                <a:r>
                  <a:rPr lang="en-US" altLang="zh-CN" sz="2400" b="1" dirty="0" smtClean="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t>Contents</a:t>
                </a:r>
                <a:endParaRPr lang="zh-CN" altLang="en-US" sz="2400" b="1" dirty="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grpSp>
        <p:sp>
          <p:nvSpPr>
            <p:cNvPr id="36" name="空心弧 35"/>
            <p:cNvSpPr/>
            <p:nvPr userDrawn="1"/>
          </p:nvSpPr>
          <p:spPr>
            <a:xfrm>
              <a:off x="1331528" y="1467094"/>
              <a:ext cx="3415910" cy="3415910"/>
            </a:xfrm>
            <a:prstGeom prst="blockArc">
              <a:avLst>
                <a:gd name="adj1" fmla="val 16203098"/>
                <a:gd name="adj2" fmla="val 2185751"/>
                <a:gd name="adj3" fmla="val 372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7" name="空心弧 36"/>
            <p:cNvSpPr/>
            <p:nvPr userDrawn="1"/>
          </p:nvSpPr>
          <p:spPr>
            <a:xfrm rot="5400000" flipV="1">
              <a:off x="1480446" y="1589267"/>
              <a:ext cx="3171564" cy="3171564"/>
            </a:xfrm>
            <a:prstGeom prst="blockArc">
              <a:avLst>
                <a:gd name="adj1" fmla="val 16272629"/>
                <a:gd name="adj2" fmla="val 582171"/>
                <a:gd name="adj3" fmla="val 407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8" name="同心圆 37"/>
            <p:cNvSpPr/>
            <p:nvPr userDrawn="1"/>
          </p:nvSpPr>
          <p:spPr>
            <a:xfrm>
              <a:off x="1741435" y="1877001"/>
              <a:ext cx="2596097" cy="2596097"/>
            </a:xfrm>
            <a:prstGeom prst="donut">
              <a:avLst>
                <a:gd name="adj" fmla="val 473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9" name="空心弧 38"/>
            <p:cNvSpPr/>
            <p:nvPr userDrawn="1"/>
          </p:nvSpPr>
          <p:spPr>
            <a:xfrm rot="5400000" flipV="1">
              <a:off x="1082462" y="1218028"/>
              <a:ext cx="3752428" cy="3752428"/>
            </a:xfrm>
            <a:prstGeom prst="blockArc">
              <a:avLst>
                <a:gd name="adj1" fmla="val 18338353"/>
                <a:gd name="adj2" fmla="val 207581"/>
                <a:gd name="adj3" fmla="val 32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53" name="文本框 52"/>
          <p:cNvSpPr txBox="1"/>
          <p:nvPr userDrawn="1"/>
        </p:nvSpPr>
        <p:spPr>
          <a:xfrm>
            <a:off x="4590953" y="4575810"/>
            <a:ext cx="5724644" cy="461665"/>
          </a:xfrm>
          <a:prstGeom prst="rect">
            <a:avLst/>
          </a:prstGeom>
          <a:noFill/>
        </p:spPr>
        <p:txBody>
          <a:bodyPr wrap="none" rtlCol="0">
            <a:spAutoFit/>
          </a:bodyPr>
          <a:lstStyle/>
          <a:p>
            <a:pPr marL="0" algn="l" defTabSz="914400" rtl="0" eaLnBrk="1" latinLnBrk="0" hangingPunct="1"/>
            <a:r>
              <a:rPr lang="zh-CN" altLang="en-US" sz="2400" b="1" kern="1200" dirty="0" smtClean="0">
                <a:solidFill>
                  <a:schemeClr val="bg2">
                    <a:lumMod val="75000"/>
                  </a:schemeClr>
                </a:solidFill>
                <a:latin typeface="微软雅黑" panose="020B0503020204020204" pitchFamily="34" charset="-122"/>
                <a:ea typeface="微软雅黑" panose="020B0503020204020204" pitchFamily="34" charset="-122"/>
                <a:cs typeface="+mn-cs"/>
              </a:rPr>
              <a:t>融合文本语义和情感分析的好友推荐系统</a:t>
            </a:r>
            <a:endParaRPr lang="zh-CN" altLang="en-US" sz="2400" b="1" kern="1200" dirty="0">
              <a:solidFill>
                <a:schemeClr val="bg2">
                  <a:lumMod val="75000"/>
                </a:schemeClr>
              </a:solidFill>
              <a:latin typeface="微软雅黑" panose="020B0503020204020204" pitchFamily="34" charset="-122"/>
              <a:ea typeface="微软雅黑" panose="020B0503020204020204" pitchFamily="34" charset="-122"/>
              <a:cs typeface="+mn-cs"/>
            </a:endParaRPr>
          </a:p>
        </p:txBody>
      </p:sp>
      <p:grpSp>
        <p:nvGrpSpPr>
          <p:cNvPr id="43" name="组合 42"/>
          <p:cNvGrpSpPr/>
          <p:nvPr userDrawn="1"/>
        </p:nvGrpSpPr>
        <p:grpSpPr>
          <a:xfrm>
            <a:off x="3560688" y="300816"/>
            <a:ext cx="5204553" cy="6009659"/>
            <a:chOff x="3514159" y="1294651"/>
            <a:chExt cx="5370266" cy="7203823"/>
          </a:xfrm>
        </p:grpSpPr>
        <p:grpSp>
          <p:nvGrpSpPr>
            <p:cNvPr id="44" name="组合 43"/>
            <p:cNvGrpSpPr/>
            <p:nvPr userDrawn="1"/>
          </p:nvGrpSpPr>
          <p:grpSpPr>
            <a:xfrm>
              <a:off x="3514159" y="1294651"/>
              <a:ext cx="1064760" cy="7203823"/>
              <a:chOff x="1445772" y="986833"/>
              <a:chExt cx="2623064" cy="17746843"/>
            </a:xfrm>
          </p:grpSpPr>
          <p:grpSp>
            <p:nvGrpSpPr>
              <p:cNvPr id="46" name="组合 45"/>
              <p:cNvGrpSpPr/>
              <p:nvPr userDrawn="1"/>
            </p:nvGrpSpPr>
            <p:grpSpPr>
              <a:xfrm>
                <a:off x="1445772" y="986833"/>
                <a:ext cx="2623064" cy="17746843"/>
                <a:chOff x="-3408439" y="842784"/>
                <a:chExt cx="1815653" cy="12284146"/>
              </a:xfrm>
            </p:grpSpPr>
            <p:sp>
              <p:nvSpPr>
                <p:cNvPr id="48" name="椭圆 47"/>
                <p:cNvSpPr/>
                <p:nvPr userDrawn="1"/>
              </p:nvSpPr>
              <p:spPr>
                <a:xfrm>
                  <a:off x="-3402622" y="842784"/>
                  <a:ext cx="1578362" cy="1873397"/>
                </a:xfrm>
                <a:prstGeom prst="ellipse">
                  <a:avLst/>
                </a:prstGeom>
                <a:solidFill>
                  <a:srgbClr val="00B0F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2">
                        <a:lumMod val="75000"/>
                      </a:schemeClr>
                    </a:solidFill>
                    <a:latin typeface="Broadway" panose="04040905080B02020502" pitchFamily="82" charset="0"/>
                  </a:endParaRPr>
                </a:p>
              </p:txBody>
            </p:sp>
            <p:sp>
              <p:nvSpPr>
                <p:cNvPr id="60" name="流程图: 合并 59"/>
                <p:cNvSpPr/>
                <p:nvPr userDrawn="1"/>
              </p:nvSpPr>
              <p:spPr>
                <a:xfrm rot="18650490">
                  <a:off x="-2107838" y="2225455"/>
                  <a:ext cx="403376" cy="467290"/>
                </a:xfrm>
                <a:prstGeom prst="flowChartMerg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2">
                        <a:lumMod val="75000"/>
                      </a:schemeClr>
                    </a:solidFill>
                    <a:latin typeface="Broadway" panose="04040905080B02020502" pitchFamily="82" charset="0"/>
                  </a:endParaRPr>
                </a:p>
              </p:txBody>
            </p:sp>
            <p:sp>
              <p:nvSpPr>
                <p:cNvPr id="58" name="椭圆 57"/>
                <p:cNvSpPr/>
                <p:nvPr userDrawn="1"/>
              </p:nvSpPr>
              <p:spPr>
                <a:xfrm>
                  <a:off x="-3408439" y="2906462"/>
                  <a:ext cx="1578361" cy="1873398"/>
                </a:xfrm>
                <a:prstGeom prst="ellipse">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2">
                        <a:lumMod val="75000"/>
                      </a:schemeClr>
                    </a:solidFill>
                    <a:latin typeface="Broadway" panose="04040905080B02020502" pitchFamily="82" charset="0"/>
                  </a:endParaRPr>
                </a:p>
              </p:txBody>
            </p:sp>
            <p:sp>
              <p:nvSpPr>
                <p:cNvPr id="78" name="流程图: 合并 77"/>
                <p:cNvSpPr/>
                <p:nvPr userDrawn="1"/>
              </p:nvSpPr>
              <p:spPr>
                <a:xfrm rot="18650490">
                  <a:off x="-2080002" y="4374966"/>
                  <a:ext cx="403376" cy="467291"/>
                </a:xfrm>
                <a:prstGeom prst="flowChartMerg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2">
                        <a:lumMod val="75000"/>
                      </a:schemeClr>
                    </a:solidFill>
                    <a:latin typeface="Broadway" panose="04040905080B02020502" pitchFamily="82" charset="0"/>
                  </a:endParaRPr>
                </a:p>
              </p:txBody>
            </p:sp>
            <p:sp>
              <p:nvSpPr>
                <p:cNvPr id="80" name="椭圆 79"/>
                <p:cNvSpPr/>
                <p:nvPr userDrawn="1"/>
              </p:nvSpPr>
              <p:spPr>
                <a:xfrm>
                  <a:off x="-3382439" y="5001458"/>
                  <a:ext cx="1578363" cy="1873397"/>
                </a:xfrm>
                <a:prstGeom prst="ellipse">
                  <a:avLst/>
                </a:prstGeom>
                <a:solidFill>
                  <a:schemeClr val="accent2">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2">
                        <a:lumMod val="75000"/>
                      </a:schemeClr>
                    </a:solidFill>
                    <a:latin typeface="Broadway" panose="04040905080B02020502" pitchFamily="82" charset="0"/>
                  </a:endParaRPr>
                </a:p>
              </p:txBody>
            </p:sp>
            <p:sp>
              <p:nvSpPr>
                <p:cNvPr id="81" name="流程图: 合并 80"/>
                <p:cNvSpPr/>
                <p:nvPr userDrawn="1"/>
              </p:nvSpPr>
              <p:spPr>
                <a:xfrm rot="18650490">
                  <a:off x="-2087654" y="6384128"/>
                  <a:ext cx="403376" cy="467291"/>
                </a:xfrm>
                <a:prstGeom prst="flowChartMerg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2">
                        <a:lumMod val="75000"/>
                      </a:schemeClr>
                    </a:solidFill>
                    <a:latin typeface="Broadway" panose="04040905080B02020502" pitchFamily="82" charset="0"/>
                  </a:endParaRPr>
                </a:p>
              </p:txBody>
            </p:sp>
            <p:sp>
              <p:nvSpPr>
                <p:cNvPr id="83" name="椭圆 82"/>
                <p:cNvSpPr/>
                <p:nvPr userDrawn="1"/>
              </p:nvSpPr>
              <p:spPr>
                <a:xfrm>
                  <a:off x="-3394662" y="7036849"/>
                  <a:ext cx="1578363" cy="1873398"/>
                </a:xfrm>
                <a:prstGeom prst="ellipse">
                  <a:avLst/>
                </a:prstGeom>
                <a:solidFill>
                  <a:schemeClr val="accent3">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2">
                        <a:lumMod val="75000"/>
                      </a:schemeClr>
                    </a:solidFill>
                    <a:latin typeface="Broadway" panose="04040905080B02020502" pitchFamily="82" charset="0"/>
                  </a:endParaRPr>
                </a:p>
              </p:txBody>
            </p:sp>
            <p:sp>
              <p:nvSpPr>
                <p:cNvPr id="86" name="流程图: 合并 85"/>
                <p:cNvSpPr/>
                <p:nvPr userDrawn="1"/>
              </p:nvSpPr>
              <p:spPr>
                <a:xfrm rot="18650490">
                  <a:off x="-2028119" y="8420308"/>
                  <a:ext cx="403376" cy="467291"/>
                </a:xfrm>
                <a:prstGeom prst="flowChartMerg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2">
                        <a:lumMod val="75000"/>
                      </a:schemeClr>
                    </a:solidFill>
                    <a:latin typeface="Broadway" panose="04040905080B02020502" pitchFamily="82" charset="0"/>
                  </a:endParaRPr>
                </a:p>
              </p:txBody>
            </p:sp>
            <p:sp>
              <p:nvSpPr>
                <p:cNvPr id="88" name="椭圆 87"/>
                <p:cNvSpPr/>
                <p:nvPr userDrawn="1"/>
              </p:nvSpPr>
              <p:spPr>
                <a:xfrm>
                  <a:off x="-3382439" y="9120648"/>
                  <a:ext cx="1578363" cy="1873398"/>
                </a:xfrm>
                <a:prstGeom prst="ellipse">
                  <a:avLst/>
                </a:prstGeom>
                <a:solidFill>
                  <a:schemeClr val="accent4">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2">
                        <a:lumMod val="75000"/>
                      </a:schemeClr>
                    </a:solidFill>
                    <a:latin typeface="Broadway" panose="04040905080B02020502" pitchFamily="82" charset="0"/>
                  </a:endParaRPr>
                </a:p>
              </p:txBody>
            </p:sp>
            <p:sp>
              <p:nvSpPr>
                <p:cNvPr id="89" name="流程图: 合并 88"/>
                <p:cNvSpPr/>
                <p:nvPr userDrawn="1"/>
              </p:nvSpPr>
              <p:spPr>
                <a:xfrm rot="18650490">
                  <a:off x="-2087653" y="10483987"/>
                  <a:ext cx="403376" cy="467290"/>
                </a:xfrm>
                <a:prstGeom prst="flowChartMerg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2">
                        <a:lumMod val="75000"/>
                      </a:schemeClr>
                    </a:solidFill>
                    <a:latin typeface="Broadway" panose="04040905080B02020502" pitchFamily="82" charset="0"/>
                  </a:endParaRPr>
                </a:p>
              </p:txBody>
            </p:sp>
            <p:sp>
              <p:nvSpPr>
                <p:cNvPr id="91" name="椭圆 90"/>
                <p:cNvSpPr/>
                <p:nvPr userDrawn="1"/>
              </p:nvSpPr>
              <p:spPr>
                <a:xfrm>
                  <a:off x="-3394662" y="11253532"/>
                  <a:ext cx="1578363" cy="1873398"/>
                </a:xfrm>
                <a:prstGeom prst="ellipse">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2">
                        <a:lumMod val="75000"/>
                      </a:schemeClr>
                    </a:solidFill>
                    <a:latin typeface="Broadway" panose="04040905080B02020502" pitchFamily="82" charset="0"/>
                  </a:endParaRPr>
                </a:p>
              </p:txBody>
            </p:sp>
            <p:sp>
              <p:nvSpPr>
                <p:cNvPr id="92" name="流程图: 合并 91"/>
                <p:cNvSpPr/>
                <p:nvPr userDrawn="1"/>
              </p:nvSpPr>
              <p:spPr>
                <a:xfrm rot="18650490">
                  <a:off x="-2107839" y="12538905"/>
                  <a:ext cx="403376" cy="467290"/>
                </a:xfrm>
                <a:prstGeom prst="flowChartMerg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2">
                        <a:lumMod val="75000"/>
                      </a:schemeClr>
                    </a:solidFill>
                    <a:latin typeface="Broadway" panose="04040905080B02020502" pitchFamily="82" charset="0"/>
                  </a:endParaRPr>
                </a:p>
              </p:txBody>
            </p:sp>
          </p:grpSp>
          <p:sp>
            <p:nvSpPr>
              <p:cNvPr id="47" name="文本框 46"/>
              <p:cNvSpPr txBox="1"/>
              <p:nvPr userDrawn="1"/>
            </p:nvSpPr>
            <p:spPr>
              <a:xfrm>
                <a:off x="1677949" y="1543728"/>
                <a:ext cx="1840984" cy="1817760"/>
              </a:xfrm>
              <a:prstGeom prst="rect">
                <a:avLst/>
              </a:prstGeom>
              <a:noFill/>
            </p:spPr>
            <p:txBody>
              <a:bodyPr wrap="none" rtlCol="0">
                <a:spAutoFit/>
              </a:bodyPr>
              <a:lstStyle/>
              <a:p>
                <a:r>
                  <a:rPr lang="en-US" altLang="zh-CN" sz="3400" b="0" dirty="0" smtClean="0">
                    <a:solidFill>
                      <a:schemeClr val="bg2">
                        <a:lumMod val="75000"/>
                      </a:schemeClr>
                    </a:solidFill>
                    <a:latin typeface="Broadway" panose="04040905080B02020502" pitchFamily="82" charset="0"/>
                    <a:ea typeface="微软雅黑" panose="020B0503020204020204" pitchFamily="34" charset="-122"/>
                  </a:rPr>
                  <a:t>01</a:t>
                </a:r>
                <a:endParaRPr lang="zh-CN" altLang="en-US" sz="3400" b="0" dirty="0">
                  <a:solidFill>
                    <a:schemeClr val="bg2">
                      <a:lumMod val="75000"/>
                    </a:schemeClr>
                  </a:solidFill>
                  <a:latin typeface="Broadway" panose="04040905080B02020502" pitchFamily="82" charset="0"/>
                  <a:ea typeface="微软雅黑" panose="020B0503020204020204" pitchFamily="34" charset="-122"/>
                </a:endParaRPr>
              </a:p>
            </p:txBody>
          </p:sp>
          <p:sp>
            <p:nvSpPr>
              <p:cNvPr id="79" name="文本框 78"/>
              <p:cNvSpPr txBox="1"/>
              <p:nvPr userDrawn="1"/>
            </p:nvSpPr>
            <p:spPr>
              <a:xfrm>
                <a:off x="1610049" y="4492119"/>
                <a:ext cx="1903736" cy="1817761"/>
              </a:xfrm>
              <a:prstGeom prst="rect">
                <a:avLst/>
              </a:prstGeom>
              <a:noFill/>
            </p:spPr>
            <p:txBody>
              <a:bodyPr wrap="none" rtlCol="0">
                <a:spAutoFit/>
              </a:bodyPr>
              <a:lstStyle/>
              <a:p>
                <a:r>
                  <a:rPr lang="en-US" altLang="zh-CN" sz="3400" b="0" dirty="0" smtClean="0">
                    <a:solidFill>
                      <a:schemeClr val="bg1"/>
                    </a:solidFill>
                    <a:latin typeface="Broadway" panose="04040905080B02020502" pitchFamily="82" charset="0"/>
                    <a:ea typeface="微软雅黑" panose="020B0503020204020204" pitchFamily="34" charset="-122"/>
                  </a:rPr>
                  <a:t>02</a:t>
                </a:r>
                <a:endParaRPr lang="zh-CN" altLang="en-US" sz="3400" b="0" dirty="0">
                  <a:solidFill>
                    <a:schemeClr val="bg1"/>
                  </a:solidFill>
                  <a:latin typeface="Broadway" panose="04040905080B02020502" pitchFamily="82" charset="0"/>
                  <a:ea typeface="微软雅黑" panose="020B0503020204020204" pitchFamily="34" charset="-122"/>
                </a:endParaRPr>
              </a:p>
            </p:txBody>
          </p:sp>
          <p:sp>
            <p:nvSpPr>
              <p:cNvPr id="82" name="文本框 81"/>
              <p:cNvSpPr txBox="1"/>
              <p:nvPr userDrawn="1"/>
            </p:nvSpPr>
            <p:spPr>
              <a:xfrm>
                <a:off x="1707109" y="7551743"/>
                <a:ext cx="1903736" cy="1817760"/>
              </a:xfrm>
              <a:prstGeom prst="rect">
                <a:avLst/>
              </a:prstGeom>
              <a:noFill/>
            </p:spPr>
            <p:txBody>
              <a:bodyPr wrap="none" rtlCol="0">
                <a:spAutoFit/>
              </a:bodyPr>
              <a:lstStyle/>
              <a:p>
                <a:r>
                  <a:rPr lang="en-US" altLang="zh-CN" sz="3400" b="0" dirty="0" smtClean="0">
                    <a:solidFill>
                      <a:schemeClr val="bg2">
                        <a:lumMod val="75000"/>
                      </a:schemeClr>
                    </a:solidFill>
                    <a:latin typeface="Broadway" panose="04040905080B02020502" pitchFamily="82" charset="0"/>
                    <a:ea typeface="微软雅黑" panose="020B0503020204020204" pitchFamily="34" charset="-122"/>
                  </a:rPr>
                  <a:t>03</a:t>
                </a:r>
                <a:endParaRPr lang="zh-CN" altLang="en-US" sz="3400" b="0" dirty="0">
                  <a:solidFill>
                    <a:schemeClr val="bg2">
                      <a:lumMod val="75000"/>
                    </a:schemeClr>
                  </a:solidFill>
                  <a:latin typeface="Broadway" panose="04040905080B02020502" pitchFamily="82" charset="0"/>
                  <a:ea typeface="微软雅黑" panose="020B0503020204020204" pitchFamily="34" charset="-122"/>
                </a:endParaRPr>
              </a:p>
            </p:txBody>
          </p:sp>
          <p:sp>
            <p:nvSpPr>
              <p:cNvPr id="87" name="文本框 86"/>
              <p:cNvSpPr txBox="1"/>
              <p:nvPr userDrawn="1"/>
            </p:nvSpPr>
            <p:spPr>
              <a:xfrm>
                <a:off x="1715640" y="10493402"/>
                <a:ext cx="1890693" cy="1817761"/>
              </a:xfrm>
              <a:prstGeom prst="rect">
                <a:avLst/>
              </a:prstGeom>
              <a:noFill/>
            </p:spPr>
            <p:txBody>
              <a:bodyPr wrap="none" rtlCol="0">
                <a:spAutoFit/>
              </a:bodyPr>
              <a:lstStyle/>
              <a:p>
                <a:r>
                  <a:rPr lang="en-US" altLang="zh-CN" sz="3400" b="0" dirty="0" smtClean="0">
                    <a:solidFill>
                      <a:schemeClr val="bg2">
                        <a:lumMod val="75000"/>
                      </a:schemeClr>
                    </a:solidFill>
                    <a:latin typeface="Broadway" panose="04040905080B02020502" pitchFamily="82" charset="0"/>
                    <a:ea typeface="微软雅黑" panose="020B0503020204020204" pitchFamily="34" charset="-122"/>
                  </a:rPr>
                  <a:t>04</a:t>
                </a:r>
                <a:endParaRPr lang="zh-CN" altLang="en-US" sz="3400" b="0" dirty="0">
                  <a:solidFill>
                    <a:schemeClr val="bg2">
                      <a:lumMod val="75000"/>
                    </a:schemeClr>
                  </a:solidFill>
                  <a:latin typeface="Broadway" panose="04040905080B02020502" pitchFamily="82" charset="0"/>
                  <a:ea typeface="微软雅黑" panose="020B0503020204020204" pitchFamily="34" charset="-122"/>
                </a:endParaRPr>
              </a:p>
            </p:txBody>
          </p:sp>
          <p:sp>
            <p:nvSpPr>
              <p:cNvPr id="90" name="文本框 89"/>
              <p:cNvSpPr txBox="1"/>
              <p:nvPr userDrawn="1"/>
            </p:nvSpPr>
            <p:spPr>
              <a:xfrm>
                <a:off x="1707109" y="13474787"/>
                <a:ext cx="1903734" cy="1817761"/>
              </a:xfrm>
              <a:prstGeom prst="rect">
                <a:avLst/>
              </a:prstGeom>
              <a:noFill/>
            </p:spPr>
            <p:txBody>
              <a:bodyPr wrap="none" rtlCol="0">
                <a:spAutoFit/>
              </a:bodyPr>
              <a:lstStyle/>
              <a:p>
                <a:r>
                  <a:rPr lang="en-US" altLang="zh-CN" sz="3400" b="0" dirty="0" smtClean="0">
                    <a:solidFill>
                      <a:schemeClr val="bg2">
                        <a:lumMod val="75000"/>
                      </a:schemeClr>
                    </a:solidFill>
                    <a:latin typeface="Broadway" panose="04040905080B02020502" pitchFamily="82" charset="0"/>
                    <a:ea typeface="微软雅黑" panose="020B0503020204020204" pitchFamily="34" charset="-122"/>
                  </a:rPr>
                  <a:t>05</a:t>
                </a:r>
                <a:endParaRPr lang="zh-CN" altLang="en-US" sz="3400" b="0" dirty="0">
                  <a:solidFill>
                    <a:schemeClr val="bg2">
                      <a:lumMod val="75000"/>
                    </a:schemeClr>
                  </a:solidFill>
                  <a:latin typeface="Broadway" panose="04040905080B02020502" pitchFamily="82" charset="0"/>
                  <a:ea typeface="微软雅黑" panose="020B0503020204020204" pitchFamily="34" charset="-122"/>
                </a:endParaRPr>
              </a:p>
            </p:txBody>
          </p:sp>
          <p:sp>
            <p:nvSpPr>
              <p:cNvPr id="93" name="文本框 92"/>
              <p:cNvSpPr txBox="1"/>
              <p:nvPr userDrawn="1"/>
            </p:nvSpPr>
            <p:spPr>
              <a:xfrm>
                <a:off x="1677947" y="16443518"/>
                <a:ext cx="1903734" cy="1817761"/>
              </a:xfrm>
              <a:prstGeom prst="rect">
                <a:avLst/>
              </a:prstGeom>
              <a:noFill/>
            </p:spPr>
            <p:txBody>
              <a:bodyPr wrap="none" rtlCol="0">
                <a:spAutoFit/>
              </a:bodyPr>
              <a:lstStyle/>
              <a:p>
                <a:r>
                  <a:rPr lang="en-US" altLang="zh-CN" sz="3400" b="0" dirty="0" smtClean="0">
                    <a:solidFill>
                      <a:schemeClr val="bg2">
                        <a:lumMod val="75000"/>
                      </a:schemeClr>
                    </a:solidFill>
                    <a:latin typeface="Broadway" panose="04040905080B02020502" pitchFamily="82" charset="0"/>
                    <a:ea typeface="微软雅黑" panose="020B0503020204020204" pitchFamily="34" charset="-122"/>
                  </a:rPr>
                  <a:t>06</a:t>
                </a:r>
                <a:endParaRPr lang="zh-CN" altLang="en-US" sz="3400" b="0" dirty="0">
                  <a:solidFill>
                    <a:schemeClr val="bg2">
                      <a:lumMod val="75000"/>
                    </a:schemeClr>
                  </a:solidFill>
                  <a:latin typeface="Broadway" panose="04040905080B02020502" pitchFamily="82" charset="0"/>
                  <a:ea typeface="微软雅黑" panose="020B0503020204020204" pitchFamily="34" charset="-122"/>
                </a:endParaRPr>
              </a:p>
            </p:txBody>
          </p:sp>
        </p:grpSp>
        <p:sp>
          <p:nvSpPr>
            <p:cNvPr id="45" name="文本框 44"/>
            <p:cNvSpPr txBox="1"/>
            <p:nvPr userDrawn="1"/>
          </p:nvSpPr>
          <p:spPr>
            <a:xfrm>
              <a:off x="4565390" y="1582350"/>
              <a:ext cx="4319035" cy="553401"/>
            </a:xfrm>
            <a:prstGeom prst="rect">
              <a:avLst/>
            </a:prstGeom>
            <a:noFill/>
          </p:spPr>
          <p:txBody>
            <a:bodyPr wrap="none" rtlCol="0">
              <a:spAutoFit/>
            </a:bodyPr>
            <a:lstStyle/>
            <a:p>
              <a:pPr marL="0" algn="l" defTabSz="914400" rtl="0" eaLnBrk="1" latinLnBrk="0" hangingPunct="1"/>
              <a:r>
                <a:rPr lang="zh-CN" altLang="en-US" sz="2400" b="1" kern="1200" dirty="0" smtClean="0">
                  <a:solidFill>
                    <a:schemeClr val="bg2">
                      <a:lumMod val="75000"/>
                    </a:schemeClr>
                  </a:solidFill>
                  <a:latin typeface="微软雅黑" panose="020B0503020204020204" pitchFamily="34" charset="-122"/>
                  <a:ea typeface="微软雅黑" panose="020B0503020204020204" pitchFamily="34" charset="-122"/>
                  <a:cs typeface="+mn-cs"/>
                </a:rPr>
                <a:t>研究背景、意义以及研究内容</a:t>
              </a:r>
              <a:endParaRPr lang="zh-CN" altLang="en-US" sz="2400" b="1" kern="1200" dirty="0">
                <a:solidFill>
                  <a:schemeClr val="bg2">
                    <a:lumMod val="75000"/>
                  </a:schemeClr>
                </a:solidFill>
                <a:latin typeface="微软雅黑" panose="020B0503020204020204" pitchFamily="34" charset="-122"/>
                <a:ea typeface="微软雅黑" panose="020B0503020204020204" pitchFamily="34" charset="-122"/>
                <a:cs typeface="+mn-cs"/>
              </a:endParaRPr>
            </a:p>
          </p:txBody>
        </p:sp>
      </p:grpSp>
      <p:sp>
        <p:nvSpPr>
          <p:cNvPr id="77" name="文本框 76"/>
          <p:cNvSpPr txBox="1"/>
          <p:nvPr userDrawn="1"/>
        </p:nvSpPr>
        <p:spPr>
          <a:xfrm>
            <a:off x="4579481" y="5590612"/>
            <a:ext cx="2339102" cy="461665"/>
          </a:xfrm>
          <a:prstGeom prst="rect">
            <a:avLst/>
          </a:prstGeom>
          <a:noFill/>
        </p:spPr>
        <p:txBody>
          <a:bodyPr wrap="none" rtlCol="0">
            <a:spAutoFit/>
          </a:bodyPr>
          <a:lstStyle/>
          <a:p>
            <a:pPr marL="0" algn="l" defTabSz="914400" rtl="0" eaLnBrk="1" latinLnBrk="0" hangingPunct="1"/>
            <a:r>
              <a:rPr lang="zh-CN" altLang="en-US" sz="2400" b="1" kern="1200" dirty="0" smtClean="0">
                <a:solidFill>
                  <a:schemeClr val="bg2">
                    <a:lumMod val="75000"/>
                  </a:schemeClr>
                </a:solidFill>
                <a:latin typeface="微软雅黑" panose="020B0503020204020204" pitchFamily="34" charset="-122"/>
                <a:ea typeface="微软雅黑" panose="020B0503020204020204" pitchFamily="34" charset="-122"/>
                <a:cs typeface="+mn-cs"/>
              </a:rPr>
              <a:t>总结与未来工作</a:t>
            </a:r>
            <a:endParaRPr lang="zh-CN" altLang="en-US" sz="2400" b="1" kern="1200" dirty="0">
              <a:solidFill>
                <a:schemeClr val="bg2">
                  <a:lumMod val="75000"/>
                </a:schemeClr>
              </a:solidFill>
              <a:latin typeface="微软雅黑" panose="020B0503020204020204" pitchFamily="34" charset="-122"/>
              <a:ea typeface="微软雅黑" panose="020B0503020204020204" pitchFamily="34" charset="-122"/>
              <a:cs typeface="+mn-cs"/>
            </a:endParaRPr>
          </a:p>
        </p:txBody>
      </p:sp>
      <p:sp>
        <p:nvSpPr>
          <p:cNvPr id="7" name="日期占位符 6"/>
          <p:cNvSpPr>
            <a:spLocks noGrp="1"/>
          </p:cNvSpPr>
          <p:nvPr>
            <p:ph type="dt" sz="half" idx="10"/>
          </p:nvPr>
        </p:nvSpPr>
        <p:spPr/>
        <p:txBody>
          <a:bodyPr/>
          <a:lstStyle/>
          <a:p>
            <a:fld id="{11961523-4804-45BD-9F6B-362C01C77A8B}" type="datetimeFigureOut">
              <a:rPr lang="zh-CN" altLang="en-US" smtClean="0"/>
              <a:t>2016/5/20/Friday</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A906129D-8271-4CBE-9DFD-2A0543AED237}" type="slidenum">
              <a:rPr lang="zh-CN" altLang="en-US" smtClean="0"/>
              <a:t>‹#›</a:t>
            </a:fld>
            <a:endParaRPr lang="zh-CN" altLang="en-US"/>
          </a:p>
        </p:txBody>
      </p:sp>
      <p:pic>
        <p:nvPicPr>
          <p:cNvPr id="84" name="Picture 18"/>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9601200" y="6310475"/>
            <a:ext cx="333375" cy="35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5" name="Picture 20" descr="ll"/>
          <p:cNvPicPr>
            <a:picLocks noChangeAspect="1" noChangeArrowheads="1"/>
          </p:cNvPicPr>
          <p:nvPr userDrawn="1"/>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982200" y="6283488"/>
            <a:ext cx="18288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 name="文本框 54"/>
          <p:cNvSpPr txBox="1"/>
          <p:nvPr userDrawn="1"/>
        </p:nvSpPr>
        <p:spPr>
          <a:xfrm>
            <a:off x="4590953" y="1503708"/>
            <a:ext cx="3262432" cy="461665"/>
          </a:xfrm>
          <a:prstGeom prst="rect">
            <a:avLst/>
          </a:prstGeom>
          <a:noFill/>
        </p:spPr>
        <p:txBody>
          <a:bodyPr wrap="none" rtlCol="0">
            <a:spAutoFit/>
          </a:bodyPr>
          <a:lstStyle/>
          <a:p>
            <a:r>
              <a:rPr lang="zh-CN" altLang="en-US" sz="2400" b="1" dirty="0" smtClean="0">
                <a:solidFill>
                  <a:schemeClr val="tx1"/>
                </a:solidFill>
                <a:latin typeface="微软雅黑" panose="020B0503020204020204" pitchFamily="34" charset="-122"/>
                <a:ea typeface="微软雅黑" panose="020B0503020204020204" pitchFamily="34" charset="-122"/>
              </a:rPr>
              <a:t>好友推荐相关理论基础</a:t>
            </a:r>
            <a:endParaRPr lang="zh-CN" altLang="en-US" sz="2400" b="1" dirty="0">
              <a:solidFill>
                <a:schemeClr val="tx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246513915"/>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3_仅标题">
    <p:spTree>
      <p:nvGrpSpPr>
        <p:cNvPr id="1" name=""/>
        <p:cNvGrpSpPr/>
        <p:nvPr/>
      </p:nvGrpSpPr>
      <p:grpSpPr>
        <a:xfrm>
          <a:off x="0" y="0"/>
          <a:ext cx="0" cy="0"/>
          <a:chOff x="0" y="0"/>
          <a:chExt cx="0" cy="0"/>
        </a:xfrm>
      </p:grpSpPr>
      <p:sp>
        <p:nvSpPr>
          <p:cNvPr id="33" name="矩形 32"/>
          <p:cNvSpPr/>
          <p:nvPr userDrawn="1"/>
        </p:nvSpPr>
        <p:spPr>
          <a:xfrm>
            <a:off x="1" y="0"/>
            <a:ext cx="3035052" cy="6721475"/>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文本框 70"/>
          <p:cNvSpPr txBox="1"/>
          <p:nvPr userDrawn="1"/>
        </p:nvSpPr>
        <p:spPr>
          <a:xfrm>
            <a:off x="4624789" y="2569246"/>
            <a:ext cx="5724644" cy="461665"/>
          </a:xfrm>
          <a:prstGeom prst="rect">
            <a:avLst/>
          </a:prstGeom>
          <a:noFill/>
        </p:spPr>
        <p:txBody>
          <a:bodyPr wrap="none" rtlCol="0">
            <a:spAutoFit/>
          </a:bodyPr>
          <a:lstStyle/>
          <a:p>
            <a:pPr marL="0" algn="l" defTabSz="914400" rtl="0" eaLnBrk="1" latinLnBrk="0" hangingPunct="1"/>
            <a:r>
              <a:rPr lang="zh-CN" altLang="en-US" sz="2400" b="1" kern="1200" dirty="0" smtClean="0">
                <a:solidFill>
                  <a:schemeClr val="tx1"/>
                </a:solidFill>
                <a:latin typeface="微软雅黑" panose="020B0503020204020204" pitchFamily="34" charset="-122"/>
                <a:ea typeface="微软雅黑" panose="020B0503020204020204" pitchFamily="34" charset="-122"/>
                <a:cs typeface="+mn-cs"/>
              </a:rPr>
              <a:t>基于用户文本语义和情感程度的好友推荐</a:t>
            </a:r>
            <a:endParaRPr lang="zh-CN" altLang="en-US" sz="2400" b="1" kern="1200" dirty="0">
              <a:solidFill>
                <a:schemeClr val="tx1"/>
              </a:solidFill>
              <a:latin typeface="微软雅黑" panose="020B0503020204020204" pitchFamily="34" charset="-122"/>
              <a:ea typeface="微软雅黑" panose="020B0503020204020204" pitchFamily="34" charset="-122"/>
              <a:cs typeface="+mn-cs"/>
            </a:endParaRPr>
          </a:p>
        </p:txBody>
      </p:sp>
      <p:sp>
        <p:nvSpPr>
          <p:cNvPr id="72" name="文本框 71"/>
          <p:cNvSpPr txBox="1"/>
          <p:nvPr userDrawn="1"/>
        </p:nvSpPr>
        <p:spPr>
          <a:xfrm>
            <a:off x="4624789" y="3565021"/>
            <a:ext cx="6032421" cy="461665"/>
          </a:xfrm>
          <a:prstGeom prst="rect">
            <a:avLst/>
          </a:prstGeom>
          <a:noFill/>
        </p:spPr>
        <p:txBody>
          <a:bodyPr wrap="none" rtlCol="0">
            <a:spAutoFit/>
          </a:bodyPr>
          <a:lstStyle/>
          <a:p>
            <a:pPr marL="0" algn="l" defTabSz="914400" rtl="0" eaLnBrk="1" latinLnBrk="0" hangingPunct="1"/>
            <a:r>
              <a:rPr lang="zh-CN" altLang="en-US" sz="2400" b="1" kern="1200" dirty="0" smtClean="0">
                <a:solidFill>
                  <a:schemeClr val="bg2">
                    <a:lumMod val="75000"/>
                  </a:schemeClr>
                </a:solidFill>
                <a:latin typeface="微软雅黑" panose="020B0503020204020204" pitchFamily="34" charset="-122"/>
                <a:ea typeface="微软雅黑" panose="020B0503020204020204" pitchFamily="34" charset="-122"/>
                <a:cs typeface="+mn-cs"/>
              </a:rPr>
              <a:t>基于交叉文本相似性和情感词典的好友推荐</a:t>
            </a:r>
            <a:endParaRPr lang="zh-CN" altLang="en-US" sz="2400" b="1" kern="1200" dirty="0">
              <a:solidFill>
                <a:schemeClr val="bg2">
                  <a:lumMod val="75000"/>
                </a:schemeClr>
              </a:solidFill>
              <a:latin typeface="微软雅黑" panose="020B0503020204020204" pitchFamily="34" charset="-122"/>
              <a:ea typeface="微软雅黑" panose="020B0503020204020204" pitchFamily="34" charset="-122"/>
              <a:cs typeface="+mn-cs"/>
            </a:endParaRPr>
          </a:p>
        </p:txBody>
      </p:sp>
      <p:grpSp>
        <p:nvGrpSpPr>
          <p:cNvPr id="34" name="组合 33"/>
          <p:cNvGrpSpPr/>
          <p:nvPr userDrawn="1"/>
        </p:nvGrpSpPr>
        <p:grpSpPr>
          <a:xfrm>
            <a:off x="-93304" y="1451188"/>
            <a:ext cx="3041784" cy="2992839"/>
            <a:chOff x="1082462" y="1218028"/>
            <a:chExt cx="3752428" cy="3752428"/>
          </a:xfrm>
        </p:grpSpPr>
        <p:grpSp>
          <p:nvGrpSpPr>
            <p:cNvPr id="35" name="组合 34"/>
            <p:cNvGrpSpPr/>
            <p:nvPr userDrawn="1"/>
          </p:nvGrpSpPr>
          <p:grpSpPr>
            <a:xfrm>
              <a:off x="2261324" y="2572676"/>
              <a:ext cx="1440227" cy="1204747"/>
              <a:chOff x="2525008" y="2776901"/>
              <a:chExt cx="1440227" cy="1204747"/>
            </a:xfrm>
            <a:noFill/>
          </p:grpSpPr>
          <p:sp>
            <p:nvSpPr>
              <p:cNvPr id="40" name="文本框 39"/>
              <p:cNvSpPr txBox="1"/>
              <p:nvPr userDrawn="1"/>
            </p:nvSpPr>
            <p:spPr>
              <a:xfrm>
                <a:off x="2525008" y="2776901"/>
                <a:ext cx="1415772" cy="830997"/>
              </a:xfrm>
              <a:prstGeom prst="rect">
                <a:avLst/>
              </a:prstGeom>
              <a:grpFill/>
            </p:spPr>
            <p:txBody>
              <a:bodyPr wrap="none" rtlCol="0">
                <a:spAutoFit/>
              </a:bodyPr>
              <a:lstStyle/>
              <a:p>
                <a:r>
                  <a:rPr lang="zh-CN" altLang="en-US" sz="4800" b="1" dirty="0" smtClean="0">
                    <a:solidFill>
                      <a:schemeClr val="bg1"/>
                    </a:solidFill>
                  </a:rPr>
                  <a:t>目录</a:t>
                </a:r>
                <a:endParaRPr lang="zh-CN" altLang="en-US" sz="4800" b="1" dirty="0">
                  <a:solidFill>
                    <a:schemeClr val="bg1"/>
                  </a:solidFill>
                </a:endParaRPr>
              </a:p>
            </p:txBody>
          </p:sp>
          <p:sp>
            <p:nvSpPr>
              <p:cNvPr id="41" name="文本框 40"/>
              <p:cNvSpPr txBox="1"/>
              <p:nvPr userDrawn="1"/>
            </p:nvSpPr>
            <p:spPr>
              <a:xfrm>
                <a:off x="2547859" y="3519983"/>
                <a:ext cx="1417376" cy="461665"/>
              </a:xfrm>
              <a:prstGeom prst="rect">
                <a:avLst/>
              </a:prstGeom>
              <a:grpFill/>
            </p:spPr>
            <p:txBody>
              <a:bodyPr wrap="none" rtlCol="0">
                <a:spAutoFit/>
              </a:bodyPr>
              <a:lstStyle/>
              <a:p>
                <a:r>
                  <a:rPr lang="en-US" altLang="zh-CN" sz="2400" b="1" dirty="0" smtClean="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t>Contents</a:t>
                </a:r>
                <a:endParaRPr lang="zh-CN" altLang="en-US" sz="2400" b="1" dirty="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grpSp>
        <p:sp>
          <p:nvSpPr>
            <p:cNvPr id="36" name="空心弧 35"/>
            <p:cNvSpPr/>
            <p:nvPr userDrawn="1"/>
          </p:nvSpPr>
          <p:spPr>
            <a:xfrm>
              <a:off x="1331528" y="1467094"/>
              <a:ext cx="3415910" cy="3415910"/>
            </a:xfrm>
            <a:prstGeom prst="blockArc">
              <a:avLst>
                <a:gd name="adj1" fmla="val 16203098"/>
                <a:gd name="adj2" fmla="val 2185751"/>
                <a:gd name="adj3" fmla="val 372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7" name="空心弧 36"/>
            <p:cNvSpPr/>
            <p:nvPr userDrawn="1"/>
          </p:nvSpPr>
          <p:spPr>
            <a:xfrm rot="5400000" flipV="1">
              <a:off x="1480446" y="1589267"/>
              <a:ext cx="3171564" cy="3171564"/>
            </a:xfrm>
            <a:prstGeom prst="blockArc">
              <a:avLst>
                <a:gd name="adj1" fmla="val 16272629"/>
                <a:gd name="adj2" fmla="val 582171"/>
                <a:gd name="adj3" fmla="val 407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8" name="同心圆 37"/>
            <p:cNvSpPr/>
            <p:nvPr userDrawn="1"/>
          </p:nvSpPr>
          <p:spPr>
            <a:xfrm>
              <a:off x="1741435" y="1877001"/>
              <a:ext cx="2596097" cy="2596097"/>
            </a:xfrm>
            <a:prstGeom prst="donut">
              <a:avLst>
                <a:gd name="adj" fmla="val 473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9" name="空心弧 38"/>
            <p:cNvSpPr/>
            <p:nvPr userDrawn="1"/>
          </p:nvSpPr>
          <p:spPr>
            <a:xfrm rot="5400000" flipV="1">
              <a:off x="1082462" y="1218028"/>
              <a:ext cx="3752428" cy="3752428"/>
            </a:xfrm>
            <a:prstGeom prst="blockArc">
              <a:avLst>
                <a:gd name="adj1" fmla="val 18338353"/>
                <a:gd name="adj2" fmla="val 207581"/>
                <a:gd name="adj3" fmla="val 32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53" name="文本框 52"/>
          <p:cNvSpPr txBox="1"/>
          <p:nvPr userDrawn="1"/>
        </p:nvSpPr>
        <p:spPr>
          <a:xfrm>
            <a:off x="4590953" y="4575810"/>
            <a:ext cx="5724644" cy="461665"/>
          </a:xfrm>
          <a:prstGeom prst="rect">
            <a:avLst/>
          </a:prstGeom>
          <a:noFill/>
        </p:spPr>
        <p:txBody>
          <a:bodyPr wrap="none" rtlCol="0">
            <a:spAutoFit/>
          </a:bodyPr>
          <a:lstStyle/>
          <a:p>
            <a:pPr marL="0" algn="l" defTabSz="914400" rtl="0" eaLnBrk="1" latinLnBrk="0" hangingPunct="1"/>
            <a:r>
              <a:rPr lang="zh-CN" altLang="en-US" sz="2400" b="1" kern="1200" dirty="0" smtClean="0">
                <a:solidFill>
                  <a:schemeClr val="bg2">
                    <a:lumMod val="75000"/>
                  </a:schemeClr>
                </a:solidFill>
                <a:latin typeface="微软雅黑" panose="020B0503020204020204" pitchFamily="34" charset="-122"/>
                <a:ea typeface="微软雅黑" panose="020B0503020204020204" pitchFamily="34" charset="-122"/>
                <a:cs typeface="+mn-cs"/>
              </a:rPr>
              <a:t>融合文本语义和情感分析的好友推荐系统</a:t>
            </a:r>
            <a:endParaRPr lang="zh-CN" altLang="en-US" sz="2400" b="1" kern="1200" dirty="0">
              <a:solidFill>
                <a:schemeClr val="bg2">
                  <a:lumMod val="75000"/>
                </a:schemeClr>
              </a:solidFill>
              <a:latin typeface="微软雅黑" panose="020B0503020204020204" pitchFamily="34" charset="-122"/>
              <a:ea typeface="微软雅黑" panose="020B0503020204020204" pitchFamily="34" charset="-122"/>
              <a:cs typeface="+mn-cs"/>
            </a:endParaRPr>
          </a:p>
        </p:txBody>
      </p:sp>
      <p:grpSp>
        <p:nvGrpSpPr>
          <p:cNvPr id="43" name="组合 42"/>
          <p:cNvGrpSpPr/>
          <p:nvPr userDrawn="1"/>
        </p:nvGrpSpPr>
        <p:grpSpPr>
          <a:xfrm>
            <a:off x="3560688" y="300816"/>
            <a:ext cx="5204553" cy="6009659"/>
            <a:chOff x="3514159" y="1294651"/>
            <a:chExt cx="5370266" cy="7203823"/>
          </a:xfrm>
        </p:grpSpPr>
        <p:grpSp>
          <p:nvGrpSpPr>
            <p:cNvPr id="44" name="组合 43"/>
            <p:cNvGrpSpPr/>
            <p:nvPr userDrawn="1"/>
          </p:nvGrpSpPr>
          <p:grpSpPr>
            <a:xfrm>
              <a:off x="3514159" y="1294651"/>
              <a:ext cx="1064760" cy="7203823"/>
              <a:chOff x="1445772" y="986833"/>
              <a:chExt cx="2623064" cy="17746843"/>
            </a:xfrm>
          </p:grpSpPr>
          <p:grpSp>
            <p:nvGrpSpPr>
              <p:cNvPr id="46" name="组合 45"/>
              <p:cNvGrpSpPr/>
              <p:nvPr userDrawn="1"/>
            </p:nvGrpSpPr>
            <p:grpSpPr>
              <a:xfrm>
                <a:off x="1445772" y="986833"/>
                <a:ext cx="2623064" cy="17746843"/>
                <a:chOff x="-3408439" y="842784"/>
                <a:chExt cx="1815653" cy="12284146"/>
              </a:xfrm>
            </p:grpSpPr>
            <p:sp>
              <p:nvSpPr>
                <p:cNvPr id="48" name="椭圆 47"/>
                <p:cNvSpPr/>
                <p:nvPr userDrawn="1"/>
              </p:nvSpPr>
              <p:spPr>
                <a:xfrm>
                  <a:off x="-3402622" y="842784"/>
                  <a:ext cx="1578362" cy="1873397"/>
                </a:xfrm>
                <a:prstGeom prst="ellipse">
                  <a:avLst/>
                </a:prstGeom>
                <a:solidFill>
                  <a:srgbClr val="00B0F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2">
                        <a:lumMod val="75000"/>
                      </a:schemeClr>
                    </a:solidFill>
                    <a:latin typeface="Broadway" panose="04040905080B02020502" pitchFamily="82" charset="0"/>
                  </a:endParaRPr>
                </a:p>
              </p:txBody>
            </p:sp>
            <p:sp>
              <p:nvSpPr>
                <p:cNvPr id="60" name="流程图: 合并 59"/>
                <p:cNvSpPr/>
                <p:nvPr userDrawn="1"/>
              </p:nvSpPr>
              <p:spPr>
                <a:xfrm rot="18650490">
                  <a:off x="-2107838" y="2225455"/>
                  <a:ext cx="403376" cy="467290"/>
                </a:xfrm>
                <a:prstGeom prst="flowChartMerg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2">
                        <a:lumMod val="75000"/>
                      </a:schemeClr>
                    </a:solidFill>
                    <a:latin typeface="Broadway" panose="04040905080B02020502" pitchFamily="82" charset="0"/>
                  </a:endParaRPr>
                </a:p>
              </p:txBody>
            </p:sp>
            <p:sp>
              <p:nvSpPr>
                <p:cNvPr id="58" name="椭圆 57"/>
                <p:cNvSpPr/>
                <p:nvPr userDrawn="1"/>
              </p:nvSpPr>
              <p:spPr>
                <a:xfrm>
                  <a:off x="-3408439" y="2906462"/>
                  <a:ext cx="1578361" cy="1873398"/>
                </a:xfrm>
                <a:prstGeom prst="ellipse">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2">
                        <a:lumMod val="75000"/>
                      </a:schemeClr>
                    </a:solidFill>
                    <a:latin typeface="Broadway" panose="04040905080B02020502" pitchFamily="82" charset="0"/>
                  </a:endParaRPr>
                </a:p>
              </p:txBody>
            </p:sp>
            <p:sp>
              <p:nvSpPr>
                <p:cNvPr id="78" name="流程图: 合并 77"/>
                <p:cNvSpPr/>
                <p:nvPr userDrawn="1"/>
              </p:nvSpPr>
              <p:spPr>
                <a:xfrm rot="18650490">
                  <a:off x="-2080002" y="4374966"/>
                  <a:ext cx="403376" cy="467291"/>
                </a:xfrm>
                <a:prstGeom prst="flowChartMerg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2">
                        <a:lumMod val="75000"/>
                      </a:schemeClr>
                    </a:solidFill>
                    <a:latin typeface="Broadway" panose="04040905080B02020502" pitchFamily="82" charset="0"/>
                  </a:endParaRPr>
                </a:p>
              </p:txBody>
            </p:sp>
            <p:sp>
              <p:nvSpPr>
                <p:cNvPr id="80" name="椭圆 79"/>
                <p:cNvSpPr/>
                <p:nvPr userDrawn="1"/>
              </p:nvSpPr>
              <p:spPr>
                <a:xfrm>
                  <a:off x="-3382439" y="5001458"/>
                  <a:ext cx="1578363" cy="1873397"/>
                </a:xfrm>
                <a:prstGeom prst="ellipse">
                  <a:avLst/>
                </a:prstGeom>
                <a:solidFill>
                  <a:schemeClr val="accent2">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2">
                        <a:lumMod val="75000"/>
                      </a:schemeClr>
                    </a:solidFill>
                    <a:latin typeface="Broadway" panose="04040905080B02020502" pitchFamily="82" charset="0"/>
                  </a:endParaRPr>
                </a:p>
              </p:txBody>
            </p:sp>
            <p:sp>
              <p:nvSpPr>
                <p:cNvPr id="81" name="流程图: 合并 80"/>
                <p:cNvSpPr/>
                <p:nvPr userDrawn="1"/>
              </p:nvSpPr>
              <p:spPr>
                <a:xfrm rot="18650490">
                  <a:off x="-2087654" y="6384128"/>
                  <a:ext cx="403376" cy="467291"/>
                </a:xfrm>
                <a:prstGeom prst="flowChartMerg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2">
                        <a:lumMod val="75000"/>
                      </a:schemeClr>
                    </a:solidFill>
                    <a:latin typeface="Broadway" panose="04040905080B02020502" pitchFamily="82" charset="0"/>
                  </a:endParaRPr>
                </a:p>
              </p:txBody>
            </p:sp>
            <p:sp>
              <p:nvSpPr>
                <p:cNvPr id="83" name="椭圆 82"/>
                <p:cNvSpPr/>
                <p:nvPr userDrawn="1"/>
              </p:nvSpPr>
              <p:spPr>
                <a:xfrm>
                  <a:off x="-3394662" y="7036849"/>
                  <a:ext cx="1578363" cy="1873398"/>
                </a:xfrm>
                <a:prstGeom prst="ellipse">
                  <a:avLst/>
                </a:prstGeom>
                <a:solidFill>
                  <a:schemeClr val="accent3">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2">
                        <a:lumMod val="75000"/>
                      </a:schemeClr>
                    </a:solidFill>
                    <a:latin typeface="Broadway" panose="04040905080B02020502" pitchFamily="82" charset="0"/>
                  </a:endParaRPr>
                </a:p>
              </p:txBody>
            </p:sp>
            <p:sp>
              <p:nvSpPr>
                <p:cNvPr id="86" name="流程图: 合并 85"/>
                <p:cNvSpPr/>
                <p:nvPr userDrawn="1"/>
              </p:nvSpPr>
              <p:spPr>
                <a:xfrm rot="18650490">
                  <a:off x="-2028119" y="8420308"/>
                  <a:ext cx="403376" cy="467291"/>
                </a:xfrm>
                <a:prstGeom prst="flowChartMerg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2">
                        <a:lumMod val="75000"/>
                      </a:schemeClr>
                    </a:solidFill>
                    <a:latin typeface="Broadway" panose="04040905080B02020502" pitchFamily="82" charset="0"/>
                  </a:endParaRPr>
                </a:p>
              </p:txBody>
            </p:sp>
            <p:sp>
              <p:nvSpPr>
                <p:cNvPr id="88" name="椭圆 87"/>
                <p:cNvSpPr/>
                <p:nvPr userDrawn="1"/>
              </p:nvSpPr>
              <p:spPr>
                <a:xfrm>
                  <a:off x="-3382439" y="9120648"/>
                  <a:ext cx="1578363" cy="1873398"/>
                </a:xfrm>
                <a:prstGeom prst="ellipse">
                  <a:avLst/>
                </a:prstGeom>
                <a:solidFill>
                  <a:schemeClr val="accent4">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2">
                        <a:lumMod val="75000"/>
                      </a:schemeClr>
                    </a:solidFill>
                    <a:latin typeface="Broadway" panose="04040905080B02020502" pitchFamily="82" charset="0"/>
                  </a:endParaRPr>
                </a:p>
              </p:txBody>
            </p:sp>
            <p:sp>
              <p:nvSpPr>
                <p:cNvPr id="89" name="流程图: 合并 88"/>
                <p:cNvSpPr/>
                <p:nvPr userDrawn="1"/>
              </p:nvSpPr>
              <p:spPr>
                <a:xfrm rot="18650490">
                  <a:off x="-2087653" y="10483987"/>
                  <a:ext cx="403376" cy="467290"/>
                </a:xfrm>
                <a:prstGeom prst="flowChartMerg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2">
                        <a:lumMod val="75000"/>
                      </a:schemeClr>
                    </a:solidFill>
                    <a:latin typeface="Broadway" panose="04040905080B02020502" pitchFamily="82" charset="0"/>
                  </a:endParaRPr>
                </a:p>
              </p:txBody>
            </p:sp>
            <p:sp>
              <p:nvSpPr>
                <p:cNvPr id="91" name="椭圆 90"/>
                <p:cNvSpPr/>
                <p:nvPr userDrawn="1"/>
              </p:nvSpPr>
              <p:spPr>
                <a:xfrm>
                  <a:off x="-3394662" y="11253532"/>
                  <a:ext cx="1578363" cy="1873398"/>
                </a:xfrm>
                <a:prstGeom prst="ellipse">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2">
                        <a:lumMod val="75000"/>
                      </a:schemeClr>
                    </a:solidFill>
                    <a:latin typeface="Broadway" panose="04040905080B02020502" pitchFamily="82" charset="0"/>
                  </a:endParaRPr>
                </a:p>
              </p:txBody>
            </p:sp>
            <p:sp>
              <p:nvSpPr>
                <p:cNvPr id="92" name="流程图: 合并 91"/>
                <p:cNvSpPr/>
                <p:nvPr userDrawn="1"/>
              </p:nvSpPr>
              <p:spPr>
                <a:xfrm rot="18650490">
                  <a:off x="-2107839" y="12538905"/>
                  <a:ext cx="403376" cy="467290"/>
                </a:xfrm>
                <a:prstGeom prst="flowChartMerg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2">
                        <a:lumMod val="75000"/>
                      </a:schemeClr>
                    </a:solidFill>
                    <a:latin typeface="Broadway" panose="04040905080B02020502" pitchFamily="82" charset="0"/>
                  </a:endParaRPr>
                </a:p>
              </p:txBody>
            </p:sp>
          </p:grpSp>
          <p:sp>
            <p:nvSpPr>
              <p:cNvPr id="47" name="文本框 46"/>
              <p:cNvSpPr txBox="1"/>
              <p:nvPr userDrawn="1"/>
            </p:nvSpPr>
            <p:spPr>
              <a:xfrm>
                <a:off x="1677949" y="1543728"/>
                <a:ext cx="1840984" cy="1817760"/>
              </a:xfrm>
              <a:prstGeom prst="rect">
                <a:avLst/>
              </a:prstGeom>
              <a:noFill/>
            </p:spPr>
            <p:txBody>
              <a:bodyPr wrap="none" rtlCol="0">
                <a:spAutoFit/>
              </a:bodyPr>
              <a:lstStyle/>
              <a:p>
                <a:r>
                  <a:rPr lang="en-US" altLang="zh-CN" sz="3400" b="0" dirty="0" smtClean="0">
                    <a:solidFill>
                      <a:schemeClr val="bg2">
                        <a:lumMod val="75000"/>
                      </a:schemeClr>
                    </a:solidFill>
                    <a:latin typeface="Broadway" panose="04040905080B02020502" pitchFamily="82" charset="0"/>
                    <a:ea typeface="微软雅黑" panose="020B0503020204020204" pitchFamily="34" charset="-122"/>
                  </a:rPr>
                  <a:t>01</a:t>
                </a:r>
                <a:endParaRPr lang="zh-CN" altLang="en-US" sz="3400" b="0" dirty="0">
                  <a:solidFill>
                    <a:schemeClr val="bg2">
                      <a:lumMod val="75000"/>
                    </a:schemeClr>
                  </a:solidFill>
                  <a:latin typeface="Broadway" panose="04040905080B02020502" pitchFamily="82" charset="0"/>
                  <a:ea typeface="微软雅黑" panose="020B0503020204020204" pitchFamily="34" charset="-122"/>
                </a:endParaRPr>
              </a:p>
            </p:txBody>
          </p:sp>
          <p:sp>
            <p:nvSpPr>
              <p:cNvPr id="82" name="文本框 81"/>
              <p:cNvSpPr txBox="1"/>
              <p:nvPr userDrawn="1"/>
            </p:nvSpPr>
            <p:spPr>
              <a:xfrm>
                <a:off x="1707109" y="7551743"/>
                <a:ext cx="1903736" cy="1817760"/>
              </a:xfrm>
              <a:prstGeom prst="rect">
                <a:avLst/>
              </a:prstGeom>
              <a:noFill/>
            </p:spPr>
            <p:txBody>
              <a:bodyPr wrap="none" rtlCol="0">
                <a:spAutoFit/>
              </a:bodyPr>
              <a:lstStyle/>
              <a:p>
                <a:r>
                  <a:rPr lang="en-US" altLang="zh-CN" sz="3400" b="0" dirty="0" smtClean="0">
                    <a:solidFill>
                      <a:schemeClr val="bg1"/>
                    </a:solidFill>
                    <a:latin typeface="Broadway" panose="04040905080B02020502" pitchFamily="82" charset="0"/>
                    <a:ea typeface="微软雅黑" panose="020B0503020204020204" pitchFamily="34" charset="-122"/>
                  </a:rPr>
                  <a:t>03</a:t>
                </a:r>
                <a:endParaRPr lang="zh-CN" altLang="en-US" sz="3400" b="0" dirty="0">
                  <a:solidFill>
                    <a:schemeClr val="bg1"/>
                  </a:solidFill>
                  <a:latin typeface="Broadway" panose="04040905080B02020502" pitchFamily="82" charset="0"/>
                  <a:ea typeface="微软雅黑" panose="020B0503020204020204" pitchFamily="34" charset="-122"/>
                </a:endParaRPr>
              </a:p>
            </p:txBody>
          </p:sp>
          <p:sp>
            <p:nvSpPr>
              <p:cNvPr id="87" name="文本框 86"/>
              <p:cNvSpPr txBox="1"/>
              <p:nvPr userDrawn="1"/>
            </p:nvSpPr>
            <p:spPr>
              <a:xfrm>
                <a:off x="1715640" y="10493402"/>
                <a:ext cx="1890693" cy="1817761"/>
              </a:xfrm>
              <a:prstGeom prst="rect">
                <a:avLst/>
              </a:prstGeom>
              <a:noFill/>
            </p:spPr>
            <p:txBody>
              <a:bodyPr wrap="none" rtlCol="0">
                <a:spAutoFit/>
              </a:bodyPr>
              <a:lstStyle/>
              <a:p>
                <a:r>
                  <a:rPr lang="en-US" altLang="zh-CN" sz="3400" b="0" dirty="0" smtClean="0">
                    <a:solidFill>
                      <a:schemeClr val="bg2">
                        <a:lumMod val="75000"/>
                      </a:schemeClr>
                    </a:solidFill>
                    <a:latin typeface="Broadway" panose="04040905080B02020502" pitchFamily="82" charset="0"/>
                    <a:ea typeface="微软雅黑" panose="020B0503020204020204" pitchFamily="34" charset="-122"/>
                  </a:rPr>
                  <a:t>04</a:t>
                </a:r>
                <a:endParaRPr lang="zh-CN" altLang="en-US" sz="3400" b="0" dirty="0">
                  <a:solidFill>
                    <a:schemeClr val="bg2">
                      <a:lumMod val="75000"/>
                    </a:schemeClr>
                  </a:solidFill>
                  <a:latin typeface="Broadway" panose="04040905080B02020502" pitchFamily="82" charset="0"/>
                  <a:ea typeface="微软雅黑" panose="020B0503020204020204" pitchFamily="34" charset="-122"/>
                </a:endParaRPr>
              </a:p>
            </p:txBody>
          </p:sp>
          <p:sp>
            <p:nvSpPr>
              <p:cNvPr id="90" name="文本框 89"/>
              <p:cNvSpPr txBox="1"/>
              <p:nvPr userDrawn="1"/>
            </p:nvSpPr>
            <p:spPr>
              <a:xfrm>
                <a:off x="1707109" y="13474787"/>
                <a:ext cx="1903734" cy="1817761"/>
              </a:xfrm>
              <a:prstGeom prst="rect">
                <a:avLst/>
              </a:prstGeom>
              <a:noFill/>
            </p:spPr>
            <p:txBody>
              <a:bodyPr wrap="none" rtlCol="0">
                <a:spAutoFit/>
              </a:bodyPr>
              <a:lstStyle/>
              <a:p>
                <a:r>
                  <a:rPr lang="en-US" altLang="zh-CN" sz="3400" b="0" dirty="0" smtClean="0">
                    <a:solidFill>
                      <a:schemeClr val="bg2">
                        <a:lumMod val="75000"/>
                      </a:schemeClr>
                    </a:solidFill>
                    <a:latin typeface="Broadway" panose="04040905080B02020502" pitchFamily="82" charset="0"/>
                    <a:ea typeface="微软雅黑" panose="020B0503020204020204" pitchFamily="34" charset="-122"/>
                  </a:rPr>
                  <a:t>05</a:t>
                </a:r>
                <a:endParaRPr lang="zh-CN" altLang="en-US" sz="3400" b="0" dirty="0">
                  <a:solidFill>
                    <a:schemeClr val="bg2">
                      <a:lumMod val="75000"/>
                    </a:schemeClr>
                  </a:solidFill>
                  <a:latin typeface="Broadway" panose="04040905080B02020502" pitchFamily="82" charset="0"/>
                  <a:ea typeface="微软雅黑" panose="020B0503020204020204" pitchFamily="34" charset="-122"/>
                </a:endParaRPr>
              </a:p>
            </p:txBody>
          </p:sp>
          <p:sp>
            <p:nvSpPr>
              <p:cNvPr id="93" name="文本框 92"/>
              <p:cNvSpPr txBox="1"/>
              <p:nvPr userDrawn="1"/>
            </p:nvSpPr>
            <p:spPr>
              <a:xfrm>
                <a:off x="1677947" y="16443518"/>
                <a:ext cx="1903734" cy="1817761"/>
              </a:xfrm>
              <a:prstGeom prst="rect">
                <a:avLst/>
              </a:prstGeom>
              <a:noFill/>
            </p:spPr>
            <p:txBody>
              <a:bodyPr wrap="none" rtlCol="0">
                <a:spAutoFit/>
              </a:bodyPr>
              <a:lstStyle/>
              <a:p>
                <a:r>
                  <a:rPr lang="en-US" altLang="zh-CN" sz="3400" b="0" dirty="0" smtClean="0">
                    <a:solidFill>
                      <a:schemeClr val="bg2">
                        <a:lumMod val="75000"/>
                      </a:schemeClr>
                    </a:solidFill>
                    <a:latin typeface="Broadway" panose="04040905080B02020502" pitchFamily="82" charset="0"/>
                    <a:ea typeface="微软雅黑" panose="020B0503020204020204" pitchFamily="34" charset="-122"/>
                  </a:rPr>
                  <a:t>06</a:t>
                </a:r>
                <a:endParaRPr lang="zh-CN" altLang="en-US" sz="3400" b="0" dirty="0">
                  <a:solidFill>
                    <a:schemeClr val="bg2">
                      <a:lumMod val="75000"/>
                    </a:schemeClr>
                  </a:solidFill>
                  <a:latin typeface="Broadway" panose="04040905080B02020502" pitchFamily="82" charset="0"/>
                  <a:ea typeface="微软雅黑" panose="020B0503020204020204" pitchFamily="34" charset="-122"/>
                </a:endParaRPr>
              </a:p>
            </p:txBody>
          </p:sp>
        </p:grpSp>
        <p:sp>
          <p:nvSpPr>
            <p:cNvPr id="45" name="文本框 44"/>
            <p:cNvSpPr txBox="1"/>
            <p:nvPr userDrawn="1"/>
          </p:nvSpPr>
          <p:spPr>
            <a:xfrm>
              <a:off x="4565390" y="1582350"/>
              <a:ext cx="4319035" cy="553401"/>
            </a:xfrm>
            <a:prstGeom prst="rect">
              <a:avLst/>
            </a:prstGeom>
            <a:noFill/>
          </p:spPr>
          <p:txBody>
            <a:bodyPr wrap="none" rtlCol="0">
              <a:spAutoFit/>
            </a:bodyPr>
            <a:lstStyle/>
            <a:p>
              <a:pPr marL="0" algn="l" defTabSz="914400" rtl="0" eaLnBrk="1" latinLnBrk="0" hangingPunct="1"/>
              <a:r>
                <a:rPr lang="zh-CN" altLang="en-US" sz="2400" b="1" kern="1200" dirty="0" smtClean="0">
                  <a:solidFill>
                    <a:schemeClr val="bg2">
                      <a:lumMod val="75000"/>
                    </a:schemeClr>
                  </a:solidFill>
                  <a:latin typeface="微软雅黑" panose="020B0503020204020204" pitchFamily="34" charset="-122"/>
                  <a:ea typeface="微软雅黑" panose="020B0503020204020204" pitchFamily="34" charset="-122"/>
                  <a:cs typeface="+mn-cs"/>
                </a:rPr>
                <a:t>研究背景、意义以及研究内容</a:t>
              </a:r>
              <a:endParaRPr lang="zh-CN" altLang="en-US" sz="2400" b="1" kern="1200" dirty="0">
                <a:solidFill>
                  <a:schemeClr val="bg2">
                    <a:lumMod val="75000"/>
                  </a:schemeClr>
                </a:solidFill>
                <a:latin typeface="微软雅黑" panose="020B0503020204020204" pitchFamily="34" charset="-122"/>
                <a:ea typeface="微软雅黑" panose="020B0503020204020204" pitchFamily="34" charset="-122"/>
                <a:cs typeface="+mn-cs"/>
              </a:endParaRPr>
            </a:p>
          </p:txBody>
        </p:sp>
      </p:grpSp>
      <p:sp>
        <p:nvSpPr>
          <p:cNvPr id="77" name="文本框 76"/>
          <p:cNvSpPr txBox="1"/>
          <p:nvPr userDrawn="1"/>
        </p:nvSpPr>
        <p:spPr>
          <a:xfrm>
            <a:off x="4579481" y="5590612"/>
            <a:ext cx="2339102" cy="461665"/>
          </a:xfrm>
          <a:prstGeom prst="rect">
            <a:avLst/>
          </a:prstGeom>
          <a:noFill/>
        </p:spPr>
        <p:txBody>
          <a:bodyPr wrap="none" rtlCol="0">
            <a:spAutoFit/>
          </a:bodyPr>
          <a:lstStyle/>
          <a:p>
            <a:pPr marL="0" algn="l" defTabSz="914400" rtl="0" eaLnBrk="1" latinLnBrk="0" hangingPunct="1"/>
            <a:r>
              <a:rPr lang="zh-CN" altLang="en-US" sz="2400" b="1" kern="1200" dirty="0" smtClean="0">
                <a:solidFill>
                  <a:schemeClr val="bg2">
                    <a:lumMod val="75000"/>
                  </a:schemeClr>
                </a:solidFill>
                <a:latin typeface="微软雅黑" panose="020B0503020204020204" pitchFamily="34" charset="-122"/>
                <a:ea typeface="微软雅黑" panose="020B0503020204020204" pitchFamily="34" charset="-122"/>
                <a:cs typeface="+mn-cs"/>
              </a:rPr>
              <a:t>总结与未来工作</a:t>
            </a:r>
            <a:endParaRPr lang="zh-CN" altLang="en-US" sz="2400" b="1" kern="1200" dirty="0">
              <a:solidFill>
                <a:schemeClr val="bg2">
                  <a:lumMod val="75000"/>
                </a:schemeClr>
              </a:solidFill>
              <a:latin typeface="微软雅黑" panose="020B0503020204020204" pitchFamily="34" charset="-122"/>
              <a:ea typeface="微软雅黑" panose="020B0503020204020204" pitchFamily="34" charset="-122"/>
              <a:cs typeface="+mn-cs"/>
            </a:endParaRPr>
          </a:p>
        </p:txBody>
      </p:sp>
      <p:sp>
        <p:nvSpPr>
          <p:cNvPr id="7" name="日期占位符 6"/>
          <p:cNvSpPr>
            <a:spLocks noGrp="1"/>
          </p:cNvSpPr>
          <p:nvPr>
            <p:ph type="dt" sz="half" idx="10"/>
          </p:nvPr>
        </p:nvSpPr>
        <p:spPr/>
        <p:txBody>
          <a:bodyPr/>
          <a:lstStyle/>
          <a:p>
            <a:fld id="{11961523-4804-45BD-9F6B-362C01C77A8B}" type="datetimeFigureOut">
              <a:rPr lang="zh-CN" altLang="en-US" smtClean="0"/>
              <a:t>2016/5/20/Friday</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A906129D-8271-4CBE-9DFD-2A0543AED237}" type="slidenum">
              <a:rPr lang="zh-CN" altLang="en-US" smtClean="0"/>
              <a:t>‹#›</a:t>
            </a:fld>
            <a:endParaRPr lang="zh-CN" altLang="en-US"/>
          </a:p>
        </p:txBody>
      </p:sp>
      <p:pic>
        <p:nvPicPr>
          <p:cNvPr id="84" name="Picture 18"/>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9601200" y="6310475"/>
            <a:ext cx="333375" cy="35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5" name="Picture 20" descr="ll"/>
          <p:cNvPicPr>
            <a:picLocks noChangeAspect="1" noChangeArrowheads="1"/>
          </p:cNvPicPr>
          <p:nvPr userDrawn="1"/>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982200" y="6283488"/>
            <a:ext cx="18288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 name="文本框 54"/>
          <p:cNvSpPr txBox="1"/>
          <p:nvPr userDrawn="1"/>
        </p:nvSpPr>
        <p:spPr>
          <a:xfrm>
            <a:off x="4590953" y="1503708"/>
            <a:ext cx="3262432" cy="461665"/>
          </a:xfrm>
          <a:prstGeom prst="rect">
            <a:avLst/>
          </a:prstGeom>
          <a:noFill/>
        </p:spPr>
        <p:txBody>
          <a:bodyPr wrap="none" rtlCol="0">
            <a:spAutoFit/>
          </a:bodyPr>
          <a:lstStyle/>
          <a:p>
            <a:r>
              <a:rPr lang="zh-CN" altLang="en-US" sz="2400" b="1" dirty="0" smtClean="0">
                <a:solidFill>
                  <a:schemeClr val="bg2">
                    <a:lumMod val="75000"/>
                  </a:schemeClr>
                </a:solidFill>
                <a:latin typeface="微软雅黑" panose="020B0503020204020204" pitchFamily="34" charset="-122"/>
                <a:ea typeface="微软雅黑" panose="020B0503020204020204" pitchFamily="34" charset="-122"/>
              </a:rPr>
              <a:t>好友推荐相关理论基础</a:t>
            </a:r>
            <a:endParaRPr lang="zh-CN" altLang="en-US" sz="2400" b="1" dirty="0">
              <a:solidFill>
                <a:schemeClr val="bg2">
                  <a:lumMod val="75000"/>
                </a:schemeClr>
              </a:solidFill>
              <a:latin typeface="微软雅黑" panose="020B0503020204020204" pitchFamily="34" charset="-122"/>
              <a:ea typeface="微软雅黑" panose="020B0503020204020204" pitchFamily="34" charset="-122"/>
            </a:endParaRPr>
          </a:p>
        </p:txBody>
      </p:sp>
      <p:sp>
        <p:nvSpPr>
          <p:cNvPr id="94" name="文本框 93"/>
          <p:cNvSpPr txBox="1"/>
          <p:nvPr userDrawn="1"/>
        </p:nvSpPr>
        <p:spPr>
          <a:xfrm>
            <a:off x="3625314" y="1487820"/>
            <a:ext cx="748923" cy="615553"/>
          </a:xfrm>
          <a:prstGeom prst="rect">
            <a:avLst/>
          </a:prstGeom>
          <a:noFill/>
        </p:spPr>
        <p:txBody>
          <a:bodyPr wrap="none" rtlCol="0">
            <a:spAutoFit/>
          </a:bodyPr>
          <a:lstStyle/>
          <a:p>
            <a:r>
              <a:rPr lang="en-US" altLang="zh-CN" sz="3400" b="0" dirty="0" smtClean="0">
                <a:solidFill>
                  <a:schemeClr val="bg2">
                    <a:lumMod val="75000"/>
                  </a:schemeClr>
                </a:solidFill>
                <a:latin typeface="Broadway" panose="04040905080B02020502" pitchFamily="82" charset="0"/>
                <a:ea typeface="微软雅黑" panose="020B0503020204020204" pitchFamily="34" charset="-122"/>
              </a:rPr>
              <a:t>02</a:t>
            </a:r>
            <a:endParaRPr lang="zh-CN" altLang="en-US" sz="3400" b="0" dirty="0">
              <a:solidFill>
                <a:schemeClr val="bg2">
                  <a:lumMod val="75000"/>
                </a:schemeClr>
              </a:solidFill>
              <a:latin typeface="Broadway" panose="04040905080B02020502" pitchFamily="82" charset="0"/>
              <a:ea typeface="微软雅黑" panose="020B0503020204020204" pitchFamily="34" charset="-122"/>
            </a:endParaRPr>
          </a:p>
        </p:txBody>
      </p:sp>
    </p:spTree>
    <p:extLst>
      <p:ext uri="{BB962C8B-B14F-4D97-AF65-F5344CB8AC3E}">
        <p14:creationId xmlns:p14="http://schemas.microsoft.com/office/powerpoint/2010/main" val="2157226373"/>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1961523-4804-45BD-9F6B-362C01C77A8B}" type="datetimeFigureOut">
              <a:rPr lang="zh-CN" altLang="en-US" smtClean="0"/>
              <a:t>2016/5/20/Friday</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906129D-8271-4CBE-9DFD-2A0543AED237}" type="slidenum">
              <a:rPr lang="zh-CN" altLang="en-US" smtClean="0"/>
              <a:t>‹#›</a:t>
            </a:fld>
            <a:endParaRPr lang="zh-CN" altLang="en-US"/>
          </a:p>
        </p:txBody>
      </p:sp>
    </p:spTree>
    <p:extLst>
      <p:ext uri="{BB962C8B-B14F-4D97-AF65-F5344CB8AC3E}">
        <p14:creationId xmlns:p14="http://schemas.microsoft.com/office/powerpoint/2010/main" val="21834769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88" r:id="rId4"/>
    <p:sldLayoutId id="2147483684" r:id="rId5"/>
    <p:sldLayoutId id="2147483700" r:id="rId6"/>
    <p:sldLayoutId id="2147483702" r:id="rId7"/>
    <p:sldLayoutId id="2147483703" r:id="rId8"/>
    <p:sldLayoutId id="2147483705" r:id="rId9"/>
    <p:sldLayoutId id="2147483706" r:id="rId10"/>
    <p:sldLayoutId id="2147483707" r:id="rId11"/>
    <p:sldLayoutId id="2147483709" r:id="rId12"/>
    <p:sldLayoutId id="2147483679" r:id="rId13"/>
    <p:sldLayoutId id="2147483681" r:id="rId14"/>
    <p:sldLayoutId id="2147483698" r:id="rId15"/>
    <p:sldLayoutId id="2147483682" r:id="rId16"/>
    <p:sldLayoutId id="2147483686" r:id="rId17"/>
    <p:sldLayoutId id="2147483683" r:id="rId18"/>
    <p:sldLayoutId id="2147483670" r:id="rId19"/>
    <p:sldLayoutId id="2147483652" r:id="rId20"/>
    <p:sldLayoutId id="2147483653" r:id="rId21"/>
    <p:sldLayoutId id="2147483656" r:id="rId22"/>
    <p:sldLayoutId id="2147483657" r:id="rId23"/>
    <p:sldLayoutId id="2147483658" r:id="rId24"/>
    <p:sldLayoutId id="2147483659" r:id="rId25"/>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8" Type="http://schemas.openxmlformats.org/officeDocument/2006/relationships/oleObject" Target="../embeddings/oleObject3.bin"/><Relationship Id="rId3" Type="http://schemas.openxmlformats.org/officeDocument/2006/relationships/image" Target="../media/image17.png"/><Relationship Id="rId7" Type="http://schemas.openxmlformats.org/officeDocument/2006/relationships/image" Target="../media/image14.wmf"/><Relationship Id="rId2" Type="http://schemas.openxmlformats.org/officeDocument/2006/relationships/slideLayout" Target="../slideLayouts/slideLayout14.xml"/><Relationship Id="rId1" Type="http://schemas.openxmlformats.org/officeDocument/2006/relationships/vmlDrawing" Target="../drawings/vmlDrawing2.vml"/><Relationship Id="rId6" Type="http://schemas.openxmlformats.org/officeDocument/2006/relationships/oleObject" Target="../embeddings/oleObject2.bin"/><Relationship Id="rId11" Type="http://schemas.openxmlformats.org/officeDocument/2006/relationships/image" Target="../media/image16.wmf"/><Relationship Id="rId5" Type="http://schemas.openxmlformats.org/officeDocument/2006/relationships/image" Target="../media/image13.wmf"/><Relationship Id="rId10" Type="http://schemas.openxmlformats.org/officeDocument/2006/relationships/oleObject" Target="../embeddings/oleObject4.bin"/><Relationship Id="rId4" Type="http://schemas.openxmlformats.org/officeDocument/2006/relationships/oleObject" Target="../embeddings/oleObject1.bin"/><Relationship Id="rId9" Type="http://schemas.openxmlformats.org/officeDocument/2006/relationships/image" Target="../media/image15.wmf"/></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themeOverride" Target="../theme/themeOverride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4.xml"/><Relationship Id="rId1" Type="http://schemas.openxmlformats.org/officeDocument/2006/relationships/vmlDrawing" Target="../drawings/vmlDrawing3.vml"/><Relationship Id="rId5" Type="http://schemas.openxmlformats.org/officeDocument/2006/relationships/image" Target="../media/image17.emf"/><Relationship Id="rId4" Type="http://schemas.openxmlformats.org/officeDocument/2006/relationships/package" Target="../embeddings/Microsoft_Visio___2.vsdx"/></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package" Target="../embeddings/Microsoft_Visio___3.vsdx"/><Relationship Id="rId2" Type="http://schemas.openxmlformats.org/officeDocument/2006/relationships/slideLayout" Target="../slideLayouts/slideLayout14.xml"/><Relationship Id="rId1" Type="http://schemas.openxmlformats.org/officeDocument/2006/relationships/vmlDrawing" Target="../drawings/vmlDrawing4.vml"/><Relationship Id="rId4" Type="http://schemas.openxmlformats.org/officeDocument/2006/relationships/image" Target="../media/image18.emf"/></Relationships>
</file>

<file path=ppt/slides/_rels/slide19.xml.rels><?xml version="1.0" encoding="UTF-8" standalone="yes"?>
<Relationships xmlns="http://schemas.openxmlformats.org/package/2006/relationships"><Relationship Id="rId8" Type="http://schemas.openxmlformats.org/officeDocument/2006/relationships/image" Target="../media/image21.wmf"/><Relationship Id="rId3" Type="http://schemas.openxmlformats.org/officeDocument/2006/relationships/oleObject" Target="../embeddings/oleObject5.bin"/><Relationship Id="rId7" Type="http://schemas.openxmlformats.org/officeDocument/2006/relationships/oleObject" Target="../embeddings/oleObject7.bin"/><Relationship Id="rId2" Type="http://schemas.openxmlformats.org/officeDocument/2006/relationships/slideLayout" Target="../slideLayouts/slideLayout14.xml"/><Relationship Id="rId1" Type="http://schemas.openxmlformats.org/officeDocument/2006/relationships/vmlDrawing" Target="../drawings/vmlDrawing5.vml"/><Relationship Id="rId6" Type="http://schemas.openxmlformats.org/officeDocument/2006/relationships/image" Target="../media/image20.wmf"/><Relationship Id="rId5" Type="http://schemas.openxmlformats.org/officeDocument/2006/relationships/oleObject" Target="../embeddings/oleObject6.bin"/><Relationship Id="rId10" Type="http://schemas.openxmlformats.org/officeDocument/2006/relationships/image" Target="../media/image22.wmf"/><Relationship Id="rId4" Type="http://schemas.openxmlformats.org/officeDocument/2006/relationships/image" Target="../media/image19.wmf"/><Relationship Id="rId9" Type="http://schemas.openxmlformats.org/officeDocument/2006/relationships/oleObject" Target="../embeddings/oleObject8.bin"/></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9.bin"/><Relationship Id="rId7" Type="http://schemas.openxmlformats.org/officeDocument/2006/relationships/image" Target="../media/image28.png"/><Relationship Id="rId2" Type="http://schemas.openxmlformats.org/officeDocument/2006/relationships/slideLayout" Target="../slideLayouts/slideLayout14.xml"/><Relationship Id="rId1" Type="http://schemas.openxmlformats.org/officeDocument/2006/relationships/vmlDrawing" Target="../drawings/vmlDrawing6.vml"/><Relationship Id="rId6" Type="http://schemas.openxmlformats.org/officeDocument/2006/relationships/image" Target="../media/image24.wmf"/><Relationship Id="rId5" Type="http://schemas.openxmlformats.org/officeDocument/2006/relationships/oleObject" Target="../embeddings/oleObject10.bin"/><Relationship Id="rId4" Type="http://schemas.openxmlformats.org/officeDocument/2006/relationships/image" Target="../media/image23.wmf"/></Relationships>
</file>

<file path=ppt/slides/_rels/slide21.xml.rels><?xml version="1.0" encoding="UTF-8" standalone="yes"?>
<Relationships xmlns="http://schemas.openxmlformats.org/package/2006/relationships"><Relationship Id="rId3" Type="http://schemas.openxmlformats.org/officeDocument/2006/relationships/package" Target="../embeddings/Microsoft_Visio___4.vsdx"/><Relationship Id="rId2" Type="http://schemas.openxmlformats.org/officeDocument/2006/relationships/slideLayout" Target="../slideLayouts/slideLayout14.xml"/><Relationship Id="rId1" Type="http://schemas.openxmlformats.org/officeDocument/2006/relationships/vmlDrawing" Target="../drawings/vmlDrawing7.vml"/><Relationship Id="rId4" Type="http://schemas.openxmlformats.org/officeDocument/2006/relationships/image" Target="../media/image25.emf"/></Relationships>
</file>

<file path=ppt/slides/_rels/slide22.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26.emf"/><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28.emf"/><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30.emf"/><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image" Target="../media/image32.emf"/><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oleObject" Target="../embeddings/oleObject11.bin"/><Relationship Id="rId7" Type="http://schemas.openxmlformats.org/officeDocument/2006/relationships/image" Target="../media/image35.emf"/><Relationship Id="rId2" Type="http://schemas.openxmlformats.org/officeDocument/2006/relationships/slideLayout" Target="../slideLayouts/slideLayout14.xml"/><Relationship Id="rId1" Type="http://schemas.openxmlformats.org/officeDocument/2006/relationships/vmlDrawing" Target="../drawings/vmlDrawing8.vml"/><Relationship Id="rId6" Type="http://schemas.openxmlformats.org/officeDocument/2006/relationships/package" Target="../embeddings/Microsoft_Visio___5.vsdx"/><Relationship Id="rId5" Type="http://schemas.openxmlformats.org/officeDocument/2006/relationships/image" Target="../media/image37.png"/><Relationship Id="rId4" Type="http://schemas.openxmlformats.org/officeDocument/2006/relationships/image" Target="../media/image34.wmf"/></Relationships>
</file>

<file path=ppt/slides/_rels/slide31.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Layout" Target="../slideLayouts/slideLayout14.xml"/><Relationship Id="rId1" Type="http://schemas.openxmlformats.org/officeDocument/2006/relationships/vmlDrawing" Target="../drawings/vmlDrawing9.vml"/><Relationship Id="rId5" Type="http://schemas.openxmlformats.org/officeDocument/2006/relationships/image" Target="../media/image39.png"/><Relationship Id="rId4" Type="http://schemas.openxmlformats.org/officeDocument/2006/relationships/image" Target="../media/image36.wmf"/></Relationships>
</file>

<file path=ppt/slides/_rels/slide32.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Layout" Target="../slideLayouts/slideLayout14.xml"/><Relationship Id="rId1" Type="http://schemas.openxmlformats.org/officeDocument/2006/relationships/vmlDrawing" Target="../drawings/vmlDrawing10.vml"/><Relationship Id="rId5" Type="http://schemas.openxmlformats.org/officeDocument/2006/relationships/image" Target="../media/image41.png"/><Relationship Id="rId4" Type="http://schemas.openxmlformats.org/officeDocument/2006/relationships/image" Target="../media/image37.wmf"/></Relationships>
</file>

<file path=ppt/slides/_rels/slide33.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image" Target="../media/image38.emf"/><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image" Target="../media/image40.emf"/><Relationship Id="rId1" Type="http://schemas.openxmlformats.org/officeDocument/2006/relationships/slideLayout" Target="../slideLayouts/slideLayout14.xml"/><Relationship Id="rId4" Type="http://schemas.openxmlformats.org/officeDocument/2006/relationships/image" Target="../media/image42.emf"/></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11.xml"/><Relationship Id="rId1" Type="http://schemas.openxmlformats.org/officeDocument/2006/relationships/themeOverride" Target="../theme/themeOverride3.xml"/></Relationships>
</file>

<file path=ppt/slides/_rels/slide36.xml.rels><?xml version="1.0" encoding="UTF-8" standalone="yes"?>
<Relationships xmlns="http://schemas.openxmlformats.org/package/2006/relationships"><Relationship Id="rId3" Type="http://schemas.openxmlformats.org/officeDocument/2006/relationships/package" Target="../embeddings/Microsoft_Visio___6.vsdx"/><Relationship Id="rId2" Type="http://schemas.openxmlformats.org/officeDocument/2006/relationships/slideLayout" Target="../slideLayouts/slideLayout14.xml"/><Relationship Id="rId1" Type="http://schemas.openxmlformats.org/officeDocument/2006/relationships/vmlDrawing" Target="../drawings/vmlDrawing11.vml"/><Relationship Id="rId4" Type="http://schemas.openxmlformats.org/officeDocument/2006/relationships/image" Target="../media/image43.emf"/></Relationships>
</file>

<file path=ppt/slides/_rels/slide37.xml.rels><?xml version="1.0" encoding="UTF-8" standalone="yes"?>
<Relationships xmlns="http://schemas.openxmlformats.org/package/2006/relationships"><Relationship Id="rId2" Type="http://schemas.openxmlformats.org/officeDocument/2006/relationships/image" Target="../media/image44.emf"/><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13.xml"/><Relationship Id="rId4" Type="http://schemas.openxmlformats.org/officeDocument/2006/relationships/image" Target="../media/image6.jpeg"/></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6.xml"/><Relationship Id="rId1" Type="http://schemas.openxmlformats.org/officeDocument/2006/relationships/slideLayout" Target="../slideLayouts/slideLayout14.xml"/><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themeOverride" Target="../theme/themeOverride1.xml"/></Relationships>
</file>

<file path=ppt/slides/_rels/slide9.xml.rels><?xml version="1.0" encoding="UTF-8" standalone="yes"?>
<Relationships xmlns="http://schemas.openxmlformats.org/package/2006/relationships"><Relationship Id="rId3" Type="http://schemas.openxmlformats.org/officeDocument/2006/relationships/package" Target="../embeddings/Microsoft_Visio___1.vsdx"/><Relationship Id="rId2" Type="http://schemas.openxmlformats.org/officeDocument/2006/relationships/slideLayout" Target="../slideLayouts/slideLayout14.xml"/><Relationship Id="rId1" Type="http://schemas.openxmlformats.org/officeDocument/2006/relationships/vmlDrawing" Target="../drawings/vmlDrawing1.vml"/><Relationship Id="rId4" Type="http://schemas.openxmlformats.org/officeDocument/2006/relationships/image" Target="../media/image10.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116477887"/>
      </p:ext>
    </p:extLst>
  </p:cSld>
  <p:clrMapOvr>
    <a:masterClrMapping/>
  </p:clrMapOvr>
  <mc:AlternateContent xmlns:mc="http://schemas.openxmlformats.org/markup-compatibility/2006" xmlns:p14="http://schemas.microsoft.com/office/powerpoint/2010/main">
    <mc:Choice Requires="p14">
      <p:transition spd="med" p14:dur="700" advTm="21">
        <p:fade/>
      </p:transition>
    </mc:Choice>
    <mc:Fallback xmlns="">
      <p:transition spd="med" advTm="21">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01269" y="270823"/>
            <a:ext cx="6422095" cy="482670"/>
          </a:xfrm>
        </p:spPr>
        <p:txBody>
          <a:bodyPr>
            <a:noAutofit/>
          </a:bodyPr>
          <a:lstStyle/>
          <a:p>
            <a:r>
              <a:rPr lang="en-US" altLang="zh-CN" dirty="0"/>
              <a:t>2.1 </a:t>
            </a:r>
            <a:r>
              <a:rPr lang="zh-CN" altLang="en-US" dirty="0"/>
              <a:t>推荐系统和算法</a:t>
            </a:r>
          </a:p>
        </p:txBody>
      </p:sp>
      <p:sp>
        <p:nvSpPr>
          <p:cNvPr id="5" name="Rectangle 2"/>
          <p:cNvSpPr>
            <a:spLocks noChangeArrowheads="1"/>
          </p:cNvSpPr>
          <p:nvPr/>
        </p:nvSpPr>
        <p:spPr bwMode="auto">
          <a:xfrm>
            <a:off x="2286136" y="245612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pSp>
        <p:nvGrpSpPr>
          <p:cNvPr id="18" name="Group 3"/>
          <p:cNvGrpSpPr>
            <a:grpSpLocks/>
          </p:cNvGrpSpPr>
          <p:nvPr/>
        </p:nvGrpSpPr>
        <p:grpSpPr bwMode="auto">
          <a:xfrm>
            <a:off x="1730829" y="1013413"/>
            <a:ext cx="4784357" cy="571200"/>
            <a:chOff x="480" y="864"/>
            <a:chExt cx="2085" cy="720"/>
          </a:xfrm>
        </p:grpSpPr>
        <p:sp>
          <p:nvSpPr>
            <p:cNvPr id="19" name="AutoShape 6"/>
            <p:cNvSpPr>
              <a:spLocks noChangeArrowheads="1"/>
            </p:cNvSpPr>
            <p:nvPr/>
          </p:nvSpPr>
          <p:spPr bwMode="auto">
            <a:xfrm>
              <a:off x="1317" y="864"/>
              <a:ext cx="1248" cy="720"/>
            </a:xfrm>
            <a:prstGeom prst="homePlate">
              <a:avLst>
                <a:gd name="adj" fmla="val 43333"/>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400">
                  <a:solidFill>
                    <a:schemeClr val="tx1"/>
                  </a:solidFill>
                  <a:latin typeface="Book Antiqua" panose="02040602050305030304" pitchFamily="18" charset="0"/>
                  <a:ea typeface="宋体" panose="02010600030101010101" pitchFamily="2" charset="-122"/>
                </a:defRPr>
              </a:lvl1pPr>
              <a:lvl2pPr marL="742950" indent="-285750">
                <a:defRPr sz="1400">
                  <a:solidFill>
                    <a:schemeClr val="tx1"/>
                  </a:solidFill>
                  <a:latin typeface="Book Antiqua" panose="02040602050305030304" pitchFamily="18" charset="0"/>
                  <a:ea typeface="宋体" panose="02010600030101010101" pitchFamily="2" charset="-122"/>
                </a:defRPr>
              </a:lvl2pPr>
              <a:lvl3pPr marL="1143000" indent="-228600">
                <a:defRPr sz="1400">
                  <a:solidFill>
                    <a:schemeClr val="tx1"/>
                  </a:solidFill>
                  <a:latin typeface="Book Antiqua" panose="02040602050305030304" pitchFamily="18" charset="0"/>
                  <a:ea typeface="宋体" panose="02010600030101010101" pitchFamily="2" charset="-122"/>
                </a:defRPr>
              </a:lvl3pPr>
              <a:lvl4pPr marL="1600200" indent="-228600">
                <a:defRPr sz="1400">
                  <a:solidFill>
                    <a:schemeClr val="tx1"/>
                  </a:solidFill>
                  <a:latin typeface="Book Antiqua" panose="02040602050305030304" pitchFamily="18" charset="0"/>
                  <a:ea typeface="宋体" panose="02010600030101010101" pitchFamily="2" charset="-122"/>
                </a:defRPr>
              </a:lvl4pPr>
              <a:lvl5pPr marL="2057400" indent="-228600">
                <a:defRPr sz="1400">
                  <a:solidFill>
                    <a:schemeClr val="tx1"/>
                  </a:solidFill>
                  <a:latin typeface="Book Antiqua" panose="02040602050305030304" pitchFamily="18" charset="0"/>
                  <a:ea typeface="宋体" panose="02010600030101010101" pitchFamily="2" charset="-122"/>
                </a:defRPr>
              </a:lvl5pPr>
              <a:lvl6pPr marL="25146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6pPr>
              <a:lvl7pPr marL="29718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7pPr>
              <a:lvl8pPr marL="34290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8pPr>
              <a:lvl9pPr marL="38862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9pPr>
            </a:lstStyle>
            <a:p>
              <a:endParaRPr lang="zh-CN" altLang="en-US" dirty="0"/>
            </a:p>
          </p:txBody>
        </p:sp>
        <p:sp>
          <p:nvSpPr>
            <p:cNvPr id="20" name="AutoShape 8"/>
            <p:cNvSpPr>
              <a:spLocks noChangeArrowheads="1"/>
            </p:cNvSpPr>
            <p:nvPr/>
          </p:nvSpPr>
          <p:spPr bwMode="auto">
            <a:xfrm>
              <a:off x="480" y="864"/>
              <a:ext cx="1125" cy="720"/>
            </a:xfrm>
            <a:prstGeom prst="homePlate">
              <a:avLst>
                <a:gd name="adj" fmla="val 43333"/>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400">
                  <a:solidFill>
                    <a:schemeClr val="tx1"/>
                  </a:solidFill>
                  <a:latin typeface="Book Antiqua" panose="02040602050305030304" pitchFamily="18" charset="0"/>
                  <a:ea typeface="宋体" panose="02010600030101010101" pitchFamily="2" charset="-122"/>
                </a:defRPr>
              </a:lvl1pPr>
              <a:lvl2pPr marL="742950" indent="-285750">
                <a:defRPr sz="1400">
                  <a:solidFill>
                    <a:schemeClr val="tx1"/>
                  </a:solidFill>
                  <a:latin typeface="Book Antiqua" panose="02040602050305030304" pitchFamily="18" charset="0"/>
                  <a:ea typeface="宋体" panose="02010600030101010101" pitchFamily="2" charset="-122"/>
                </a:defRPr>
              </a:lvl2pPr>
              <a:lvl3pPr marL="1143000" indent="-228600">
                <a:defRPr sz="1400">
                  <a:solidFill>
                    <a:schemeClr val="tx1"/>
                  </a:solidFill>
                  <a:latin typeface="Book Antiqua" panose="02040602050305030304" pitchFamily="18" charset="0"/>
                  <a:ea typeface="宋体" panose="02010600030101010101" pitchFamily="2" charset="-122"/>
                </a:defRPr>
              </a:lvl3pPr>
              <a:lvl4pPr marL="1600200" indent="-228600">
                <a:defRPr sz="1400">
                  <a:solidFill>
                    <a:schemeClr val="tx1"/>
                  </a:solidFill>
                  <a:latin typeface="Book Antiqua" panose="02040602050305030304" pitchFamily="18" charset="0"/>
                  <a:ea typeface="宋体" panose="02010600030101010101" pitchFamily="2" charset="-122"/>
                </a:defRPr>
              </a:lvl4pPr>
              <a:lvl5pPr marL="2057400" indent="-228600">
                <a:defRPr sz="1400">
                  <a:solidFill>
                    <a:schemeClr val="tx1"/>
                  </a:solidFill>
                  <a:latin typeface="Book Antiqua" panose="02040602050305030304" pitchFamily="18" charset="0"/>
                  <a:ea typeface="宋体" panose="02010600030101010101" pitchFamily="2" charset="-122"/>
                </a:defRPr>
              </a:lvl5pPr>
              <a:lvl6pPr marL="25146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6pPr>
              <a:lvl7pPr marL="29718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7pPr>
              <a:lvl8pPr marL="34290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8pPr>
              <a:lvl9pPr marL="38862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9pPr>
            </a:lstStyle>
            <a:p>
              <a:endParaRPr lang="zh-CN" altLang="en-US"/>
            </a:p>
          </p:txBody>
        </p:sp>
        <p:sp>
          <p:nvSpPr>
            <p:cNvPr id="21" name="Text Box 9"/>
            <p:cNvSpPr txBox="1">
              <a:spLocks noChangeArrowheads="1"/>
            </p:cNvSpPr>
            <p:nvPr/>
          </p:nvSpPr>
          <p:spPr bwMode="auto">
            <a:xfrm>
              <a:off x="722" y="988"/>
              <a:ext cx="797" cy="504"/>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1400">
                  <a:solidFill>
                    <a:schemeClr val="tx1"/>
                  </a:solidFill>
                  <a:latin typeface="Book Antiqua" panose="02040602050305030304" pitchFamily="18" charset="0"/>
                  <a:ea typeface="宋体" panose="02010600030101010101" pitchFamily="2" charset="-122"/>
                </a:defRPr>
              </a:lvl1pPr>
              <a:lvl2pPr marL="742950" indent="-285750">
                <a:defRPr sz="1400">
                  <a:solidFill>
                    <a:schemeClr val="tx1"/>
                  </a:solidFill>
                  <a:latin typeface="Book Antiqua" panose="02040602050305030304" pitchFamily="18" charset="0"/>
                  <a:ea typeface="宋体" panose="02010600030101010101" pitchFamily="2" charset="-122"/>
                </a:defRPr>
              </a:lvl2pPr>
              <a:lvl3pPr marL="1143000" indent="-228600">
                <a:defRPr sz="1400">
                  <a:solidFill>
                    <a:schemeClr val="tx1"/>
                  </a:solidFill>
                  <a:latin typeface="Book Antiqua" panose="02040602050305030304" pitchFamily="18" charset="0"/>
                  <a:ea typeface="宋体" panose="02010600030101010101" pitchFamily="2" charset="-122"/>
                </a:defRPr>
              </a:lvl3pPr>
              <a:lvl4pPr marL="1600200" indent="-228600">
                <a:defRPr sz="1400">
                  <a:solidFill>
                    <a:schemeClr val="tx1"/>
                  </a:solidFill>
                  <a:latin typeface="Book Antiqua" panose="02040602050305030304" pitchFamily="18" charset="0"/>
                  <a:ea typeface="宋体" panose="02010600030101010101" pitchFamily="2" charset="-122"/>
                </a:defRPr>
              </a:lvl4pPr>
              <a:lvl5pPr marL="2057400" indent="-228600">
                <a:defRPr sz="1400">
                  <a:solidFill>
                    <a:schemeClr val="tx1"/>
                  </a:solidFill>
                  <a:latin typeface="Book Antiqua" panose="02040602050305030304" pitchFamily="18" charset="0"/>
                  <a:ea typeface="宋体" panose="02010600030101010101" pitchFamily="2" charset="-122"/>
                </a:defRPr>
              </a:lvl5pPr>
              <a:lvl6pPr marL="25146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6pPr>
              <a:lvl7pPr marL="29718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7pPr>
              <a:lvl8pPr marL="34290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8pPr>
              <a:lvl9pPr marL="38862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9pPr>
            </a:lstStyle>
            <a:p>
              <a:pPr eaLnBrk="1" hangingPunct="1">
                <a:lnSpc>
                  <a:spcPct val="100000"/>
                </a:lnSpc>
                <a:spcBef>
                  <a:spcPct val="0"/>
                </a:spcBef>
                <a:buFontTx/>
                <a:buNone/>
              </a:pPr>
              <a:r>
                <a:rPr kumimoji="1" lang="zh-CN" altLang="en-US" sz="2000" dirty="0" smtClean="0">
                  <a:latin typeface="Times New Roman" panose="02020603050405020304" pitchFamily="18" charset="0"/>
                </a:rPr>
                <a:t>推荐系统</a:t>
              </a:r>
              <a:endParaRPr kumimoji="1" lang="zh-CN" altLang="en-US" sz="2000" dirty="0">
                <a:latin typeface="Times New Roman" panose="02020603050405020304" pitchFamily="18" charset="0"/>
              </a:endParaRPr>
            </a:p>
          </p:txBody>
        </p:sp>
        <p:sp>
          <p:nvSpPr>
            <p:cNvPr id="22" name="Text Box 11"/>
            <p:cNvSpPr txBox="1">
              <a:spLocks noChangeArrowheads="1"/>
            </p:cNvSpPr>
            <p:nvPr/>
          </p:nvSpPr>
          <p:spPr bwMode="auto">
            <a:xfrm>
              <a:off x="1706" y="988"/>
              <a:ext cx="636" cy="504"/>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1400">
                  <a:solidFill>
                    <a:schemeClr val="tx1"/>
                  </a:solidFill>
                  <a:latin typeface="Book Antiqua" panose="02040602050305030304" pitchFamily="18" charset="0"/>
                  <a:ea typeface="宋体" panose="02010600030101010101" pitchFamily="2" charset="-122"/>
                </a:defRPr>
              </a:lvl1pPr>
              <a:lvl2pPr marL="742950" indent="-285750">
                <a:defRPr sz="1400">
                  <a:solidFill>
                    <a:schemeClr val="tx1"/>
                  </a:solidFill>
                  <a:latin typeface="Book Antiqua" panose="02040602050305030304" pitchFamily="18" charset="0"/>
                  <a:ea typeface="宋体" panose="02010600030101010101" pitchFamily="2" charset="-122"/>
                </a:defRPr>
              </a:lvl2pPr>
              <a:lvl3pPr marL="1143000" indent="-228600">
                <a:defRPr sz="1400">
                  <a:solidFill>
                    <a:schemeClr val="tx1"/>
                  </a:solidFill>
                  <a:latin typeface="Book Antiqua" panose="02040602050305030304" pitchFamily="18" charset="0"/>
                  <a:ea typeface="宋体" panose="02010600030101010101" pitchFamily="2" charset="-122"/>
                </a:defRPr>
              </a:lvl3pPr>
              <a:lvl4pPr marL="1600200" indent="-228600">
                <a:defRPr sz="1400">
                  <a:solidFill>
                    <a:schemeClr val="tx1"/>
                  </a:solidFill>
                  <a:latin typeface="Book Antiqua" panose="02040602050305030304" pitchFamily="18" charset="0"/>
                  <a:ea typeface="宋体" panose="02010600030101010101" pitchFamily="2" charset="-122"/>
                </a:defRPr>
              </a:lvl4pPr>
              <a:lvl5pPr marL="2057400" indent="-228600">
                <a:defRPr sz="1400">
                  <a:solidFill>
                    <a:schemeClr val="tx1"/>
                  </a:solidFill>
                  <a:latin typeface="Book Antiqua" panose="02040602050305030304" pitchFamily="18" charset="0"/>
                  <a:ea typeface="宋体" panose="02010600030101010101" pitchFamily="2" charset="-122"/>
                </a:defRPr>
              </a:lvl5pPr>
              <a:lvl6pPr marL="25146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6pPr>
              <a:lvl7pPr marL="29718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7pPr>
              <a:lvl8pPr marL="34290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8pPr>
              <a:lvl9pPr marL="38862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9pPr>
            </a:lstStyle>
            <a:p>
              <a:pPr algn="ctr" eaLnBrk="1" hangingPunct="1">
                <a:lnSpc>
                  <a:spcPct val="100000"/>
                </a:lnSpc>
                <a:spcBef>
                  <a:spcPct val="0"/>
                </a:spcBef>
                <a:buFontTx/>
                <a:buNone/>
              </a:pPr>
              <a:r>
                <a:rPr kumimoji="1" lang="zh-CN" altLang="en-US" sz="2000" dirty="0">
                  <a:latin typeface="Times New Roman" panose="02020603050405020304" pitchFamily="18" charset="0"/>
                </a:rPr>
                <a:t>推荐算法</a:t>
              </a:r>
            </a:p>
          </p:txBody>
        </p:sp>
      </p:grpSp>
      <p:sp>
        <p:nvSpPr>
          <p:cNvPr id="11" name="矩形 10"/>
          <p:cNvSpPr/>
          <p:nvPr/>
        </p:nvSpPr>
        <p:spPr>
          <a:xfrm>
            <a:off x="1101269" y="1682986"/>
            <a:ext cx="9903429" cy="2492990"/>
          </a:xfrm>
          <a:prstGeom prst="rect">
            <a:avLst/>
          </a:prstGeom>
        </p:spPr>
        <p:txBody>
          <a:bodyPr wrap="square">
            <a:spAutoFit/>
          </a:bodyPr>
          <a:lstStyle/>
          <a:p>
            <a:pPr>
              <a:lnSpc>
                <a:spcPct val="150000"/>
              </a:lnSpc>
            </a:pPr>
            <a:r>
              <a:rPr lang="zh-CN" altLang="en-US" sz="2400" kern="100" dirty="0" smtClean="0">
                <a:ea typeface="宋体" panose="02010600030101010101" pitchFamily="2" charset="-122"/>
                <a:cs typeface="宋体" panose="02010600030101010101" pitchFamily="2" charset="-122"/>
              </a:rPr>
              <a:t>协同过滤推荐</a:t>
            </a:r>
            <a:endParaRPr lang="en-US" altLang="zh-CN" sz="2400" kern="100" dirty="0" smtClean="0">
              <a:ea typeface="宋体" panose="02010600030101010101" pitchFamily="2" charset="-122"/>
              <a:cs typeface="宋体" panose="02010600030101010101" pitchFamily="2" charset="-122"/>
            </a:endParaRPr>
          </a:p>
          <a:p>
            <a:pPr lvl="0">
              <a:lnSpc>
                <a:spcPct val="150000"/>
              </a:lnSpc>
            </a:pPr>
            <a:r>
              <a:rPr lang="zh-CN" altLang="en-US" sz="1400" dirty="0">
                <a:latin typeface="宋体" panose="02010600030101010101" pitchFamily="2" charset="-122"/>
                <a:ea typeface="宋体" panose="02010600030101010101" pitchFamily="2" charset="-122"/>
                <a:cs typeface="宋体" panose="02010600030101010101" pitchFamily="2" charset="-122"/>
              </a:rPr>
              <a:t>协同过滤算法可以分为基于用户和基于物品。</a:t>
            </a:r>
            <a:r>
              <a:rPr lang="en-US" altLang="zh-CN" sz="1400" dirty="0" err="1">
                <a:latin typeface="宋体" panose="02010600030101010101" pitchFamily="2" charset="-122"/>
                <a:ea typeface="宋体" panose="02010600030101010101" pitchFamily="2" charset="-122"/>
                <a:cs typeface="Times New Roman" panose="02020603050405020304" pitchFamily="18" charset="0"/>
              </a:rPr>
              <a:t>GroupLens</a:t>
            </a:r>
            <a:r>
              <a:rPr lang="zh-CN" altLang="en-US" sz="1400" dirty="0">
                <a:latin typeface="宋体" panose="02010600030101010101" pitchFamily="2" charset="-122"/>
                <a:ea typeface="宋体" panose="02010600030101010101" pitchFamily="2" charset="-122"/>
                <a:cs typeface="宋体" panose="02010600030101010101" pitchFamily="2" charset="-122"/>
              </a:rPr>
              <a:t>在论文中首次提出了基于用户的协同过滤算法</a:t>
            </a:r>
            <a:r>
              <a:rPr lang="en-US" altLang="zh-CN" sz="1400" baseline="30000" dirty="0">
                <a:latin typeface="宋体" panose="02010600030101010101" pitchFamily="2" charset="-122"/>
                <a:ea typeface="宋体" panose="02010600030101010101" pitchFamily="2" charset="-122"/>
                <a:cs typeface="Times New Roman" panose="02020603050405020304" pitchFamily="18" charset="0"/>
              </a:rPr>
              <a:t>[21]</a:t>
            </a:r>
            <a:r>
              <a:rPr lang="zh-CN" altLang="en-US" sz="1400" dirty="0" smtClean="0">
                <a:latin typeface="宋体" panose="02010600030101010101" pitchFamily="2" charset="-122"/>
                <a:ea typeface="宋体" panose="02010600030101010101" pitchFamily="2" charset="-122"/>
                <a:cs typeface="宋体" panose="02010600030101010101" pitchFamily="2" charset="-122"/>
              </a:rPr>
              <a:t>，该</a:t>
            </a:r>
            <a:r>
              <a:rPr lang="zh-CN" altLang="en-US" sz="1400" dirty="0">
                <a:latin typeface="宋体" panose="02010600030101010101" pitchFamily="2" charset="-122"/>
                <a:ea typeface="宋体" panose="02010600030101010101" pitchFamily="2" charset="-122"/>
                <a:cs typeface="宋体" panose="02010600030101010101" pitchFamily="2" charset="-122"/>
              </a:rPr>
              <a:t>算法可以根据用户的行为偏好预测用户的兴趣点，如果两个用户有相同的兴趣（比如共同关注了某人），则他们在以后的行为中也会出现同类现象</a:t>
            </a:r>
            <a:r>
              <a:rPr lang="zh-CN" altLang="en-US" sz="1400" dirty="0" smtClean="0">
                <a:latin typeface="宋体" panose="02010600030101010101" pitchFamily="2" charset="-122"/>
                <a:ea typeface="宋体" panose="02010600030101010101" pitchFamily="2" charset="-122"/>
                <a:cs typeface="宋体" panose="02010600030101010101" pitchFamily="2" charset="-122"/>
              </a:rPr>
              <a:t>。</a:t>
            </a:r>
            <a:endParaRPr lang="en-US" altLang="zh-CN" sz="1400" dirty="0" smtClean="0">
              <a:latin typeface="宋体" panose="02010600030101010101" pitchFamily="2" charset="-122"/>
              <a:ea typeface="宋体" panose="02010600030101010101" pitchFamily="2" charset="-122"/>
              <a:cs typeface="宋体" panose="02010600030101010101" pitchFamily="2" charset="-122"/>
            </a:endParaRPr>
          </a:p>
          <a:p>
            <a:pPr lvl="0">
              <a:lnSpc>
                <a:spcPct val="150000"/>
              </a:lnSpc>
            </a:pPr>
            <a:endParaRPr lang="zh-CN" altLang="en-US" sz="1400" dirty="0">
              <a:latin typeface="宋体" panose="02010600030101010101" pitchFamily="2" charset="-122"/>
              <a:ea typeface="宋体" panose="02010600030101010101" pitchFamily="2" charset="-122"/>
            </a:endParaRPr>
          </a:p>
          <a:p>
            <a:pPr>
              <a:lnSpc>
                <a:spcPct val="150000"/>
              </a:lnSpc>
            </a:pPr>
            <a:endParaRPr lang="en-US" altLang="zh-CN" sz="2400" kern="100" dirty="0" smtClean="0">
              <a:ea typeface="宋体" panose="02010600030101010101" pitchFamily="2" charset="-122"/>
              <a:cs typeface="宋体" panose="02010600030101010101" pitchFamily="2" charset="-122"/>
            </a:endParaRPr>
          </a:p>
        </p:txBody>
      </p:sp>
      <mc:AlternateContent xmlns:mc="http://schemas.openxmlformats.org/markup-compatibility/2006" xmlns:a14="http://schemas.microsoft.com/office/drawing/2010/main">
        <mc:Choice Requires="a14">
          <p:graphicFrame>
            <p:nvGraphicFramePr>
              <p:cNvPr id="4" name="表格 3"/>
              <p:cNvGraphicFramePr>
                <a:graphicFrameLocks noGrp="1"/>
              </p:cNvGraphicFramePr>
              <p:nvPr>
                <p:extLst>
                  <p:ext uri="{D42A27DB-BD31-4B8C-83A1-F6EECF244321}">
                    <p14:modId xmlns:p14="http://schemas.microsoft.com/office/powerpoint/2010/main" val="1786805425"/>
                  </p:ext>
                </p:extLst>
              </p:nvPr>
            </p:nvGraphicFramePr>
            <p:xfrm>
              <a:off x="1187743" y="3347463"/>
              <a:ext cx="9816954" cy="2592200"/>
            </p:xfrm>
            <a:graphic>
              <a:graphicData uri="http://schemas.openxmlformats.org/drawingml/2006/table">
                <a:tbl>
                  <a:tblPr firstRow="1" bandRow="1">
                    <a:tableStyleId>{5940675A-B579-460E-94D1-54222C63F5DA}</a:tableStyleId>
                  </a:tblPr>
                  <a:tblGrid>
                    <a:gridCol w="3631907"/>
                    <a:gridCol w="4562475"/>
                    <a:gridCol w="1622572"/>
                  </a:tblGrid>
                  <a:tr h="557787">
                    <a:tc>
                      <a:txBody>
                        <a:bodyPr/>
                        <a:lstStyle/>
                        <a:p>
                          <a:pPr algn="ctr"/>
                          <a:r>
                            <a:rPr lang="zh-CN" altLang="en-US" dirty="0" smtClean="0"/>
                            <a:t>构建评分矩阵</a:t>
                          </a:r>
                          <a:endParaRPr lang="zh-CN"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zh-CN" sz="1800" kern="1200" dirty="0" smtClean="0">
                              <a:solidFill>
                                <a:schemeClr val="tx1"/>
                              </a:solidFill>
                              <a:effectLst/>
                              <a:latin typeface="+mn-lt"/>
                              <a:ea typeface="+mn-ea"/>
                              <a:cs typeface="+mn-cs"/>
                            </a:rPr>
                            <a:t>相似度计算</a:t>
                          </a:r>
                        </a:p>
                      </a:txBody>
                      <a:tcPr anchor="ctr"/>
                    </a:tc>
                    <a:tc>
                      <a:txBody>
                        <a:bodyPr/>
                        <a:lstStyle/>
                        <a:p>
                          <a:pPr algn="ctr"/>
                          <a:r>
                            <a:rPr lang="zh-CN" altLang="en-US" dirty="0" smtClean="0"/>
                            <a:t>推荐结果</a:t>
                          </a:r>
                          <a:endParaRPr lang="zh-CN" altLang="en-US" dirty="0"/>
                        </a:p>
                      </a:txBody>
                      <a:tcPr anchor="ctr"/>
                    </a:tc>
                  </a:tr>
                  <a:tr h="1137285">
                    <a:tc>
                      <a:txBody>
                        <a:bodyPr/>
                        <a:lstStyle/>
                        <a:p>
                          <a:endParaRPr lang="en-US" altLang="zh-CN" dirty="0" smtClean="0"/>
                        </a:p>
                        <a:p>
                          <a:endParaRPr lang="en-US" altLang="zh-CN" dirty="0" smtClean="0"/>
                        </a:p>
                        <a:p>
                          <a:endParaRPr lang="en-US" altLang="zh-CN" dirty="0" smtClean="0"/>
                        </a:p>
                        <a:p>
                          <a:endParaRPr lang="en-US" altLang="zh-CN" dirty="0" smtClean="0"/>
                        </a:p>
                        <a:p>
                          <a:endParaRPr lang="en-US" altLang="zh-CN" dirty="0" smtClean="0"/>
                        </a:p>
                        <a:p>
                          <a:endParaRPr lang="zh-CN" altLang="en-US" dirty="0"/>
                        </a:p>
                      </a:txBody>
                      <a:tcPr/>
                    </a:tc>
                    <a:tc>
                      <a:txBody>
                        <a:bodyPr/>
                        <a:lstStyle/>
                        <a:p>
                          <a:pPr/>
                          <a14:m>
                            <m:oMathPara xmlns:m="http://schemas.openxmlformats.org/officeDocument/2006/math">
                              <m:oMathParaPr>
                                <m:jc m:val="centerGroup"/>
                              </m:oMathParaPr>
                              <m:oMath xmlns:m="http://schemas.openxmlformats.org/officeDocument/2006/math">
                                <m:r>
                                  <a:rPr lang="zh-CN" altLang="en-US" sz="1800" i="1" kern="1200" smtClean="0">
                                    <a:solidFill>
                                      <a:schemeClr val="tx1"/>
                                    </a:solidFill>
                                    <a:latin typeface="Cambria Math" panose="02040503050406030204" pitchFamily="18" charset="0"/>
                                    <a:ea typeface="+mn-ea"/>
                                    <a:cs typeface="+mn-cs"/>
                                  </a:rPr>
                                  <m:t>𝑠𝑖𝑚</m:t>
                                </m:r>
                                <m:d>
                                  <m:dPr>
                                    <m:ctrlPr>
                                      <a:rPr lang="zh-CN" altLang="en-US" sz="1800" i="1" kern="1200">
                                        <a:solidFill>
                                          <a:schemeClr val="tx1"/>
                                        </a:solidFill>
                                        <a:latin typeface="Cambria Math" panose="02040503050406030204" pitchFamily="18" charset="0"/>
                                        <a:ea typeface="+mn-ea"/>
                                        <a:cs typeface="+mn-cs"/>
                                      </a:rPr>
                                    </m:ctrlPr>
                                  </m:dPr>
                                  <m:e>
                                    <m:r>
                                      <a:rPr lang="zh-CN" altLang="en-US" sz="1800" i="1" kern="1200">
                                        <a:solidFill>
                                          <a:schemeClr val="tx1"/>
                                        </a:solidFill>
                                        <a:latin typeface="Cambria Math" panose="02040503050406030204" pitchFamily="18" charset="0"/>
                                        <a:ea typeface="+mn-ea"/>
                                        <a:cs typeface="+mn-cs"/>
                                      </a:rPr>
                                      <m:t>𝑖</m:t>
                                    </m:r>
                                    <m:r>
                                      <a:rPr lang="zh-CN" altLang="en-US" sz="1800" i="0" kern="1200">
                                        <a:solidFill>
                                          <a:schemeClr val="tx1"/>
                                        </a:solidFill>
                                        <a:latin typeface="Cambria Math" panose="02040503050406030204" pitchFamily="18" charset="0"/>
                                        <a:ea typeface="+mn-ea"/>
                                        <a:cs typeface="+mn-cs"/>
                                      </a:rPr>
                                      <m:t>,</m:t>
                                    </m:r>
                                    <m:r>
                                      <a:rPr lang="zh-CN" altLang="en-US" sz="1800" i="1" kern="1200">
                                        <a:solidFill>
                                          <a:schemeClr val="tx1"/>
                                        </a:solidFill>
                                        <a:latin typeface="Cambria Math" panose="02040503050406030204" pitchFamily="18" charset="0"/>
                                        <a:ea typeface="+mn-ea"/>
                                        <a:cs typeface="+mn-cs"/>
                                      </a:rPr>
                                      <m:t>𝑗</m:t>
                                    </m:r>
                                  </m:e>
                                </m:d>
                                <m:r>
                                  <a:rPr lang="zh-CN" altLang="en-US" sz="1800" i="0" kern="1200">
                                    <a:solidFill>
                                      <a:schemeClr val="tx1"/>
                                    </a:solidFill>
                                    <a:latin typeface="Cambria Math" panose="02040503050406030204" pitchFamily="18" charset="0"/>
                                    <a:ea typeface="+mn-ea"/>
                                    <a:cs typeface="+mn-cs"/>
                                  </a:rPr>
                                  <m:t>=</m:t>
                                </m:r>
                                <m:r>
                                  <a:rPr lang="zh-CN" altLang="en-US" sz="1800" i="1" kern="1200">
                                    <a:solidFill>
                                      <a:schemeClr val="tx1"/>
                                    </a:solidFill>
                                    <a:latin typeface="Cambria Math" panose="02040503050406030204" pitchFamily="18" charset="0"/>
                                    <a:ea typeface="+mn-ea"/>
                                    <a:cs typeface="+mn-cs"/>
                                  </a:rPr>
                                  <m:t>𝑐𝑜𝑠</m:t>
                                </m:r>
                                <m:d>
                                  <m:dPr>
                                    <m:ctrlPr>
                                      <a:rPr lang="zh-CN" altLang="en-US" sz="1800" i="1" kern="1200">
                                        <a:solidFill>
                                          <a:schemeClr val="tx1"/>
                                        </a:solidFill>
                                        <a:latin typeface="Cambria Math" panose="02040503050406030204" pitchFamily="18" charset="0"/>
                                        <a:ea typeface="+mn-ea"/>
                                        <a:cs typeface="+mn-cs"/>
                                      </a:rPr>
                                    </m:ctrlPr>
                                  </m:dPr>
                                  <m:e>
                                    <m:r>
                                      <a:rPr lang="zh-CN" altLang="en-US" sz="1800" i="1" kern="1200">
                                        <a:solidFill>
                                          <a:schemeClr val="tx1"/>
                                        </a:solidFill>
                                        <a:latin typeface="Cambria Math" panose="02040503050406030204" pitchFamily="18" charset="0"/>
                                        <a:ea typeface="+mn-ea"/>
                                        <a:cs typeface="+mn-cs"/>
                                      </a:rPr>
                                      <m:t>𝑖</m:t>
                                    </m:r>
                                    <m:r>
                                      <a:rPr lang="zh-CN" altLang="en-US" sz="1800" i="0" kern="1200">
                                        <a:solidFill>
                                          <a:schemeClr val="tx1"/>
                                        </a:solidFill>
                                        <a:latin typeface="Cambria Math" panose="02040503050406030204" pitchFamily="18" charset="0"/>
                                        <a:ea typeface="+mn-ea"/>
                                        <a:cs typeface="+mn-cs"/>
                                      </a:rPr>
                                      <m:t>,</m:t>
                                    </m:r>
                                    <m:r>
                                      <a:rPr lang="zh-CN" altLang="en-US" sz="1800" i="1" kern="1200">
                                        <a:solidFill>
                                          <a:schemeClr val="tx1"/>
                                        </a:solidFill>
                                        <a:latin typeface="Cambria Math" panose="02040503050406030204" pitchFamily="18" charset="0"/>
                                        <a:ea typeface="+mn-ea"/>
                                        <a:cs typeface="+mn-cs"/>
                                      </a:rPr>
                                      <m:t>𝑗</m:t>
                                    </m:r>
                                  </m:e>
                                </m:d>
                                <m:r>
                                  <a:rPr lang="zh-CN" altLang="en-US" sz="1800" i="0" kern="1200">
                                    <a:solidFill>
                                      <a:schemeClr val="tx1"/>
                                    </a:solidFill>
                                    <a:latin typeface="Cambria Math" panose="02040503050406030204" pitchFamily="18" charset="0"/>
                                    <a:ea typeface="+mn-ea"/>
                                    <a:cs typeface="+mn-cs"/>
                                  </a:rPr>
                                  <m:t>=</m:t>
                                </m:r>
                                <m:f>
                                  <m:fPr>
                                    <m:ctrlPr>
                                      <a:rPr lang="zh-CN" altLang="en-US" sz="1800" i="1" kern="1200">
                                        <a:solidFill>
                                          <a:schemeClr val="tx1"/>
                                        </a:solidFill>
                                        <a:latin typeface="Cambria Math" panose="02040503050406030204" pitchFamily="18" charset="0"/>
                                        <a:ea typeface="+mn-ea"/>
                                        <a:cs typeface="+mn-cs"/>
                                      </a:rPr>
                                    </m:ctrlPr>
                                  </m:fPr>
                                  <m:num>
                                    <m:groupChr>
                                      <m:groupChrPr>
                                        <m:chr m:val="⇀"/>
                                        <m:pos m:val="top"/>
                                        <m:vertJc m:val="bot"/>
                                        <m:ctrlPr>
                                          <a:rPr lang="zh-CN" altLang="en-US" sz="1800" i="1" kern="1200">
                                            <a:solidFill>
                                              <a:schemeClr val="tx1"/>
                                            </a:solidFill>
                                            <a:latin typeface="Cambria Math" panose="02040503050406030204" pitchFamily="18" charset="0"/>
                                            <a:ea typeface="+mn-ea"/>
                                            <a:cs typeface="+mn-cs"/>
                                          </a:rPr>
                                        </m:ctrlPr>
                                      </m:groupChrPr>
                                      <m:e>
                                        <m:r>
                                          <a:rPr lang="zh-CN" altLang="en-US" sz="1800" i="1" kern="1200">
                                            <a:solidFill>
                                              <a:schemeClr val="tx1"/>
                                            </a:solidFill>
                                            <a:latin typeface="Cambria Math" panose="02040503050406030204" pitchFamily="18" charset="0"/>
                                            <a:ea typeface="+mn-ea"/>
                                            <a:cs typeface="+mn-cs"/>
                                          </a:rPr>
                                          <m:t>𝑖</m:t>
                                        </m:r>
                                      </m:e>
                                    </m:groupChr>
                                    <m:r>
                                      <a:rPr lang="zh-CN" altLang="en-US" sz="1800" i="0" kern="1200">
                                        <a:solidFill>
                                          <a:schemeClr val="tx1"/>
                                        </a:solidFill>
                                        <a:latin typeface="Cambria Math" panose="02040503050406030204" pitchFamily="18" charset="0"/>
                                        <a:ea typeface="+mn-ea"/>
                                        <a:cs typeface="+mn-cs"/>
                                      </a:rPr>
                                      <m:t>⋅</m:t>
                                    </m:r>
                                    <m:groupChr>
                                      <m:groupChrPr>
                                        <m:chr m:val="⇀"/>
                                        <m:pos m:val="top"/>
                                        <m:vertJc m:val="bot"/>
                                        <m:ctrlPr>
                                          <a:rPr lang="zh-CN" altLang="en-US" sz="1800" i="1" kern="1200">
                                            <a:solidFill>
                                              <a:schemeClr val="tx1"/>
                                            </a:solidFill>
                                            <a:latin typeface="Cambria Math" panose="02040503050406030204" pitchFamily="18" charset="0"/>
                                            <a:ea typeface="+mn-ea"/>
                                            <a:cs typeface="+mn-cs"/>
                                          </a:rPr>
                                        </m:ctrlPr>
                                      </m:groupChrPr>
                                      <m:e>
                                        <m:r>
                                          <a:rPr lang="zh-CN" altLang="en-US" sz="1800" i="1" kern="1200">
                                            <a:solidFill>
                                              <a:schemeClr val="tx1"/>
                                            </a:solidFill>
                                            <a:latin typeface="Cambria Math" panose="02040503050406030204" pitchFamily="18" charset="0"/>
                                            <a:ea typeface="+mn-ea"/>
                                            <a:cs typeface="+mn-cs"/>
                                          </a:rPr>
                                          <m:t>𝑗</m:t>
                                        </m:r>
                                      </m:e>
                                    </m:groupChr>
                                  </m:num>
                                  <m:den>
                                    <m:r>
                                      <a:rPr lang="zh-CN" altLang="en-US" sz="1800" i="0" kern="1200">
                                        <a:solidFill>
                                          <a:schemeClr val="tx1"/>
                                        </a:solidFill>
                                        <a:latin typeface="Cambria Math" panose="02040503050406030204" pitchFamily="18" charset="0"/>
                                        <a:ea typeface="+mn-ea"/>
                                        <a:cs typeface="+mn-cs"/>
                                      </a:rPr>
                                      <m:t>‖</m:t>
                                    </m:r>
                                    <m:r>
                                      <a:rPr lang="zh-CN" altLang="en-US" sz="1800" i="1" kern="1200">
                                        <a:solidFill>
                                          <a:schemeClr val="tx1"/>
                                        </a:solidFill>
                                        <a:latin typeface="Cambria Math" panose="02040503050406030204" pitchFamily="18" charset="0"/>
                                        <a:ea typeface="+mn-ea"/>
                                        <a:cs typeface="+mn-cs"/>
                                      </a:rPr>
                                      <m:t>𝑖</m:t>
                                    </m:r>
                                    <m:r>
                                      <a:rPr lang="zh-CN" altLang="en-US" sz="1800" i="0" kern="1200">
                                        <a:solidFill>
                                          <a:schemeClr val="tx1"/>
                                        </a:solidFill>
                                        <a:latin typeface="Cambria Math" panose="02040503050406030204" pitchFamily="18" charset="0"/>
                                        <a:ea typeface="+mn-ea"/>
                                        <a:cs typeface="+mn-cs"/>
                                      </a:rPr>
                                      <m:t>‖⋅‖</m:t>
                                    </m:r>
                                    <m:r>
                                      <a:rPr lang="zh-CN" altLang="en-US" sz="1800" i="1" kern="1200">
                                        <a:solidFill>
                                          <a:schemeClr val="tx1"/>
                                        </a:solidFill>
                                        <a:latin typeface="Cambria Math" panose="02040503050406030204" pitchFamily="18" charset="0"/>
                                        <a:ea typeface="+mn-ea"/>
                                        <a:cs typeface="+mn-cs"/>
                                      </a:rPr>
                                      <m:t>𝑗</m:t>
                                    </m:r>
                                    <m:r>
                                      <a:rPr lang="zh-CN" altLang="en-US" sz="1800" i="0" kern="1200">
                                        <a:solidFill>
                                          <a:schemeClr val="tx1"/>
                                        </a:solidFill>
                                        <a:latin typeface="Cambria Math" panose="02040503050406030204" pitchFamily="18" charset="0"/>
                                        <a:ea typeface="+mn-ea"/>
                                        <a:cs typeface="+mn-cs"/>
                                      </a:rPr>
                                      <m:t>‖</m:t>
                                    </m:r>
                                  </m:den>
                                </m:f>
                              </m:oMath>
                            </m:oMathPara>
                          </a14:m>
                          <a:endParaRPr lang="en-US" altLang="zh-CN" sz="1200" i="1" kern="1200" dirty="0" smtClean="0">
                            <a:solidFill>
                              <a:schemeClr val="tx1"/>
                            </a:solidFill>
                            <a:latin typeface="+mn-lt"/>
                            <a:ea typeface="+mn-ea"/>
                            <a:cs typeface="+mn-cs"/>
                          </a:endParaRPr>
                        </a:p>
                        <a:p>
                          <a:endParaRPr lang="en-US" altLang="zh-CN" sz="1200" i="1" kern="1200" dirty="0" smtClean="0">
                            <a:solidFill>
                              <a:schemeClr val="tx1"/>
                            </a:solidFill>
                            <a:latin typeface="+mn-lt"/>
                            <a:ea typeface="+mn-ea"/>
                            <a:cs typeface="+mn-cs"/>
                          </a:endParaRPr>
                        </a:p>
                        <a:p>
                          <a:pPr/>
                          <a14:m>
                            <m:oMathPara xmlns:m="http://schemas.openxmlformats.org/officeDocument/2006/math">
                              <m:oMathParaPr>
                                <m:jc m:val="centerGroup"/>
                              </m:oMathParaPr>
                              <m:oMath xmlns:m="http://schemas.openxmlformats.org/officeDocument/2006/math">
                                <m:r>
                                  <a:rPr lang="zh-CN" altLang="en-US" sz="1600" i="1" kern="1200" smtClean="0">
                                    <a:solidFill>
                                      <a:schemeClr val="tx1"/>
                                    </a:solidFill>
                                    <a:latin typeface="Cambria Math" panose="02040503050406030204" pitchFamily="18" charset="0"/>
                                    <a:ea typeface="+mn-ea"/>
                                    <a:cs typeface="+mn-cs"/>
                                  </a:rPr>
                                  <m:t>𝑠𝑖𝑚</m:t>
                                </m:r>
                                <m:r>
                                  <a:rPr lang="zh-CN" altLang="en-US" sz="1600" i="0" kern="1200">
                                    <a:solidFill>
                                      <a:schemeClr val="tx1"/>
                                    </a:solidFill>
                                    <a:latin typeface="Cambria Math" panose="02040503050406030204" pitchFamily="18" charset="0"/>
                                    <a:ea typeface="+mn-ea"/>
                                    <a:cs typeface="+mn-cs"/>
                                  </a:rPr>
                                  <m:t>(</m:t>
                                </m:r>
                                <m:r>
                                  <a:rPr lang="zh-CN" altLang="en-US" sz="1600" i="1" kern="1200">
                                    <a:solidFill>
                                      <a:schemeClr val="tx1"/>
                                    </a:solidFill>
                                    <a:latin typeface="Cambria Math" panose="02040503050406030204" pitchFamily="18" charset="0"/>
                                    <a:ea typeface="+mn-ea"/>
                                    <a:cs typeface="+mn-cs"/>
                                  </a:rPr>
                                  <m:t>𝑖</m:t>
                                </m:r>
                                <m:r>
                                  <a:rPr lang="zh-CN" altLang="en-US" sz="1600" i="0" kern="1200">
                                    <a:solidFill>
                                      <a:schemeClr val="tx1"/>
                                    </a:solidFill>
                                    <a:latin typeface="Cambria Math" panose="02040503050406030204" pitchFamily="18" charset="0"/>
                                    <a:ea typeface="+mn-ea"/>
                                    <a:cs typeface="+mn-cs"/>
                                  </a:rPr>
                                  <m:t>,</m:t>
                                </m:r>
                                <m:r>
                                  <a:rPr lang="zh-CN" altLang="en-US" sz="1600" i="1" kern="1200">
                                    <a:solidFill>
                                      <a:schemeClr val="tx1"/>
                                    </a:solidFill>
                                    <a:latin typeface="Cambria Math" panose="02040503050406030204" pitchFamily="18" charset="0"/>
                                    <a:ea typeface="+mn-ea"/>
                                    <a:cs typeface="+mn-cs"/>
                                  </a:rPr>
                                  <m:t>𝑗</m:t>
                                </m:r>
                                <m:r>
                                  <a:rPr lang="zh-CN" altLang="en-US" sz="1600" i="0" kern="1200">
                                    <a:solidFill>
                                      <a:schemeClr val="tx1"/>
                                    </a:solidFill>
                                    <a:latin typeface="Cambria Math" panose="02040503050406030204" pitchFamily="18" charset="0"/>
                                    <a:ea typeface="+mn-ea"/>
                                    <a:cs typeface="+mn-cs"/>
                                  </a:rPr>
                                  <m:t>)=</m:t>
                                </m:r>
                                <m:f>
                                  <m:fPr>
                                    <m:ctrlPr>
                                      <a:rPr lang="zh-CN" altLang="en-US" sz="1600" i="1" kern="1200">
                                        <a:solidFill>
                                          <a:schemeClr val="tx1"/>
                                        </a:solidFill>
                                        <a:latin typeface="Cambria Math" panose="02040503050406030204" pitchFamily="18" charset="0"/>
                                        <a:ea typeface="+mn-ea"/>
                                        <a:cs typeface="+mn-cs"/>
                                      </a:rPr>
                                    </m:ctrlPr>
                                  </m:fPr>
                                  <m:num>
                                    <m:nary>
                                      <m:naryPr>
                                        <m:chr m:val="∑"/>
                                        <m:limLoc m:val="undOvr"/>
                                        <m:grow m:val="on"/>
                                        <m:supHide m:val="on"/>
                                        <m:ctrlPr>
                                          <a:rPr lang="zh-CN" altLang="en-US" sz="1600" i="1" kern="1200">
                                            <a:solidFill>
                                              <a:schemeClr val="tx1"/>
                                            </a:solidFill>
                                            <a:latin typeface="Cambria Math" panose="02040503050406030204" pitchFamily="18" charset="0"/>
                                            <a:ea typeface="+mn-ea"/>
                                            <a:cs typeface="+mn-cs"/>
                                          </a:rPr>
                                        </m:ctrlPr>
                                      </m:naryPr>
                                      <m:sub>
                                        <m:r>
                                          <a:rPr lang="zh-CN" altLang="en-US" sz="1600" i="1" kern="1200">
                                            <a:solidFill>
                                              <a:schemeClr val="tx1"/>
                                            </a:solidFill>
                                            <a:latin typeface="Cambria Math" panose="02040503050406030204" pitchFamily="18" charset="0"/>
                                            <a:ea typeface="+mn-ea"/>
                                            <a:cs typeface="+mn-cs"/>
                                          </a:rPr>
                                          <m:t>𝑐</m:t>
                                        </m:r>
                                        <m:r>
                                          <a:rPr lang="zh-CN" altLang="en-US" sz="1600" i="0" kern="1200">
                                            <a:solidFill>
                                              <a:schemeClr val="tx1"/>
                                            </a:solidFill>
                                            <a:latin typeface="Cambria Math" panose="02040503050406030204" pitchFamily="18" charset="0"/>
                                            <a:ea typeface="+mn-ea"/>
                                            <a:cs typeface="+mn-cs"/>
                                          </a:rPr>
                                          <m:t>∈</m:t>
                                        </m:r>
                                        <m:sSub>
                                          <m:sSubPr>
                                            <m:ctrlPr>
                                              <a:rPr lang="zh-CN" altLang="en-US" sz="1600" i="1" kern="1200">
                                                <a:solidFill>
                                                  <a:schemeClr val="tx1"/>
                                                </a:solidFill>
                                                <a:latin typeface="Cambria Math" panose="02040503050406030204" pitchFamily="18" charset="0"/>
                                                <a:ea typeface="+mn-ea"/>
                                                <a:cs typeface="+mn-cs"/>
                                              </a:rPr>
                                            </m:ctrlPr>
                                          </m:sSubPr>
                                          <m:e>
                                            <m:r>
                                              <a:rPr lang="zh-CN" altLang="en-US" sz="1600" i="1" kern="1200">
                                                <a:solidFill>
                                                  <a:schemeClr val="tx1"/>
                                                </a:solidFill>
                                                <a:latin typeface="Cambria Math" panose="02040503050406030204" pitchFamily="18" charset="0"/>
                                                <a:ea typeface="+mn-ea"/>
                                                <a:cs typeface="+mn-cs"/>
                                              </a:rPr>
                                              <m:t>𝐼</m:t>
                                            </m:r>
                                          </m:e>
                                          <m:sub>
                                            <m:r>
                                              <a:rPr lang="zh-CN" altLang="en-US" sz="1600" i="1" kern="1200">
                                                <a:solidFill>
                                                  <a:schemeClr val="tx1"/>
                                                </a:solidFill>
                                                <a:latin typeface="Cambria Math" panose="02040503050406030204" pitchFamily="18" charset="0"/>
                                                <a:ea typeface="+mn-ea"/>
                                                <a:cs typeface="+mn-cs"/>
                                              </a:rPr>
                                              <m:t>𝑖𝑗</m:t>
                                            </m:r>
                                          </m:sub>
                                        </m:sSub>
                                      </m:sub>
                                      <m:sup/>
                                      <m:e>
                                        <m:d>
                                          <m:dPr>
                                            <m:ctrlPr>
                                              <a:rPr lang="zh-CN" altLang="en-US" sz="1600" i="1" kern="1200">
                                                <a:solidFill>
                                                  <a:schemeClr val="tx1"/>
                                                </a:solidFill>
                                                <a:latin typeface="Cambria Math" panose="02040503050406030204" pitchFamily="18" charset="0"/>
                                                <a:ea typeface="+mn-ea"/>
                                                <a:cs typeface="+mn-cs"/>
                                              </a:rPr>
                                            </m:ctrlPr>
                                          </m:dPr>
                                          <m:e>
                                            <m:sSub>
                                              <m:sSubPr>
                                                <m:ctrlPr>
                                                  <a:rPr lang="zh-CN" altLang="en-US" sz="1600" i="1" kern="1200">
                                                    <a:solidFill>
                                                      <a:schemeClr val="tx1"/>
                                                    </a:solidFill>
                                                    <a:latin typeface="Cambria Math" panose="02040503050406030204" pitchFamily="18" charset="0"/>
                                                    <a:ea typeface="+mn-ea"/>
                                                    <a:cs typeface="+mn-cs"/>
                                                  </a:rPr>
                                                </m:ctrlPr>
                                              </m:sSubPr>
                                              <m:e>
                                                <m:r>
                                                  <a:rPr lang="zh-CN" altLang="en-US" sz="1600" i="1" kern="1200">
                                                    <a:solidFill>
                                                      <a:schemeClr val="tx1"/>
                                                    </a:solidFill>
                                                    <a:latin typeface="Cambria Math" panose="02040503050406030204" pitchFamily="18" charset="0"/>
                                                    <a:ea typeface="+mn-ea"/>
                                                    <a:cs typeface="+mn-cs"/>
                                                  </a:rPr>
                                                  <m:t>𝑅</m:t>
                                                </m:r>
                                              </m:e>
                                              <m:sub>
                                                <m:r>
                                                  <a:rPr lang="zh-CN" altLang="en-US" sz="1600" i="1" kern="1200">
                                                    <a:solidFill>
                                                      <a:schemeClr val="tx1"/>
                                                    </a:solidFill>
                                                    <a:latin typeface="Cambria Math" panose="02040503050406030204" pitchFamily="18" charset="0"/>
                                                    <a:ea typeface="+mn-ea"/>
                                                    <a:cs typeface="+mn-cs"/>
                                                  </a:rPr>
                                                  <m:t>𝑖</m:t>
                                                </m:r>
                                                <m:r>
                                                  <a:rPr lang="zh-CN" altLang="en-US" sz="1600" i="0" kern="1200">
                                                    <a:solidFill>
                                                      <a:schemeClr val="tx1"/>
                                                    </a:solidFill>
                                                    <a:latin typeface="Cambria Math" panose="02040503050406030204" pitchFamily="18" charset="0"/>
                                                    <a:ea typeface="+mn-ea"/>
                                                    <a:cs typeface="+mn-cs"/>
                                                  </a:rPr>
                                                  <m:t>,</m:t>
                                                </m:r>
                                                <m:r>
                                                  <a:rPr lang="zh-CN" altLang="en-US" sz="1600" i="1" kern="1200">
                                                    <a:solidFill>
                                                      <a:schemeClr val="tx1"/>
                                                    </a:solidFill>
                                                    <a:latin typeface="Cambria Math" panose="02040503050406030204" pitchFamily="18" charset="0"/>
                                                    <a:ea typeface="+mn-ea"/>
                                                    <a:cs typeface="+mn-cs"/>
                                                  </a:rPr>
                                                  <m:t>𝑐</m:t>
                                                </m:r>
                                              </m:sub>
                                            </m:sSub>
                                            <m:r>
                                              <a:rPr lang="zh-CN" altLang="en-US" sz="1600" i="0" kern="1200">
                                                <a:solidFill>
                                                  <a:schemeClr val="tx1"/>
                                                </a:solidFill>
                                                <a:latin typeface="Cambria Math" panose="02040503050406030204" pitchFamily="18" charset="0"/>
                                                <a:ea typeface="+mn-ea"/>
                                                <a:cs typeface="+mn-cs"/>
                                              </a:rPr>
                                              <m:t>−</m:t>
                                            </m:r>
                                            <m:groupChr>
                                              <m:groupChrPr>
                                                <m:chr m:val="⇀"/>
                                                <m:pos m:val="top"/>
                                                <m:vertJc m:val="bot"/>
                                                <m:ctrlPr>
                                                  <a:rPr lang="zh-CN" altLang="en-US" sz="1600" i="1" kern="1200">
                                                    <a:solidFill>
                                                      <a:schemeClr val="tx1"/>
                                                    </a:solidFill>
                                                    <a:latin typeface="Cambria Math" panose="02040503050406030204" pitchFamily="18" charset="0"/>
                                                    <a:ea typeface="+mn-ea"/>
                                                    <a:cs typeface="+mn-cs"/>
                                                  </a:rPr>
                                                </m:ctrlPr>
                                              </m:groupChrPr>
                                              <m:e>
                                                <m:sSub>
                                                  <m:sSubPr>
                                                    <m:ctrlPr>
                                                      <a:rPr lang="zh-CN" altLang="en-US" sz="1600" i="1" kern="1200">
                                                        <a:solidFill>
                                                          <a:schemeClr val="tx1"/>
                                                        </a:solidFill>
                                                        <a:latin typeface="Cambria Math" panose="02040503050406030204" pitchFamily="18" charset="0"/>
                                                        <a:ea typeface="+mn-ea"/>
                                                        <a:cs typeface="+mn-cs"/>
                                                      </a:rPr>
                                                    </m:ctrlPr>
                                                  </m:sSubPr>
                                                  <m:e>
                                                    <m:r>
                                                      <a:rPr lang="zh-CN" altLang="en-US" sz="1600" i="1" kern="1200">
                                                        <a:solidFill>
                                                          <a:schemeClr val="tx1"/>
                                                        </a:solidFill>
                                                        <a:latin typeface="Cambria Math" panose="02040503050406030204" pitchFamily="18" charset="0"/>
                                                        <a:ea typeface="+mn-ea"/>
                                                        <a:cs typeface="+mn-cs"/>
                                                      </a:rPr>
                                                      <m:t>𝑅</m:t>
                                                    </m:r>
                                                  </m:e>
                                                  <m:sub>
                                                    <m:r>
                                                      <a:rPr lang="zh-CN" altLang="en-US" sz="1600" i="1" kern="1200">
                                                        <a:solidFill>
                                                          <a:schemeClr val="tx1"/>
                                                        </a:solidFill>
                                                        <a:latin typeface="Cambria Math" panose="02040503050406030204" pitchFamily="18" charset="0"/>
                                                        <a:ea typeface="+mn-ea"/>
                                                        <a:cs typeface="+mn-cs"/>
                                                      </a:rPr>
                                                      <m:t>𝑖</m:t>
                                                    </m:r>
                                                  </m:sub>
                                                </m:sSub>
                                              </m:e>
                                            </m:groupChr>
                                            <m:r>
                                              <a:rPr lang="zh-CN" altLang="en-US" sz="1600" i="0" kern="1200">
                                                <a:solidFill>
                                                  <a:schemeClr val="tx1"/>
                                                </a:solidFill>
                                                <a:latin typeface="Cambria Math" panose="02040503050406030204" pitchFamily="18" charset="0"/>
                                                <a:ea typeface="+mn-ea"/>
                                                <a:cs typeface="+mn-cs"/>
                                              </a:rPr>
                                              <m:t>)(</m:t>
                                            </m:r>
                                            <m:sSub>
                                              <m:sSubPr>
                                                <m:ctrlPr>
                                                  <a:rPr lang="zh-CN" altLang="en-US" sz="1600" i="1" kern="1200">
                                                    <a:solidFill>
                                                      <a:schemeClr val="tx1"/>
                                                    </a:solidFill>
                                                    <a:latin typeface="Cambria Math" panose="02040503050406030204" pitchFamily="18" charset="0"/>
                                                    <a:ea typeface="+mn-ea"/>
                                                    <a:cs typeface="+mn-cs"/>
                                                  </a:rPr>
                                                </m:ctrlPr>
                                              </m:sSubPr>
                                              <m:e>
                                                <m:r>
                                                  <a:rPr lang="zh-CN" altLang="en-US" sz="1600" i="1" kern="1200">
                                                    <a:solidFill>
                                                      <a:schemeClr val="tx1"/>
                                                    </a:solidFill>
                                                    <a:latin typeface="Cambria Math" panose="02040503050406030204" pitchFamily="18" charset="0"/>
                                                    <a:ea typeface="+mn-ea"/>
                                                    <a:cs typeface="+mn-cs"/>
                                                  </a:rPr>
                                                  <m:t>𝑅</m:t>
                                                </m:r>
                                              </m:e>
                                              <m:sub>
                                                <m:r>
                                                  <a:rPr lang="zh-CN" altLang="en-US" sz="1600" i="1" kern="1200">
                                                    <a:solidFill>
                                                      <a:schemeClr val="tx1"/>
                                                    </a:solidFill>
                                                    <a:latin typeface="Cambria Math" panose="02040503050406030204" pitchFamily="18" charset="0"/>
                                                    <a:ea typeface="+mn-ea"/>
                                                    <a:cs typeface="+mn-cs"/>
                                                  </a:rPr>
                                                  <m:t>𝑗</m:t>
                                                </m:r>
                                                <m:r>
                                                  <a:rPr lang="zh-CN" altLang="en-US" sz="1600" i="0" kern="1200">
                                                    <a:solidFill>
                                                      <a:schemeClr val="tx1"/>
                                                    </a:solidFill>
                                                    <a:latin typeface="Cambria Math" panose="02040503050406030204" pitchFamily="18" charset="0"/>
                                                    <a:ea typeface="+mn-ea"/>
                                                    <a:cs typeface="+mn-cs"/>
                                                  </a:rPr>
                                                  <m:t>,</m:t>
                                                </m:r>
                                                <m:r>
                                                  <a:rPr lang="zh-CN" altLang="en-US" sz="1600" i="1" kern="1200">
                                                    <a:solidFill>
                                                      <a:schemeClr val="tx1"/>
                                                    </a:solidFill>
                                                    <a:latin typeface="Cambria Math" panose="02040503050406030204" pitchFamily="18" charset="0"/>
                                                    <a:ea typeface="+mn-ea"/>
                                                    <a:cs typeface="+mn-cs"/>
                                                  </a:rPr>
                                                  <m:t>𝑐</m:t>
                                                </m:r>
                                              </m:sub>
                                            </m:sSub>
                                            <m:r>
                                              <a:rPr lang="zh-CN" altLang="en-US" sz="1600" i="0" kern="1200">
                                                <a:solidFill>
                                                  <a:schemeClr val="tx1"/>
                                                </a:solidFill>
                                                <a:latin typeface="Cambria Math" panose="02040503050406030204" pitchFamily="18" charset="0"/>
                                                <a:ea typeface="+mn-ea"/>
                                                <a:cs typeface="+mn-cs"/>
                                              </a:rPr>
                                              <m:t>−</m:t>
                                            </m:r>
                                            <m:groupChr>
                                              <m:groupChrPr>
                                                <m:chr m:val="⇀"/>
                                                <m:pos m:val="top"/>
                                                <m:vertJc m:val="bot"/>
                                                <m:ctrlPr>
                                                  <a:rPr lang="zh-CN" altLang="en-US" sz="1600" i="1" kern="1200">
                                                    <a:solidFill>
                                                      <a:schemeClr val="tx1"/>
                                                    </a:solidFill>
                                                    <a:latin typeface="Cambria Math" panose="02040503050406030204" pitchFamily="18" charset="0"/>
                                                    <a:ea typeface="+mn-ea"/>
                                                    <a:cs typeface="+mn-cs"/>
                                                  </a:rPr>
                                                </m:ctrlPr>
                                              </m:groupChrPr>
                                              <m:e>
                                                <m:sSub>
                                                  <m:sSubPr>
                                                    <m:ctrlPr>
                                                      <a:rPr lang="zh-CN" altLang="en-US" sz="1600" i="1" kern="1200">
                                                        <a:solidFill>
                                                          <a:schemeClr val="tx1"/>
                                                        </a:solidFill>
                                                        <a:latin typeface="Cambria Math" panose="02040503050406030204" pitchFamily="18" charset="0"/>
                                                        <a:ea typeface="+mn-ea"/>
                                                        <a:cs typeface="+mn-cs"/>
                                                      </a:rPr>
                                                    </m:ctrlPr>
                                                  </m:sSubPr>
                                                  <m:e>
                                                    <m:r>
                                                      <a:rPr lang="zh-CN" altLang="en-US" sz="1600" i="1" kern="1200">
                                                        <a:solidFill>
                                                          <a:schemeClr val="tx1"/>
                                                        </a:solidFill>
                                                        <a:latin typeface="Cambria Math" panose="02040503050406030204" pitchFamily="18" charset="0"/>
                                                        <a:ea typeface="+mn-ea"/>
                                                        <a:cs typeface="+mn-cs"/>
                                                      </a:rPr>
                                                      <m:t>𝑅</m:t>
                                                    </m:r>
                                                  </m:e>
                                                  <m:sub>
                                                    <m:r>
                                                      <a:rPr lang="zh-CN" altLang="en-US" sz="1600" i="1" kern="1200">
                                                        <a:solidFill>
                                                          <a:schemeClr val="tx1"/>
                                                        </a:solidFill>
                                                        <a:latin typeface="Cambria Math" panose="02040503050406030204" pitchFamily="18" charset="0"/>
                                                        <a:ea typeface="+mn-ea"/>
                                                        <a:cs typeface="+mn-cs"/>
                                                      </a:rPr>
                                                      <m:t>𝑗</m:t>
                                                    </m:r>
                                                  </m:sub>
                                                </m:sSub>
                                              </m:e>
                                            </m:groupChr>
                                          </m:e>
                                        </m:d>
                                      </m:e>
                                    </m:nary>
                                  </m:num>
                                  <m:den>
                                    <m:acc>
                                      <m:accPr>
                                        <m:chr m:val="̅"/>
                                        <m:ctrlPr>
                                          <a:rPr lang="zh-CN" altLang="en-US" sz="1600" i="1" kern="1200">
                                            <a:solidFill>
                                              <a:schemeClr val="tx1"/>
                                            </a:solidFill>
                                            <a:latin typeface="Cambria Math" panose="02040503050406030204" pitchFamily="18" charset="0"/>
                                            <a:ea typeface="+mn-ea"/>
                                            <a:cs typeface="+mn-cs"/>
                                          </a:rPr>
                                        </m:ctrlPr>
                                      </m:accPr>
                                      <m:e>
                                        <m:sSup>
                                          <m:sSupPr>
                                            <m:ctrlPr>
                                              <a:rPr lang="zh-CN" altLang="en-US" sz="1600" i="1" kern="1200">
                                                <a:solidFill>
                                                  <a:schemeClr val="tx1"/>
                                                </a:solidFill>
                                                <a:latin typeface="Cambria Math" panose="02040503050406030204" pitchFamily="18" charset="0"/>
                                                <a:ea typeface="+mn-ea"/>
                                                <a:cs typeface="+mn-cs"/>
                                              </a:rPr>
                                            </m:ctrlPr>
                                          </m:sSupPr>
                                          <m:e>
                                            <m:nary>
                                              <m:naryPr>
                                                <m:chr m:val="∑"/>
                                                <m:limLoc m:val="undOvr"/>
                                                <m:grow m:val="on"/>
                                                <m:supHide m:val="on"/>
                                                <m:ctrlPr>
                                                  <a:rPr lang="zh-CN" altLang="en-US" sz="1600" i="1" kern="1200">
                                                    <a:solidFill>
                                                      <a:schemeClr val="tx1"/>
                                                    </a:solidFill>
                                                    <a:latin typeface="Cambria Math" panose="02040503050406030204" pitchFamily="18" charset="0"/>
                                                    <a:ea typeface="+mn-ea"/>
                                                    <a:cs typeface="+mn-cs"/>
                                                  </a:rPr>
                                                </m:ctrlPr>
                                              </m:naryPr>
                                              <m:sub>
                                                <m:r>
                                                  <a:rPr lang="zh-CN" altLang="en-US" sz="1600" i="1" kern="1200">
                                                    <a:solidFill>
                                                      <a:schemeClr val="tx1"/>
                                                    </a:solidFill>
                                                    <a:latin typeface="Cambria Math" panose="02040503050406030204" pitchFamily="18" charset="0"/>
                                                    <a:ea typeface="+mn-ea"/>
                                                    <a:cs typeface="+mn-cs"/>
                                                  </a:rPr>
                                                  <m:t>𝑐</m:t>
                                                </m:r>
                                                <m:r>
                                                  <a:rPr lang="zh-CN" altLang="en-US" sz="1600" i="0" kern="1200">
                                                    <a:solidFill>
                                                      <a:schemeClr val="tx1"/>
                                                    </a:solidFill>
                                                    <a:latin typeface="Cambria Math" panose="02040503050406030204" pitchFamily="18" charset="0"/>
                                                    <a:ea typeface="+mn-ea"/>
                                                    <a:cs typeface="+mn-cs"/>
                                                  </a:rPr>
                                                  <m:t>∈</m:t>
                                                </m:r>
                                                <m:sSub>
                                                  <m:sSubPr>
                                                    <m:ctrlPr>
                                                      <a:rPr lang="zh-CN" altLang="en-US" sz="1600" i="1" kern="1200">
                                                        <a:solidFill>
                                                          <a:schemeClr val="tx1"/>
                                                        </a:solidFill>
                                                        <a:latin typeface="Cambria Math" panose="02040503050406030204" pitchFamily="18" charset="0"/>
                                                        <a:ea typeface="+mn-ea"/>
                                                        <a:cs typeface="+mn-cs"/>
                                                      </a:rPr>
                                                    </m:ctrlPr>
                                                  </m:sSubPr>
                                                  <m:e>
                                                    <m:r>
                                                      <a:rPr lang="zh-CN" altLang="en-US" sz="1600" i="1" kern="1200">
                                                        <a:solidFill>
                                                          <a:schemeClr val="tx1"/>
                                                        </a:solidFill>
                                                        <a:latin typeface="Cambria Math" panose="02040503050406030204" pitchFamily="18" charset="0"/>
                                                        <a:ea typeface="+mn-ea"/>
                                                        <a:cs typeface="+mn-cs"/>
                                                      </a:rPr>
                                                      <m:t>𝐼</m:t>
                                                    </m:r>
                                                  </m:e>
                                                  <m:sub>
                                                    <m:r>
                                                      <a:rPr lang="zh-CN" altLang="en-US" sz="1600" i="1" kern="1200">
                                                        <a:solidFill>
                                                          <a:schemeClr val="tx1"/>
                                                        </a:solidFill>
                                                        <a:latin typeface="Cambria Math" panose="02040503050406030204" pitchFamily="18" charset="0"/>
                                                        <a:ea typeface="+mn-ea"/>
                                                        <a:cs typeface="+mn-cs"/>
                                                      </a:rPr>
                                                      <m:t>𝑖</m:t>
                                                    </m:r>
                                                  </m:sub>
                                                </m:sSub>
                                              </m:sub>
                                              <m:sup/>
                                              <m:e>
                                                <m:d>
                                                  <m:dPr>
                                                    <m:ctrlPr>
                                                      <a:rPr lang="zh-CN" altLang="en-US" sz="1600" i="1" kern="1200">
                                                        <a:solidFill>
                                                          <a:schemeClr val="tx1"/>
                                                        </a:solidFill>
                                                        <a:latin typeface="Cambria Math" panose="02040503050406030204" pitchFamily="18" charset="0"/>
                                                        <a:ea typeface="+mn-ea"/>
                                                        <a:cs typeface="+mn-cs"/>
                                                      </a:rPr>
                                                    </m:ctrlPr>
                                                  </m:dPr>
                                                  <m:e>
                                                    <m:sSub>
                                                      <m:sSubPr>
                                                        <m:ctrlPr>
                                                          <a:rPr lang="zh-CN" altLang="en-US" sz="1600" i="1" kern="1200">
                                                            <a:solidFill>
                                                              <a:schemeClr val="tx1"/>
                                                            </a:solidFill>
                                                            <a:latin typeface="Cambria Math" panose="02040503050406030204" pitchFamily="18" charset="0"/>
                                                            <a:ea typeface="+mn-ea"/>
                                                            <a:cs typeface="+mn-cs"/>
                                                          </a:rPr>
                                                        </m:ctrlPr>
                                                      </m:sSubPr>
                                                      <m:e>
                                                        <m:r>
                                                          <a:rPr lang="zh-CN" altLang="en-US" sz="1600" i="1" kern="1200">
                                                            <a:solidFill>
                                                              <a:schemeClr val="tx1"/>
                                                            </a:solidFill>
                                                            <a:latin typeface="Cambria Math" panose="02040503050406030204" pitchFamily="18" charset="0"/>
                                                            <a:ea typeface="+mn-ea"/>
                                                            <a:cs typeface="+mn-cs"/>
                                                          </a:rPr>
                                                          <m:t>𝑅</m:t>
                                                        </m:r>
                                                      </m:e>
                                                      <m:sub>
                                                        <m:r>
                                                          <a:rPr lang="zh-CN" altLang="en-US" sz="1600" i="1" kern="1200">
                                                            <a:solidFill>
                                                              <a:schemeClr val="tx1"/>
                                                            </a:solidFill>
                                                            <a:latin typeface="Cambria Math" panose="02040503050406030204" pitchFamily="18" charset="0"/>
                                                            <a:ea typeface="+mn-ea"/>
                                                            <a:cs typeface="+mn-cs"/>
                                                          </a:rPr>
                                                          <m:t>𝑖</m:t>
                                                        </m:r>
                                                        <m:r>
                                                          <a:rPr lang="zh-CN" altLang="en-US" sz="1600" i="0" kern="1200">
                                                            <a:solidFill>
                                                              <a:schemeClr val="tx1"/>
                                                            </a:solidFill>
                                                            <a:latin typeface="Cambria Math" panose="02040503050406030204" pitchFamily="18" charset="0"/>
                                                            <a:ea typeface="+mn-ea"/>
                                                            <a:cs typeface="+mn-cs"/>
                                                          </a:rPr>
                                                          <m:t>,</m:t>
                                                        </m:r>
                                                        <m:r>
                                                          <a:rPr lang="zh-CN" altLang="en-US" sz="1600" i="1" kern="1200">
                                                            <a:solidFill>
                                                              <a:schemeClr val="tx1"/>
                                                            </a:solidFill>
                                                            <a:latin typeface="Cambria Math" panose="02040503050406030204" pitchFamily="18" charset="0"/>
                                                            <a:ea typeface="+mn-ea"/>
                                                            <a:cs typeface="+mn-cs"/>
                                                          </a:rPr>
                                                          <m:t>𝑐</m:t>
                                                        </m:r>
                                                      </m:sub>
                                                    </m:sSub>
                                                    <m:r>
                                                      <a:rPr lang="zh-CN" altLang="en-US" sz="1600" i="0" kern="1200">
                                                        <a:solidFill>
                                                          <a:schemeClr val="tx1"/>
                                                        </a:solidFill>
                                                        <a:latin typeface="Cambria Math" panose="02040503050406030204" pitchFamily="18" charset="0"/>
                                                        <a:ea typeface="+mn-ea"/>
                                                        <a:cs typeface="+mn-cs"/>
                                                      </a:rPr>
                                                      <m:t>−</m:t>
                                                    </m:r>
                                                    <m:groupChr>
                                                      <m:groupChrPr>
                                                        <m:chr m:val="⇀"/>
                                                        <m:pos m:val="top"/>
                                                        <m:vertJc m:val="bot"/>
                                                        <m:ctrlPr>
                                                          <a:rPr lang="zh-CN" altLang="en-US" sz="1600" i="1" kern="1200">
                                                            <a:solidFill>
                                                              <a:schemeClr val="tx1"/>
                                                            </a:solidFill>
                                                            <a:latin typeface="Cambria Math" panose="02040503050406030204" pitchFamily="18" charset="0"/>
                                                            <a:ea typeface="+mn-ea"/>
                                                            <a:cs typeface="+mn-cs"/>
                                                          </a:rPr>
                                                        </m:ctrlPr>
                                                      </m:groupChrPr>
                                                      <m:e>
                                                        <m:sSub>
                                                          <m:sSubPr>
                                                            <m:ctrlPr>
                                                              <a:rPr lang="zh-CN" altLang="en-US" sz="1600" i="1" kern="1200">
                                                                <a:solidFill>
                                                                  <a:schemeClr val="tx1"/>
                                                                </a:solidFill>
                                                                <a:latin typeface="Cambria Math" panose="02040503050406030204" pitchFamily="18" charset="0"/>
                                                                <a:ea typeface="+mn-ea"/>
                                                                <a:cs typeface="+mn-cs"/>
                                                              </a:rPr>
                                                            </m:ctrlPr>
                                                          </m:sSubPr>
                                                          <m:e>
                                                            <m:r>
                                                              <a:rPr lang="zh-CN" altLang="en-US" sz="1600" i="1" kern="1200">
                                                                <a:solidFill>
                                                                  <a:schemeClr val="tx1"/>
                                                                </a:solidFill>
                                                                <a:latin typeface="Cambria Math" panose="02040503050406030204" pitchFamily="18" charset="0"/>
                                                                <a:ea typeface="+mn-ea"/>
                                                                <a:cs typeface="+mn-cs"/>
                                                              </a:rPr>
                                                              <m:t>𝑅</m:t>
                                                            </m:r>
                                                          </m:e>
                                                          <m:sub>
                                                            <m:r>
                                                              <a:rPr lang="zh-CN" altLang="en-US" sz="1600" i="1" kern="1200">
                                                                <a:solidFill>
                                                                  <a:schemeClr val="tx1"/>
                                                                </a:solidFill>
                                                                <a:latin typeface="Cambria Math" panose="02040503050406030204" pitchFamily="18" charset="0"/>
                                                                <a:ea typeface="+mn-ea"/>
                                                                <a:cs typeface="+mn-cs"/>
                                                              </a:rPr>
                                                              <m:t>𝑖</m:t>
                                                            </m:r>
                                                          </m:sub>
                                                        </m:sSub>
                                                      </m:e>
                                                    </m:groupChr>
                                                  </m:e>
                                                </m:d>
                                              </m:e>
                                            </m:nary>
                                          </m:e>
                                          <m:sup>
                                            <m:r>
                                              <a:rPr lang="zh-CN" altLang="en-US" sz="1600" i="0" kern="1200">
                                                <a:solidFill>
                                                  <a:schemeClr val="tx1"/>
                                                </a:solidFill>
                                                <a:latin typeface="Cambria Math" panose="02040503050406030204" pitchFamily="18" charset="0"/>
                                                <a:ea typeface="+mn-ea"/>
                                                <a:cs typeface="+mn-cs"/>
                                              </a:rPr>
                                              <m:t>2</m:t>
                                            </m:r>
                                          </m:sup>
                                        </m:sSup>
                                      </m:e>
                                    </m:acc>
                                    <m:r>
                                      <a:rPr lang="zh-CN" altLang="en-US" sz="1600" i="0" kern="1200">
                                        <a:solidFill>
                                          <a:schemeClr val="tx1"/>
                                        </a:solidFill>
                                        <a:latin typeface="Cambria Math" panose="02040503050406030204" pitchFamily="18" charset="0"/>
                                        <a:ea typeface="+mn-ea"/>
                                        <a:cs typeface="+mn-cs"/>
                                      </a:rPr>
                                      <m:t>⋅</m:t>
                                    </m:r>
                                    <m:acc>
                                      <m:accPr>
                                        <m:chr m:val="̅"/>
                                        <m:ctrlPr>
                                          <a:rPr lang="zh-CN" altLang="en-US" sz="1600" i="1" kern="1200">
                                            <a:solidFill>
                                              <a:schemeClr val="tx1"/>
                                            </a:solidFill>
                                            <a:latin typeface="Cambria Math" panose="02040503050406030204" pitchFamily="18" charset="0"/>
                                            <a:ea typeface="+mn-ea"/>
                                            <a:cs typeface="+mn-cs"/>
                                          </a:rPr>
                                        </m:ctrlPr>
                                      </m:accPr>
                                      <m:e>
                                        <m:sSup>
                                          <m:sSupPr>
                                            <m:ctrlPr>
                                              <a:rPr lang="zh-CN" altLang="en-US" sz="1600" i="1" kern="1200">
                                                <a:solidFill>
                                                  <a:schemeClr val="tx1"/>
                                                </a:solidFill>
                                                <a:latin typeface="Cambria Math" panose="02040503050406030204" pitchFamily="18" charset="0"/>
                                                <a:ea typeface="+mn-ea"/>
                                                <a:cs typeface="+mn-cs"/>
                                              </a:rPr>
                                            </m:ctrlPr>
                                          </m:sSupPr>
                                          <m:e>
                                            <m:nary>
                                              <m:naryPr>
                                                <m:chr m:val="∑"/>
                                                <m:limLoc m:val="undOvr"/>
                                                <m:grow m:val="on"/>
                                                <m:supHide m:val="on"/>
                                                <m:ctrlPr>
                                                  <a:rPr lang="zh-CN" altLang="en-US" sz="1600" i="1" kern="1200">
                                                    <a:solidFill>
                                                      <a:schemeClr val="tx1"/>
                                                    </a:solidFill>
                                                    <a:latin typeface="Cambria Math" panose="02040503050406030204" pitchFamily="18" charset="0"/>
                                                    <a:ea typeface="+mn-ea"/>
                                                    <a:cs typeface="+mn-cs"/>
                                                  </a:rPr>
                                                </m:ctrlPr>
                                              </m:naryPr>
                                              <m:sub>
                                                <m:r>
                                                  <a:rPr lang="zh-CN" altLang="en-US" sz="1600" i="1" kern="1200">
                                                    <a:solidFill>
                                                      <a:schemeClr val="tx1"/>
                                                    </a:solidFill>
                                                    <a:latin typeface="Cambria Math" panose="02040503050406030204" pitchFamily="18" charset="0"/>
                                                    <a:ea typeface="+mn-ea"/>
                                                    <a:cs typeface="+mn-cs"/>
                                                  </a:rPr>
                                                  <m:t>𝑐</m:t>
                                                </m:r>
                                                <m:r>
                                                  <a:rPr lang="zh-CN" altLang="en-US" sz="1600" i="0" kern="1200">
                                                    <a:solidFill>
                                                      <a:schemeClr val="tx1"/>
                                                    </a:solidFill>
                                                    <a:latin typeface="Cambria Math" panose="02040503050406030204" pitchFamily="18" charset="0"/>
                                                    <a:ea typeface="+mn-ea"/>
                                                    <a:cs typeface="+mn-cs"/>
                                                  </a:rPr>
                                                  <m:t>∈</m:t>
                                                </m:r>
                                                <m:sSub>
                                                  <m:sSubPr>
                                                    <m:ctrlPr>
                                                      <a:rPr lang="zh-CN" altLang="en-US" sz="1600" i="1" kern="1200">
                                                        <a:solidFill>
                                                          <a:schemeClr val="tx1"/>
                                                        </a:solidFill>
                                                        <a:latin typeface="Cambria Math" panose="02040503050406030204" pitchFamily="18" charset="0"/>
                                                        <a:ea typeface="+mn-ea"/>
                                                        <a:cs typeface="+mn-cs"/>
                                                      </a:rPr>
                                                    </m:ctrlPr>
                                                  </m:sSubPr>
                                                  <m:e>
                                                    <m:r>
                                                      <a:rPr lang="zh-CN" altLang="en-US" sz="1600" i="1" kern="1200">
                                                        <a:solidFill>
                                                          <a:schemeClr val="tx1"/>
                                                        </a:solidFill>
                                                        <a:latin typeface="Cambria Math" panose="02040503050406030204" pitchFamily="18" charset="0"/>
                                                        <a:ea typeface="+mn-ea"/>
                                                        <a:cs typeface="+mn-cs"/>
                                                      </a:rPr>
                                                      <m:t>𝐼</m:t>
                                                    </m:r>
                                                  </m:e>
                                                  <m:sub>
                                                    <m:r>
                                                      <a:rPr lang="zh-CN" altLang="en-US" sz="1600" i="1" kern="1200">
                                                        <a:solidFill>
                                                          <a:schemeClr val="tx1"/>
                                                        </a:solidFill>
                                                        <a:latin typeface="Cambria Math" panose="02040503050406030204" pitchFamily="18" charset="0"/>
                                                        <a:ea typeface="+mn-ea"/>
                                                        <a:cs typeface="+mn-cs"/>
                                                      </a:rPr>
                                                      <m:t>𝑗</m:t>
                                                    </m:r>
                                                  </m:sub>
                                                </m:sSub>
                                              </m:sub>
                                              <m:sup/>
                                              <m:e>
                                                <m:d>
                                                  <m:dPr>
                                                    <m:ctrlPr>
                                                      <a:rPr lang="zh-CN" altLang="en-US" sz="1600" i="1" kern="1200">
                                                        <a:solidFill>
                                                          <a:schemeClr val="tx1"/>
                                                        </a:solidFill>
                                                        <a:latin typeface="Cambria Math" panose="02040503050406030204" pitchFamily="18" charset="0"/>
                                                        <a:ea typeface="+mn-ea"/>
                                                        <a:cs typeface="+mn-cs"/>
                                                      </a:rPr>
                                                    </m:ctrlPr>
                                                  </m:dPr>
                                                  <m:e>
                                                    <m:sSub>
                                                      <m:sSubPr>
                                                        <m:ctrlPr>
                                                          <a:rPr lang="zh-CN" altLang="en-US" sz="1600" i="1" kern="1200">
                                                            <a:solidFill>
                                                              <a:schemeClr val="tx1"/>
                                                            </a:solidFill>
                                                            <a:latin typeface="Cambria Math" panose="02040503050406030204" pitchFamily="18" charset="0"/>
                                                            <a:ea typeface="+mn-ea"/>
                                                            <a:cs typeface="+mn-cs"/>
                                                          </a:rPr>
                                                        </m:ctrlPr>
                                                      </m:sSubPr>
                                                      <m:e>
                                                        <m:r>
                                                          <a:rPr lang="zh-CN" altLang="en-US" sz="1600" i="1" kern="1200">
                                                            <a:solidFill>
                                                              <a:schemeClr val="tx1"/>
                                                            </a:solidFill>
                                                            <a:latin typeface="Cambria Math" panose="02040503050406030204" pitchFamily="18" charset="0"/>
                                                            <a:ea typeface="+mn-ea"/>
                                                            <a:cs typeface="+mn-cs"/>
                                                          </a:rPr>
                                                          <m:t>𝑅</m:t>
                                                        </m:r>
                                                      </m:e>
                                                      <m:sub>
                                                        <m:r>
                                                          <a:rPr lang="zh-CN" altLang="en-US" sz="1600" i="1" kern="1200">
                                                            <a:solidFill>
                                                              <a:schemeClr val="tx1"/>
                                                            </a:solidFill>
                                                            <a:latin typeface="Cambria Math" panose="02040503050406030204" pitchFamily="18" charset="0"/>
                                                            <a:ea typeface="+mn-ea"/>
                                                            <a:cs typeface="+mn-cs"/>
                                                          </a:rPr>
                                                          <m:t>𝑗</m:t>
                                                        </m:r>
                                                        <m:r>
                                                          <a:rPr lang="zh-CN" altLang="en-US" sz="1600" i="0" kern="1200">
                                                            <a:solidFill>
                                                              <a:schemeClr val="tx1"/>
                                                            </a:solidFill>
                                                            <a:latin typeface="Cambria Math" panose="02040503050406030204" pitchFamily="18" charset="0"/>
                                                            <a:ea typeface="+mn-ea"/>
                                                            <a:cs typeface="+mn-cs"/>
                                                          </a:rPr>
                                                          <m:t>,</m:t>
                                                        </m:r>
                                                        <m:r>
                                                          <a:rPr lang="zh-CN" altLang="en-US" sz="1600" i="1" kern="1200">
                                                            <a:solidFill>
                                                              <a:schemeClr val="tx1"/>
                                                            </a:solidFill>
                                                            <a:latin typeface="Cambria Math" panose="02040503050406030204" pitchFamily="18" charset="0"/>
                                                            <a:ea typeface="+mn-ea"/>
                                                            <a:cs typeface="+mn-cs"/>
                                                          </a:rPr>
                                                          <m:t>𝑐</m:t>
                                                        </m:r>
                                                      </m:sub>
                                                    </m:sSub>
                                                    <m:r>
                                                      <a:rPr lang="zh-CN" altLang="en-US" sz="1600" i="0" kern="1200">
                                                        <a:solidFill>
                                                          <a:schemeClr val="tx1"/>
                                                        </a:solidFill>
                                                        <a:latin typeface="Cambria Math" panose="02040503050406030204" pitchFamily="18" charset="0"/>
                                                        <a:ea typeface="+mn-ea"/>
                                                        <a:cs typeface="+mn-cs"/>
                                                      </a:rPr>
                                                      <m:t>−</m:t>
                                                    </m:r>
                                                    <m:groupChr>
                                                      <m:groupChrPr>
                                                        <m:chr m:val="⇀"/>
                                                        <m:pos m:val="top"/>
                                                        <m:vertJc m:val="bot"/>
                                                        <m:ctrlPr>
                                                          <a:rPr lang="zh-CN" altLang="en-US" sz="1600" i="1" kern="1200">
                                                            <a:solidFill>
                                                              <a:schemeClr val="tx1"/>
                                                            </a:solidFill>
                                                            <a:latin typeface="Cambria Math" panose="02040503050406030204" pitchFamily="18" charset="0"/>
                                                            <a:ea typeface="+mn-ea"/>
                                                            <a:cs typeface="+mn-cs"/>
                                                          </a:rPr>
                                                        </m:ctrlPr>
                                                      </m:groupChrPr>
                                                      <m:e>
                                                        <m:sSub>
                                                          <m:sSubPr>
                                                            <m:ctrlPr>
                                                              <a:rPr lang="zh-CN" altLang="en-US" sz="1600" i="1" kern="1200">
                                                                <a:solidFill>
                                                                  <a:schemeClr val="tx1"/>
                                                                </a:solidFill>
                                                                <a:latin typeface="Cambria Math" panose="02040503050406030204" pitchFamily="18" charset="0"/>
                                                                <a:ea typeface="+mn-ea"/>
                                                                <a:cs typeface="+mn-cs"/>
                                                              </a:rPr>
                                                            </m:ctrlPr>
                                                          </m:sSubPr>
                                                          <m:e>
                                                            <m:r>
                                                              <a:rPr lang="zh-CN" altLang="en-US" sz="1600" i="1" kern="1200">
                                                                <a:solidFill>
                                                                  <a:schemeClr val="tx1"/>
                                                                </a:solidFill>
                                                                <a:latin typeface="Cambria Math" panose="02040503050406030204" pitchFamily="18" charset="0"/>
                                                                <a:ea typeface="+mn-ea"/>
                                                                <a:cs typeface="+mn-cs"/>
                                                              </a:rPr>
                                                              <m:t>𝑅</m:t>
                                                            </m:r>
                                                          </m:e>
                                                          <m:sub>
                                                            <m:r>
                                                              <a:rPr lang="zh-CN" altLang="en-US" sz="1600" i="1" kern="1200">
                                                                <a:solidFill>
                                                                  <a:schemeClr val="tx1"/>
                                                                </a:solidFill>
                                                                <a:latin typeface="Cambria Math" panose="02040503050406030204" pitchFamily="18" charset="0"/>
                                                                <a:ea typeface="+mn-ea"/>
                                                                <a:cs typeface="+mn-cs"/>
                                                              </a:rPr>
                                                              <m:t>𝑗</m:t>
                                                            </m:r>
                                                          </m:sub>
                                                        </m:sSub>
                                                      </m:e>
                                                    </m:groupChr>
                                                  </m:e>
                                                </m:d>
                                              </m:e>
                                            </m:nary>
                                          </m:e>
                                          <m:sup>
                                            <m:r>
                                              <a:rPr lang="zh-CN" altLang="en-US" sz="1600" i="0" kern="1200">
                                                <a:solidFill>
                                                  <a:schemeClr val="tx1"/>
                                                </a:solidFill>
                                                <a:latin typeface="Cambria Math" panose="02040503050406030204" pitchFamily="18" charset="0"/>
                                                <a:ea typeface="+mn-ea"/>
                                                <a:cs typeface="+mn-cs"/>
                                              </a:rPr>
                                              <m:t>2</m:t>
                                            </m:r>
                                          </m:sup>
                                        </m:sSup>
                                      </m:e>
                                    </m:acc>
                                  </m:den>
                                </m:f>
                              </m:oMath>
                            </m:oMathPara>
                          </a14:m>
                          <a:endParaRPr lang="zh-CN" altLang="en-US" dirty="0"/>
                        </a:p>
                      </a:txBody>
                      <a:tcPr/>
                    </a:tc>
                    <a:tc>
                      <a:txBody>
                        <a:bodyPr/>
                        <a:lstStyle/>
                        <a:p>
                          <a:pPr algn="ctr"/>
                          <a:r>
                            <a:rPr lang="en-US" altLang="zh-CN" dirty="0" smtClean="0"/>
                            <a:t>TOP-N</a:t>
                          </a:r>
                        </a:p>
                        <a:p>
                          <a:pPr algn="ctr"/>
                          <a:r>
                            <a:rPr lang="zh-CN" altLang="en-US" dirty="0" smtClean="0"/>
                            <a:t>相关阈值</a:t>
                          </a:r>
                          <a:endParaRPr lang="zh-CN" altLang="en-US" dirty="0"/>
                        </a:p>
                      </a:txBody>
                      <a:tcPr anchor="ctr"/>
                    </a:tc>
                  </a:tr>
                </a:tbl>
              </a:graphicData>
            </a:graphic>
          </p:graphicFrame>
        </mc:Choice>
        <mc:Fallback xmlns="">
          <p:graphicFrame>
            <p:nvGraphicFramePr>
              <p:cNvPr id="4" name="表格 3"/>
              <p:cNvGraphicFramePr>
                <a:graphicFrameLocks noGrp="1"/>
              </p:cNvGraphicFramePr>
              <p:nvPr>
                <p:extLst>
                  <p:ext uri="{D42A27DB-BD31-4B8C-83A1-F6EECF244321}">
                    <p14:modId xmlns:p14="http://schemas.microsoft.com/office/powerpoint/2010/main" val="1786805425"/>
                  </p:ext>
                </p:extLst>
              </p:nvPr>
            </p:nvGraphicFramePr>
            <p:xfrm>
              <a:off x="1187743" y="3347463"/>
              <a:ext cx="9816954" cy="2596772"/>
            </p:xfrm>
            <a:graphic>
              <a:graphicData uri="http://schemas.openxmlformats.org/drawingml/2006/table">
                <a:tbl>
                  <a:tblPr firstRow="1" bandRow="1">
                    <a:tableStyleId>{5940675A-B579-460E-94D1-54222C63F5DA}</a:tableStyleId>
                  </a:tblPr>
                  <a:tblGrid>
                    <a:gridCol w="3631907"/>
                    <a:gridCol w="4562475"/>
                    <a:gridCol w="1622572"/>
                  </a:tblGrid>
                  <a:tr h="557787">
                    <a:tc>
                      <a:txBody>
                        <a:bodyPr/>
                        <a:lstStyle/>
                        <a:p>
                          <a:pPr algn="ctr"/>
                          <a:r>
                            <a:rPr lang="zh-CN" altLang="en-US" dirty="0" smtClean="0"/>
                            <a:t>构建评分矩阵</a:t>
                          </a:r>
                          <a:endParaRPr lang="zh-CN"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zh-CN" sz="1800" kern="1200" dirty="0" smtClean="0">
                              <a:solidFill>
                                <a:schemeClr val="tx1"/>
                              </a:solidFill>
                              <a:effectLst/>
                              <a:latin typeface="+mn-lt"/>
                              <a:ea typeface="+mn-ea"/>
                              <a:cs typeface="+mn-cs"/>
                            </a:rPr>
                            <a:t>相似度计算</a:t>
                          </a:r>
                        </a:p>
                      </a:txBody>
                      <a:tcPr anchor="ctr"/>
                    </a:tc>
                    <a:tc>
                      <a:txBody>
                        <a:bodyPr/>
                        <a:lstStyle/>
                        <a:p>
                          <a:pPr algn="ctr"/>
                          <a:r>
                            <a:rPr lang="zh-CN" altLang="en-US" dirty="0" smtClean="0"/>
                            <a:t>推荐结果</a:t>
                          </a:r>
                          <a:endParaRPr lang="zh-CN" altLang="en-US" dirty="0"/>
                        </a:p>
                      </a:txBody>
                      <a:tcPr anchor="ctr"/>
                    </a:tc>
                  </a:tr>
                  <a:tr h="2038985">
                    <a:tc>
                      <a:txBody>
                        <a:bodyPr/>
                        <a:lstStyle/>
                        <a:p>
                          <a:endParaRPr lang="en-US" altLang="zh-CN" dirty="0" smtClean="0"/>
                        </a:p>
                        <a:p>
                          <a:endParaRPr lang="en-US" altLang="zh-CN" dirty="0" smtClean="0"/>
                        </a:p>
                        <a:p>
                          <a:endParaRPr lang="en-US" altLang="zh-CN" dirty="0" smtClean="0"/>
                        </a:p>
                        <a:p>
                          <a:endParaRPr lang="en-US" altLang="zh-CN" dirty="0" smtClean="0"/>
                        </a:p>
                        <a:p>
                          <a:endParaRPr lang="en-US" altLang="zh-CN" dirty="0" smtClean="0"/>
                        </a:p>
                        <a:p>
                          <a:endParaRPr lang="zh-CN" altLang="en-US" dirty="0"/>
                        </a:p>
                      </a:txBody>
                      <a:tcPr/>
                    </a:tc>
                    <a:tc>
                      <a:txBody>
                        <a:bodyPr/>
                        <a:lstStyle/>
                        <a:p>
                          <a:endParaRPr lang="zh-CN"/>
                        </a:p>
                      </a:txBody>
                      <a:tcPr>
                        <a:blipFill rotWithShape="0">
                          <a:blip r:embed="rId2"/>
                          <a:stretch>
                            <a:fillRect l="-79600" t="-27761" r="-35733" b="-597"/>
                          </a:stretch>
                        </a:blipFill>
                      </a:tcPr>
                    </a:tc>
                    <a:tc>
                      <a:txBody>
                        <a:bodyPr/>
                        <a:lstStyle/>
                        <a:p>
                          <a:pPr algn="ctr"/>
                          <a:r>
                            <a:rPr lang="en-US" altLang="zh-CN" dirty="0" smtClean="0"/>
                            <a:t>TOP-N</a:t>
                          </a:r>
                        </a:p>
                        <a:p>
                          <a:pPr algn="ctr"/>
                          <a:r>
                            <a:rPr lang="zh-CN" altLang="en-US" dirty="0" smtClean="0"/>
                            <a:t>相关阈值</a:t>
                          </a:r>
                          <a:endParaRPr lang="zh-CN" altLang="en-US" dirty="0"/>
                        </a:p>
                      </a:txBody>
                      <a:tcPr anchor="ctr"/>
                    </a:tc>
                  </a:tr>
                </a:tbl>
              </a:graphicData>
            </a:graphic>
          </p:graphicFrame>
        </mc:Fallback>
      </mc:AlternateContent>
      <p:pic>
        <p:nvPicPr>
          <p:cNvPr id="6" name="图片 5"/>
          <p:cNvPicPr>
            <a:picLocks noChangeAspect="1"/>
          </p:cNvPicPr>
          <p:nvPr/>
        </p:nvPicPr>
        <p:blipFill>
          <a:blip r:embed="rId3"/>
          <a:stretch>
            <a:fillRect/>
          </a:stretch>
        </p:blipFill>
        <p:spPr>
          <a:xfrm>
            <a:off x="1187745" y="4369193"/>
            <a:ext cx="3637659" cy="1159833"/>
          </a:xfrm>
          <a:prstGeom prst="rect">
            <a:avLst/>
          </a:prstGeom>
        </p:spPr>
      </p:pic>
    </p:spTree>
    <p:extLst>
      <p:ext uri="{BB962C8B-B14F-4D97-AF65-F5344CB8AC3E}">
        <p14:creationId xmlns:p14="http://schemas.microsoft.com/office/powerpoint/2010/main" val="5355496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1000"/>
                                        <p:tgtEl>
                                          <p:spTgt spid="18"/>
                                        </p:tgtEl>
                                      </p:cBhvr>
                                    </p:animEffect>
                                    <p:anim calcmode="lin" valueType="num">
                                      <p:cBhvr>
                                        <p:cTn id="13" dur="1000" fill="hold"/>
                                        <p:tgtEl>
                                          <p:spTgt spid="18"/>
                                        </p:tgtEl>
                                        <p:attrNameLst>
                                          <p:attrName>ppt_x</p:attrName>
                                        </p:attrNameLst>
                                      </p:cBhvr>
                                      <p:tavLst>
                                        <p:tav tm="0">
                                          <p:val>
                                            <p:strVal val="#ppt_x"/>
                                          </p:val>
                                        </p:tav>
                                        <p:tav tm="100000">
                                          <p:val>
                                            <p:strVal val="#ppt_x"/>
                                          </p:val>
                                        </p:tav>
                                      </p:tavLst>
                                    </p:anim>
                                    <p:anim calcmode="lin" valueType="num">
                                      <p:cBhvr>
                                        <p:cTn id="14"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Grp="1"/>
          </p:cNvSpPr>
          <p:nvPr>
            <p:ph type="title"/>
          </p:nvPr>
        </p:nvSpPr>
        <p:spPr>
          <a:xfrm>
            <a:off x="1101269" y="270823"/>
            <a:ext cx="6422095" cy="482670"/>
          </a:xfrm>
        </p:spPr>
        <p:txBody>
          <a:bodyPr>
            <a:noAutofit/>
          </a:bodyPr>
          <a:lstStyle/>
          <a:p>
            <a:r>
              <a:rPr lang="en-US" altLang="zh-CN" dirty="0"/>
              <a:t>2.1 </a:t>
            </a:r>
            <a:r>
              <a:rPr lang="zh-CN" altLang="en-US" dirty="0"/>
              <a:t>推荐系统和算法</a:t>
            </a:r>
          </a:p>
        </p:txBody>
      </p:sp>
      <p:grpSp>
        <p:nvGrpSpPr>
          <p:cNvPr id="4" name="Group 3"/>
          <p:cNvGrpSpPr>
            <a:grpSpLocks/>
          </p:cNvGrpSpPr>
          <p:nvPr/>
        </p:nvGrpSpPr>
        <p:grpSpPr bwMode="auto">
          <a:xfrm>
            <a:off x="1730829" y="1013413"/>
            <a:ext cx="4784357" cy="571200"/>
            <a:chOff x="480" y="864"/>
            <a:chExt cx="2085" cy="720"/>
          </a:xfrm>
        </p:grpSpPr>
        <p:sp>
          <p:nvSpPr>
            <p:cNvPr id="5" name="AutoShape 6"/>
            <p:cNvSpPr>
              <a:spLocks noChangeArrowheads="1"/>
            </p:cNvSpPr>
            <p:nvPr/>
          </p:nvSpPr>
          <p:spPr bwMode="auto">
            <a:xfrm>
              <a:off x="1317" y="864"/>
              <a:ext cx="1248" cy="720"/>
            </a:xfrm>
            <a:prstGeom prst="homePlate">
              <a:avLst>
                <a:gd name="adj" fmla="val 43333"/>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400">
                  <a:solidFill>
                    <a:schemeClr val="tx1"/>
                  </a:solidFill>
                  <a:latin typeface="Book Antiqua" panose="02040602050305030304" pitchFamily="18" charset="0"/>
                  <a:ea typeface="宋体" panose="02010600030101010101" pitchFamily="2" charset="-122"/>
                </a:defRPr>
              </a:lvl1pPr>
              <a:lvl2pPr marL="742950" indent="-285750">
                <a:defRPr sz="1400">
                  <a:solidFill>
                    <a:schemeClr val="tx1"/>
                  </a:solidFill>
                  <a:latin typeface="Book Antiqua" panose="02040602050305030304" pitchFamily="18" charset="0"/>
                  <a:ea typeface="宋体" panose="02010600030101010101" pitchFamily="2" charset="-122"/>
                </a:defRPr>
              </a:lvl2pPr>
              <a:lvl3pPr marL="1143000" indent="-228600">
                <a:defRPr sz="1400">
                  <a:solidFill>
                    <a:schemeClr val="tx1"/>
                  </a:solidFill>
                  <a:latin typeface="Book Antiqua" panose="02040602050305030304" pitchFamily="18" charset="0"/>
                  <a:ea typeface="宋体" panose="02010600030101010101" pitchFamily="2" charset="-122"/>
                </a:defRPr>
              </a:lvl3pPr>
              <a:lvl4pPr marL="1600200" indent="-228600">
                <a:defRPr sz="1400">
                  <a:solidFill>
                    <a:schemeClr val="tx1"/>
                  </a:solidFill>
                  <a:latin typeface="Book Antiqua" panose="02040602050305030304" pitchFamily="18" charset="0"/>
                  <a:ea typeface="宋体" panose="02010600030101010101" pitchFamily="2" charset="-122"/>
                </a:defRPr>
              </a:lvl4pPr>
              <a:lvl5pPr marL="2057400" indent="-228600">
                <a:defRPr sz="1400">
                  <a:solidFill>
                    <a:schemeClr val="tx1"/>
                  </a:solidFill>
                  <a:latin typeface="Book Antiqua" panose="02040602050305030304" pitchFamily="18" charset="0"/>
                  <a:ea typeface="宋体" panose="02010600030101010101" pitchFamily="2" charset="-122"/>
                </a:defRPr>
              </a:lvl5pPr>
              <a:lvl6pPr marL="25146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6pPr>
              <a:lvl7pPr marL="29718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7pPr>
              <a:lvl8pPr marL="34290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8pPr>
              <a:lvl9pPr marL="38862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9pPr>
            </a:lstStyle>
            <a:p>
              <a:endParaRPr lang="zh-CN" altLang="en-US" dirty="0"/>
            </a:p>
          </p:txBody>
        </p:sp>
        <p:sp>
          <p:nvSpPr>
            <p:cNvPr id="6" name="AutoShape 8"/>
            <p:cNvSpPr>
              <a:spLocks noChangeArrowheads="1"/>
            </p:cNvSpPr>
            <p:nvPr/>
          </p:nvSpPr>
          <p:spPr bwMode="auto">
            <a:xfrm>
              <a:off x="480" y="864"/>
              <a:ext cx="1125" cy="720"/>
            </a:xfrm>
            <a:prstGeom prst="homePlate">
              <a:avLst>
                <a:gd name="adj" fmla="val 43333"/>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400">
                  <a:solidFill>
                    <a:schemeClr val="tx1"/>
                  </a:solidFill>
                  <a:latin typeface="Book Antiqua" panose="02040602050305030304" pitchFamily="18" charset="0"/>
                  <a:ea typeface="宋体" panose="02010600030101010101" pitchFamily="2" charset="-122"/>
                </a:defRPr>
              </a:lvl1pPr>
              <a:lvl2pPr marL="742950" indent="-285750">
                <a:defRPr sz="1400">
                  <a:solidFill>
                    <a:schemeClr val="tx1"/>
                  </a:solidFill>
                  <a:latin typeface="Book Antiqua" panose="02040602050305030304" pitchFamily="18" charset="0"/>
                  <a:ea typeface="宋体" panose="02010600030101010101" pitchFamily="2" charset="-122"/>
                </a:defRPr>
              </a:lvl2pPr>
              <a:lvl3pPr marL="1143000" indent="-228600">
                <a:defRPr sz="1400">
                  <a:solidFill>
                    <a:schemeClr val="tx1"/>
                  </a:solidFill>
                  <a:latin typeface="Book Antiqua" panose="02040602050305030304" pitchFamily="18" charset="0"/>
                  <a:ea typeface="宋体" panose="02010600030101010101" pitchFamily="2" charset="-122"/>
                </a:defRPr>
              </a:lvl3pPr>
              <a:lvl4pPr marL="1600200" indent="-228600">
                <a:defRPr sz="1400">
                  <a:solidFill>
                    <a:schemeClr val="tx1"/>
                  </a:solidFill>
                  <a:latin typeface="Book Antiqua" panose="02040602050305030304" pitchFamily="18" charset="0"/>
                  <a:ea typeface="宋体" panose="02010600030101010101" pitchFamily="2" charset="-122"/>
                </a:defRPr>
              </a:lvl4pPr>
              <a:lvl5pPr marL="2057400" indent="-228600">
                <a:defRPr sz="1400">
                  <a:solidFill>
                    <a:schemeClr val="tx1"/>
                  </a:solidFill>
                  <a:latin typeface="Book Antiqua" panose="02040602050305030304" pitchFamily="18" charset="0"/>
                  <a:ea typeface="宋体" panose="02010600030101010101" pitchFamily="2" charset="-122"/>
                </a:defRPr>
              </a:lvl5pPr>
              <a:lvl6pPr marL="25146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6pPr>
              <a:lvl7pPr marL="29718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7pPr>
              <a:lvl8pPr marL="34290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8pPr>
              <a:lvl9pPr marL="38862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9pPr>
            </a:lstStyle>
            <a:p>
              <a:endParaRPr lang="zh-CN" altLang="en-US"/>
            </a:p>
          </p:txBody>
        </p:sp>
        <p:sp>
          <p:nvSpPr>
            <p:cNvPr id="7" name="Text Box 9"/>
            <p:cNvSpPr txBox="1">
              <a:spLocks noChangeArrowheads="1"/>
            </p:cNvSpPr>
            <p:nvPr/>
          </p:nvSpPr>
          <p:spPr bwMode="auto">
            <a:xfrm>
              <a:off x="722" y="988"/>
              <a:ext cx="797" cy="504"/>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1400">
                  <a:solidFill>
                    <a:schemeClr val="tx1"/>
                  </a:solidFill>
                  <a:latin typeface="Book Antiqua" panose="02040602050305030304" pitchFamily="18" charset="0"/>
                  <a:ea typeface="宋体" panose="02010600030101010101" pitchFamily="2" charset="-122"/>
                </a:defRPr>
              </a:lvl1pPr>
              <a:lvl2pPr marL="742950" indent="-285750">
                <a:defRPr sz="1400">
                  <a:solidFill>
                    <a:schemeClr val="tx1"/>
                  </a:solidFill>
                  <a:latin typeface="Book Antiqua" panose="02040602050305030304" pitchFamily="18" charset="0"/>
                  <a:ea typeface="宋体" panose="02010600030101010101" pitchFamily="2" charset="-122"/>
                </a:defRPr>
              </a:lvl2pPr>
              <a:lvl3pPr marL="1143000" indent="-228600">
                <a:defRPr sz="1400">
                  <a:solidFill>
                    <a:schemeClr val="tx1"/>
                  </a:solidFill>
                  <a:latin typeface="Book Antiqua" panose="02040602050305030304" pitchFamily="18" charset="0"/>
                  <a:ea typeface="宋体" panose="02010600030101010101" pitchFamily="2" charset="-122"/>
                </a:defRPr>
              </a:lvl3pPr>
              <a:lvl4pPr marL="1600200" indent="-228600">
                <a:defRPr sz="1400">
                  <a:solidFill>
                    <a:schemeClr val="tx1"/>
                  </a:solidFill>
                  <a:latin typeface="Book Antiqua" panose="02040602050305030304" pitchFamily="18" charset="0"/>
                  <a:ea typeface="宋体" panose="02010600030101010101" pitchFamily="2" charset="-122"/>
                </a:defRPr>
              </a:lvl4pPr>
              <a:lvl5pPr marL="2057400" indent="-228600">
                <a:defRPr sz="1400">
                  <a:solidFill>
                    <a:schemeClr val="tx1"/>
                  </a:solidFill>
                  <a:latin typeface="Book Antiqua" panose="02040602050305030304" pitchFamily="18" charset="0"/>
                  <a:ea typeface="宋体" panose="02010600030101010101" pitchFamily="2" charset="-122"/>
                </a:defRPr>
              </a:lvl5pPr>
              <a:lvl6pPr marL="25146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6pPr>
              <a:lvl7pPr marL="29718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7pPr>
              <a:lvl8pPr marL="34290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8pPr>
              <a:lvl9pPr marL="38862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9pPr>
            </a:lstStyle>
            <a:p>
              <a:pPr eaLnBrk="1" hangingPunct="1">
                <a:lnSpc>
                  <a:spcPct val="100000"/>
                </a:lnSpc>
                <a:spcBef>
                  <a:spcPct val="0"/>
                </a:spcBef>
                <a:buFontTx/>
                <a:buNone/>
              </a:pPr>
              <a:r>
                <a:rPr kumimoji="1" lang="zh-CN" altLang="en-US" sz="2000" dirty="0" smtClean="0">
                  <a:latin typeface="Times New Roman" panose="02020603050405020304" pitchFamily="18" charset="0"/>
                </a:rPr>
                <a:t>推荐系统</a:t>
              </a:r>
              <a:endParaRPr kumimoji="1" lang="zh-CN" altLang="en-US" sz="2000" dirty="0">
                <a:latin typeface="Times New Roman" panose="02020603050405020304" pitchFamily="18" charset="0"/>
              </a:endParaRPr>
            </a:p>
          </p:txBody>
        </p:sp>
        <p:sp>
          <p:nvSpPr>
            <p:cNvPr id="8" name="Text Box 11"/>
            <p:cNvSpPr txBox="1">
              <a:spLocks noChangeArrowheads="1"/>
            </p:cNvSpPr>
            <p:nvPr/>
          </p:nvSpPr>
          <p:spPr bwMode="auto">
            <a:xfrm>
              <a:off x="1706" y="988"/>
              <a:ext cx="636" cy="504"/>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1400">
                  <a:solidFill>
                    <a:schemeClr val="tx1"/>
                  </a:solidFill>
                  <a:latin typeface="Book Antiqua" panose="02040602050305030304" pitchFamily="18" charset="0"/>
                  <a:ea typeface="宋体" panose="02010600030101010101" pitchFamily="2" charset="-122"/>
                </a:defRPr>
              </a:lvl1pPr>
              <a:lvl2pPr marL="742950" indent="-285750">
                <a:defRPr sz="1400">
                  <a:solidFill>
                    <a:schemeClr val="tx1"/>
                  </a:solidFill>
                  <a:latin typeface="Book Antiqua" panose="02040602050305030304" pitchFamily="18" charset="0"/>
                  <a:ea typeface="宋体" panose="02010600030101010101" pitchFamily="2" charset="-122"/>
                </a:defRPr>
              </a:lvl2pPr>
              <a:lvl3pPr marL="1143000" indent="-228600">
                <a:defRPr sz="1400">
                  <a:solidFill>
                    <a:schemeClr val="tx1"/>
                  </a:solidFill>
                  <a:latin typeface="Book Antiqua" panose="02040602050305030304" pitchFamily="18" charset="0"/>
                  <a:ea typeface="宋体" panose="02010600030101010101" pitchFamily="2" charset="-122"/>
                </a:defRPr>
              </a:lvl3pPr>
              <a:lvl4pPr marL="1600200" indent="-228600">
                <a:defRPr sz="1400">
                  <a:solidFill>
                    <a:schemeClr val="tx1"/>
                  </a:solidFill>
                  <a:latin typeface="Book Antiqua" panose="02040602050305030304" pitchFamily="18" charset="0"/>
                  <a:ea typeface="宋体" panose="02010600030101010101" pitchFamily="2" charset="-122"/>
                </a:defRPr>
              </a:lvl4pPr>
              <a:lvl5pPr marL="2057400" indent="-228600">
                <a:defRPr sz="1400">
                  <a:solidFill>
                    <a:schemeClr val="tx1"/>
                  </a:solidFill>
                  <a:latin typeface="Book Antiqua" panose="02040602050305030304" pitchFamily="18" charset="0"/>
                  <a:ea typeface="宋体" panose="02010600030101010101" pitchFamily="2" charset="-122"/>
                </a:defRPr>
              </a:lvl5pPr>
              <a:lvl6pPr marL="25146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6pPr>
              <a:lvl7pPr marL="29718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7pPr>
              <a:lvl8pPr marL="34290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8pPr>
              <a:lvl9pPr marL="38862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9pPr>
            </a:lstStyle>
            <a:p>
              <a:pPr algn="ctr" eaLnBrk="1" hangingPunct="1">
                <a:lnSpc>
                  <a:spcPct val="100000"/>
                </a:lnSpc>
                <a:spcBef>
                  <a:spcPct val="0"/>
                </a:spcBef>
                <a:buFontTx/>
                <a:buNone/>
              </a:pPr>
              <a:r>
                <a:rPr kumimoji="1" lang="zh-CN" altLang="en-US" sz="2000" dirty="0">
                  <a:latin typeface="Times New Roman" panose="02020603050405020304" pitchFamily="18" charset="0"/>
                </a:rPr>
                <a:t>推荐算法</a:t>
              </a:r>
            </a:p>
          </p:txBody>
        </p:sp>
      </p:grpSp>
      <p:sp>
        <p:nvSpPr>
          <p:cNvPr id="9" name="矩形 8"/>
          <p:cNvSpPr/>
          <p:nvPr/>
        </p:nvSpPr>
        <p:spPr>
          <a:xfrm>
            <a:off x="1415168" y="1844533"/>
            <a:ext cx="9903429" cy="2862322"/>
          </a:xfrm>
          <a:prstGeom prst="rect">
            <a:avLst/>
          </a:prstGeom>
        </p:spPr>
        <p:txBody>
          <a:bodyPr wrap="square">
            <a:spAutoFit/>
          </a:bodyPr>
          <a:lstStyle/>
          <a:p>
            <a:pPr>
              <a:lnSpc>
                <a:spcPct val="150000"/>
              </a:lnSpc>
            </a:pPr>
            <a:r>
              <a:rPr lang="zh-CN" altLang="en-US" sz="2400" kern="100" dirty="0">
                <a:ea typeface="宋体" panose="02010600030101010101" pitchFamily="2" charset="-122"/>
                <a:cs typeface="宋体" panose="02010600030101010101" pitchFamily="2" charset="-122"/>
              </a:rPr>
              <a:t>基于内容的好友推荐</a:t>
            </a:r>
            <a:endParaRPr lang="en-US" altLang="zh-CN" sz="2400" kern="100" dirty="0">
              <a:ea typeface="宋体" panose="02010600030101010101" pitchFamily="2" charset="-122"/>
              <a:cs typeface="宋体" panose="02010600030101010101" pitchFamily="2" charset="-122"/>
            </a:endParaRPr>
          </a:p>
          <a:p>
            <a:pPr>
              <a:lnSpc>
                <a:spcPct val="150000"/>
              </a:lnSpc>
            </a:pPr>
            <a:r>
              <a:rPr lang="zh-CN" altLang="en-US" sz="1600" dirty="0">
                <a:latin typeface="宋体" panose="02010600030101010101" pitchFamily="2" charset="-122"/>
                <a:ea typeface="宋体" panose="02010600030101010101" pitchFamily="2" charset="-122"/>
                <a:cs typeface="宋体" panose="02010600030101010101" pitchFamily="2" charset="-122"/>
              </a:rPr>
              <a:t>基于内容的推荐方法最早利用在信息检索和信息过滤领域</a:t>
            </a:r>
            <a:r>
              <a:rPr lang="en-US" altLang="zh-CN" sz="1600" dirty="0">
                <a:latin typeface="宋体" panose="02010600030101010101" pitchFamily="2" charset="-122"/>
                <a:ea typeface="宋体" panose="02010600030101010101" pitchFamily="2" charset="-122"/>
                <a:cs typeface="宋体" panose="02010600030101010101" pitchFamily="2" charset="-122"/>
              </a:rPr>
              <a:t>[24]</a:t>
            </a:r>
            <a:r>
              <a:rPr lang="zh-CN" altLang="en-US" sz="1600" dirty="0">
                <a:latin typeface="宋体" panose="02010600030101010101" pitchFamily="2" charset="-122"/>
                <a:ea typeface="宋体" panose="02010600030101010101" pitchFamily="2" charset="-122"/>
                <a:cs typeface="宋体" panose="02010600030101010101" pitchFamily="2" charset="-122"/>
              </a:rPr>
              <a:t>，是一种根据用户的文本内容进行推荐的方法</a:t>
            </a:r>
            <a:r>
              <a:rPr lang="en-US" altLang="zh-CN" sz="1600" dirty="0">
                <a:latin typeface="宋体" panose="02010600030101010101" pitchFamily="2" charset="-122"/>
                <a:ea typeface="宋体" panose="02010600030101010101" pitchFamily="2" charset="-122"/>
                <a:cs typeface="宋体" panose="02010600030101010101" pitchFamily="2" charset="-122"/>
              </a:rPr>
              <a:t>,</a:t>
            </a:r>
            <a:r>
              <a:rPr lang="zh-CN" altLang="en-US" sz="1600" dirty="0">
                <a:latin typeface="宋体" panose="02010600030101010101" pitchFamily="2" charset="-122"/>
                <a:ea typeface="宋体" panose="02010600030101010101" pitchFamily="2" charset="-122"/>
                <a:cs typeface="宋体" panose="02010600030101010101" pitchFamily="2" charset="-122"/>
              </a:rPr>
              <a:t>基于内容的好友推荐主要分为三个步骤</a:t>
            </a:r>
            <a:r>
              <a:rPr lang="zh-CN" altLang="en-US" sz="1600" dirty="0" smtClean="0">
                <a:latin typeface="宋体" panose="02010600030101010101" pitchFamily="2" charset="-122"/>
                <a:ea typeface="宋体" panose="02010600030101010101" pitchFamily="2" charset="-122"/>
                <a:cs typeface="宋体" panose="02010600030101010101" pitchFamily="2" charset="-122"/>
              </a:rPr>
              <a:t>：</a:t>
            </a:r>
            <a:endParaRPr lang="en-US" altLang="zh-CN" sz="1600" dirty="0" smtClean="0">
              <a:latin typeface="宋体" panose="02010600030101010101" pitchFamily="2" charset="-122"/>
              <a:ea typeface="宋体" panose="02010600030101010101" pitchFamily="2" charset="-122"/>
              <a:cs typeface="宋体" panose="02010600030101010101" pitchFamily="2" charset="-122"/>
            </a:endParaRPr>
          </a:p>
          <a:p>
            <a:pPr indent="-285750">
              <a:lnSpc>
                <a:spcPct val="200000"/>
              </a:lnSpc>
              <a:buFont typeface="Wingdings" panose="05000000000000000000" pitchFamily="2" charset="2"/>
              <a:buChar char="Ø"/>
            </a:pPr>
            <a:r>
              <a:rPr lang="zh-CN" altLang="en-US" sz="1600" dirty="0" smtClean="0">
                <a:latin typeface="宋体" panose="02010600030101010101" pitchFamily="2" charset="-122"/>
                <a:ea typeface="宋体" panose="02010600030101010101" pitchFamily="2" charset="-122"/>
                <a:cs typeface="宋体" panose="02010600030101010101" pitchFamily="2" charset="-122"/>
              </a:rPr>
              <a:t>内容分析</a:t>
            </a:r>
            <a:r>
              <a:rPr lang="zh-CN" altLang="en-US" sz="1600" dirty="0">
                <a:latin typeface="宋体" panose="02010600030101010101" pitchFamily="2" charset="-122"/>
                <a:ea typeface="宋体" panose="02010600030101010101" pitchFamily="2" charset="-122"/>
                <a:cs typeface="宋体" panose="02010600030101010101" pitchFamily="2" charset="-122"/>
              </a:rPr>
              <a:t>器</a:t>
            </a:r>
            <a:endParaRPr lang="en-US" altLang="zh-CN" sz="1600" dirty="0">
              <a:latin typeface="宋体" panose="02010600030101010101" pitchFamily="2" charset="-122"/>
              <a:ea typeface="宋体" panose="02010600030101010101" pitchFamily="2" charset="-122"/>
              <a:cs typeface="宋体" panose="02010600030101010101" pitchFamily="2" charset="-122"/>
            </a:endParaRPr>
          </a:p>
          <a:p>
            <a:pPr indent="-285750">
              <a:lnSpc>
                <a:spcPct val="200000"/>
              </a:lnSpc>
              <a:buFont typeface="Wingdings" panose="05000000000000000000" pitchFamily="2" charset="2"/>
              <a:buChar char="Ø"/>
            </a:pPr>
            <a:r>
              <a:rPr lang="zh-CN" altLang="en-US" sz="1600" dirty="0">
                <a:latin typeface="宋体" panose="02010600030101010101" pitchFamily="2" charset="-122"/>
                <a:ea typeface="宋体" panose="02010600030101010101" pitchFamily="2" charset="-122"/>
                <a:cs typeface="宋体" panose="02010600030101010101" pitchFamily="2" charset="-122"/>
              </a:rPr>
              <a:t>文件学习器</a:t>
            </a:r>
            <a:endParaRPr lang="en-US" altLang="zh-CN" sz="1600" dirty="0">
              <a:latin typeface="宋体" panose="02010600030101010101" pitchFamily="2" charset="-122"/>
              <a:ea typeface="宋体" panose="02010600030101010101" pitchFamily="2" charset="-122"/>
              <a:cs typeface="宋体" panose="02010600030101010101" pitchFamily="2" charset="-122"/>
            </a:endParaRPr>
          </a:p>
          <a:p>
            <a:pPr indent="-285750">
              <a:lnSpc>
                <a:spcPct val="200000"/>
              </a:lnSpc>
              <a:buFont typeface="Wingdings" panose="05000000000000000000" pitchFamily="2" charset="2"/>
              <a:buChar char="Ø"/>
            </a:pPr>
            <a:r>
              <a:rPr lang="zh-CN" altLang="en-US" sz="1600" dirty="0">
                <a:latin typeface="宋体" panose="02010600030101010101" pitchFamily="2" charset="-122"/>
                <a:ea typeface="宋体" panose="02010600030101010101" pitchFamily="2" charset="-122"/>
                <a:cs typeface="宋体" panose="02010600030101010101" pitchFamily="2" charset="-122"/>
              </a:rPr>
              <a:t>过滤部件</a:t>
            </a:r>
          </a:p>
        </p:txBody>
      </p:sp>
    </p:spTree>
    <p:extLst>
      <p:ext uri="{BB962C8B-B14F-4D97-AF65-F5344CB8AC3E}">
        <p14:creationId xmlns:p14="http://schemas.microsoft.com/office/powerpoint/2010/main" val="4203446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AutoShape 9"/>
          <p:cNvSpPr>
            <a:spLocks noChangeArrowheads="1"/>
          </p:cNvSpPr>
          <p:nvPr/>
        </p:nvSpPr>
        <p:spPr bwMode="auto">
          <a:xfrm>
            <a:off x="1726942" y="5067263"/>
            <a:ext cx="7881937" cy="584200"/>
          </a:xfrm>
          <a:prstGeom prst="rightArrow">
            <a:avLst>
              <a:gd name="adj1" fmla="val 50000"/>
              <a:gd name="adj2" fmla="val 63274"/>
            </a:avLst>
          </a:prstGeom>
          <a:gradFill rotWithShape="1">
            <a:gsLst>
              <a:gs pos="0">
                <a:srgbClr val="C5D5E9"/>
              </a:gs>
              <a:gs pos="100000">
                <a:srgbClr val="4F81BD"/>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zh-CN" sz="1800">
              <a:solidFill>
                <a:srgbClr val="000000"/>
              </a:solidFill>
              <a:sym typeface="宋体" panose="02010600030101010101" pitchFamily="2" charset="-122"/>
            </a:endParaRPr>
          </a:p>
        </p:txBody>
      </p:sp>
      <p:grpSp>
        <p:nvGrpSpPr>
          <p:cNvPr id="15" name="组合 6"/>
          <p:cNvGrpSpPr>
            <a:grpSpLocks/>
          </p:cNvGrpSpPr>
          <p:nvPr/>
        </p:nvGrpSpPr>
        <p:grpSpPr bwMode="auto">
          <a:xfrm>
            <a:off x="4422372" y="1684421"/>
            <a:ext cx="1839084" cy="2431297"/>
            <a:chOff x="11343" y="-86580"/>
            <a:chExt cx="1712133" cy="1931960"/>
          </a:xfrm>
        </p:grpSpPr>
        <p:sp>
          <p:nvSpPr>
            <p:cNvPr id="16" name="Rectangle 6"/>
            <p:cNvSpPr>
              <a:spLocks noChangeArrowheads="1"/>
            </p:cNvSpPr>
            <p:nvPr/>
          </p:nvSpPr>
          <p:spPr bwMode="auto">
            <a:xfrm>
              <a:off x="55930" y="-86580"/>
              <a:ext cx="1660316" cy="1931960"/>
            </a:xfrm>
            <a:prstGeom prst="rect">
              <a:avLst/>
            </a:prstGeom>
            <a:gradFill rotWithShape="1">
              <a:gsLst>
                <a:gs pos="0">
                  <a:srgbClr val="747474"/>
                </a:gs>
                <a:gs pos="100000">
                  <a:srgbClr val="FFFFFF"/>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zh-CN" sz="1800">
                <a:solidFill>
                  <a:srgbClr val="000000"/>
                </a:solidFill>
                <a:sym typeface="宋体" panose="02010600030101010101" pitchFamily="2" charset="-122"/>
              </a:endParaRPr>
            </a:p>
          </p:txBody>
        </p:sp>
        <p:sp>
          <p:nvSpPr>
            <p:cNvPr id="28" name="Rectangle 16"/>
            <p:cNvSpPr>
              <a:spLocks noChangeArrowheads="1"/>
            </p:cNvSpPr>
            <p:nvPr/>
          </p:nvSpPr>
          <p:spPr bwMode="auto">
            <a:xfrm>
              <a:off x="11343" y="-58194"/>
              <a:ext cx="1712133" cy="1638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just" eaLnBrk="1" hangingPunct="1">
                <a:spcBef>
                  <a:spcPct val="0"/>
                </a:spcBef>
                <a:buFont typeface="Arial" panose="020B0604020202020204" pitchFamily="34" charset="0"/>
                <a:buNone/>
              </a:pPr>
              <a:r>
                <a:rPr lang="zh-CN" altLang="en-US" sz="1600" b="1" dirty="0" smtClean="0">
                  <a:solidFill>
                    <a:srgbClr val="000000"/>
                  </a:solidFill>
                  <a:sym typeface="宋体" panose="02010600030101010101" pitchFamily="2" charset="-122"/>
                </a:rPr>
                <a:t>文本语义是对文本材料进行综合分析，提取关键词并利用同义词词林进行转义，并分析蕴含在用户的文本中的情感。并引入</a:t>
              </a:r>
              <a:r>
                <a:rPr lang="zh-CN" altLang="en-US" sz="1600" b="1" dirty="0" smtClean="0">
                  <a:solidFill>
                    <a:srgbClr val="000000"/>
                  </a:solidFill>
                  <a:sym typeface="宋体" panose="02010600030101010101" pitchFamily="2" charset="-122"/>
                </a:rPr>
                <a:t>时间</a:t>
              </a:r>
              <a:r>
                <a:rPr lang="zh-CN" altLang="en-US" sz="1600" b="1" dirty="0">
                  <a:solidFill>
                    <a:srgbClr val="000000"/>
                  </a:solidFill>
                  <a:sym typeface="宋体" panose="02010600030101010101" pitchFamily="2" charset="-122"/>
                </a:rPr>
                <a:t>因素</a:t>
              </a:r>
              <a:r>
                <a:rPr lang="zh-CN" altLang="en-US" sz="1600" b="1" dirty="0" smtClean="0">
                  <a:solidFill>
                    <a:srgbClr val="000000"/>
                  </a:solidFill>
                  <a:sym typeface="宋体" panose="02010600030101010101" pitchFamily="2" charset="-122"/>
                </a:rPr>
                <a:t>，</a:t>
              </a:r>
              <a:r>
                <a:rPr lang="zh-CN" altLang="en-US" sz="1600" b="1" dirty="0" smtClean="0">
                  <a:solidFill>
                    <a:srgbClr val="000000"/>
                  </a:solidFill>
                  <a:sym typeface="宋体" panose="02010600030101010101" pitchFamily="2" charset="-122"/>
                </a:rPr>
                <a:t>综合考虑。</a:t>
              </a:r>
              <a:endParaRPr lang="zh-CN" altLang="en-US" sz="1500" b="1" dirty="0">
                <a:solidFill>
                  <a:srgbClr val="000000"/>
                </a:solidFill>
                <a:latin typeface="华文中宋" panose="02010600040101010101" pitchFamily="2" charset="-122"/>
                <a:ea typeface="华文中宋" panose="02010600040101010101" pitchFamily="2" charset="-122"/>
                <a:sym typeface="华文中宋" panose="02010600040101010101" pitchFamily="2" charset="-122"/>
              </a:endParaRPr>
            </a:p>
          </p:txBody>
        </p:sp>
      </p:grpSp>
      <p:grpSp>
        <p:nvGrpSpPr>
          <p:cNvPr id="29" name="组合 7"/>
          <p:cNvGrpSpPr>
            <a:grpSpLocks/>
          </p:cNvGrpSpPr>
          <p:nvPr/>
        </p:nvGrpSpPr>
        <p:grpSpPr bwMode="auto">
          <a:xfrm>
            <a:off x="1738847" y="2558241"/>
            <a:ext cx="1770062" cy="1830622"/>
            <a:chOff x="9556" y="45549"/>
            <a:chExt cx="1768980" cy="2288774"/>
          </a:xfrm>
        </p:grpSpPr>
        <p:sp>
          <p:nvSpPr>
            <p:cNvPr id="30" name="Rectangle 5"/>
            <p:cNvSpPr>
              <a:spLocks noChangeArrowheads="1"/>
            </p:cNvSpPr>
            <p:nvPr/>
          </p:nvSpPr>
          <p:spPr bwMode="auto">
            <a:xfrm>
              <a:off x="20775" y="45549"/>
              <a:ext cx="1703462" cy="2288774"/>
            </a:xfrm>
            <a:prstGeom prst="rect">
              <a:avLst/>
            </a:prstGeom>
            <a:gradFill rotWithShape="1">
              <a:gsLst>
                <a:gs pos="0">
                  <a:srgbClr val="747474"/>
                </a:gs>
                <a:gs pos="100000">
                  <a:srgbClr val="FFFFFF"/>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zh-CN" sz="1800">
                <a:solidFill>
                  <a:srgbClr val="000000"/>
                </a:solidFill>
                <a:sym typeface="宋体" panose="02010600030101010101" pitchFamily="2" charset="-122"/>
              </a:endParaRPr>
            </a:p>
          </p:txBody>
        </p:sp>
        <p:sp>
          <p:nvSpPr>
            <p:cNvPr id="31" name="Rectangle 17"/>
            <p:cNvSpPr>
              <a:spLocks noChangeArrowheads="1"/>
            </p:cNvSpPr>
            <p:nvPr/>
          </p:nvSpPr>
          <p:spPr bwMode="auto">
            <a:xfrm>
              <a:off x="9556" y="117648"/>
              <a:ext cx="1768980" cy="19625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spcBef>
                  <a:spcPct val="0"/>
                </a:spcBef>
                <a:buNone/>
              </a:pPr>
              <a:r>
                <a:rPr lang="zh-CN" altLang="zh-CN" sz="1600" b="1" dirty="0"/>
                <a:t>用户偏好文档和推荐项目文档都</a:t>
              </a:r>
              <a:r>
                <a:rPr lang="zh-CN" altLang="zh-CN" sz="1600" b="1"/>
                <a:t>采用</a:t>
              </a:r>
              <a:r>
                <a:rPr lang="zh-CN" altLang="zh-CN" sz="1600" b="1" smtClean="0"/>
                <a:t>关键词</a:t>
              </a:r>
              <a:r>
                <a:rPr lang="zh-CN" altLang="en-US" sz="1600" b="1" smtClean="0"/>
                <a:t>进行</a:t>
              </a:r>
              <a:r>
                <a:rPr lang="zh-CN" altLang="zh-CN" sz="1600" b="1" smtClean="0"/>
                <a:t>表征</a:t>
              </a:r>
              <a:r>
                <a:rPr lang="en-US" altLang="zh-CN" sz="1600" b="1" dirty="0"/>
                <a:t>,</a:t>
              </a:r>
              <a:r>
                <a:rPr lang="zh-CN" altLang="zh-CN" sz="1600" b="1" dirty="0"/>
                <a:t>进而采用</a:t>
              </a:r>
              <a:r>
                <a:rPr lang="en-US" altLang="zh-CN" sz="1600" b="1" dirty="0" err="1"/>
                <a:t>TF-IDF</a:t>
              </a:r>
              <a:r>
                <a:rPr lang="zh-CN" altLang="zh-CN" sz="1600" b="1" dirty="0"/>
                <a:t>方法为每个特征分配</a:t>
              </a:r>
              <a:r>
                <a:rPr lang="zh-CN" altLang="zh-CN" sz="1600" b="1" dirty="0" smtClean="0"/>
                <a:t>权重</a:t>
              </a:r>
              <a:r>
                <a:rPr lang="zh-CN" altLang="zh-CN" sz="1600" b="1" dirty="0" smtClean="0">
                  <a:solidFill>
                    <a:srgbClr val="000000"/>
                  </a:solidFill>
                  <a:sym typeface="宋体" panose="02010600030101010101" pitchFamily="2" charset="-122"/>
                </a:rPr>
                <a:t>。</a:t>
              </a:r>
              <a:endParaRPr lang="zh-CN" altLang="zh-CN" sz="1500" b="1" dirty="0">
                <a:solidFill>
                  <a:srgbClr val="000000"/>
                </a:solidFill>
                <a:latin typeface="华文中宋" panose="02010600040101010101" pitchFamily="2" charset="-122"/>
                <a:ea typeface="华文中宋" panose="02010600040101010101" pitchFamily="2" charset="-122"/>
                <a:sym typeface="华文中宋" panose="02010600040101010101" pitchFamily="2" charset="-122"/>
              </a:endParaRPr>
            </a:p>
          </p:txBody>
        </p:sp>
      </p:grpSp>
      <p:grpSp>
        <p:nvGrpSpPr>
          <p:cNvPr id="32" name="组合 3"/>
          <p:cNvGrpSpPr>
            <a:grpSpLocks/>
          </p:cNvGrpSpPr>
          <p:nvPr/>
        </p:nvGrpSpPr>
        <p:grpSpPr bwMode="auto">
          <a:xfrm>
            <a:off x="1746748" y="4237548"/>
            <a:ext cx="1720850" cy="981030"/>
            <a:chOff x="0" y="-258389"/>
            <a:chExt cx="1721040" cy="1209524"/>
          </a:xfrm>
        </p:grpSpPr>
        <p:sp>
          <p:nvSpPr>
            <p:cNvPr id="33" name="AutoShape 14"/>
            <p:cNvSpPr>
              <a:spLocks noChangeArrowheads="1"/>
            </p:cNvSpPr>
            <p:nvPr/>
          </p:nvSpPr>
          <p:spPr bwMode="auto">
            <a:xfrm>
              <a:off x="0" y="-258389"/>
              <a:ext cx="1721040" cy="1209524"/>
            </a:xfrm>
            <a:prstGeom prst="bevel">
              <a:avLst>
                <a:gd name="adj" fmla="val 3042"/>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zh-CN" sz="1800">
                <a:solidFill>
                  <a:srgbClr val="000000"/>
                </a:solidFill>
                <a:sym typeface="宋体" panose="02010600030101010101" pitchFamily="2" charset="-122"/>
              </a:endParaRPr>
            </a:p>
          </p:txBody>
        </p:sp>
        <p:sp>
          <p:nvSpPr>
            <p:cNvPr id="34" name="Text Box 19"/>
            <p:cNvSpPr>
              <a:spLocks noChangeArrowheads="1"/>
            </p:cNvSpPr>
            <p:nvPr/>
          </p:nvSpPr>
          <p:spPr bwMode="auto">
            <a:xfrm>
              <a:off x="131787" y="-96548"/>
              <a:ext cx="1471753" cy="708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spcBef>
                  <a:spcPct val="50000"/>
                </a:spcBef>
                <a:buFont typeface="Arial" panose="020B0604020202020204" pitchFamily="34" charset="0"/>
                <a:buNone/>
              </a:pPr>
              <a:r>
                <a:rPr lang="zh-CN" altLang="en-US" sz="2000" b="1" dirty="0" smtClean="0">
                  <a:solidFill>
                    <a:srgbClr val="000000"/>
                  </a:solidFill>
                  <a:latin typeface="Arial" panose="020B0604020202020204" pitchFamily="34" charset="0"/>
                  <a:ea typeface="华文中宋" panose="02010600040101010101" pitchFamily="2" charset="-122"/>
                </a:rPr>
                <a:t>关键词的空间向量模型</a:t>
              </a:r>
              <a:endParaRPr lang="zh-CN" altLang="zh-CN" sz="2000" b="1" dirty="0">
                <a:solidFill>
                  <a:srgbClr val="000000"/>
                </a:solidFill>
                <a:latin typeface="Arial" panose="020B0604020202020204" pitchFamily="34" charset="0"/>
                <a:ea typeface="华文中宋" panose="02010600040101010101" pitchFamily="2" charset="-122"/>
              </a:endParaRPr>
            </a:p>
          </p:txBody>
        </p:sp>
      </p:grpSp>
      <p:grpSp>
        <p:nvGrpSpPr>
          <p:cNvPr id="35" name="组合 2"/>
          <p:cNvGrpSpPr>
            <a:grpSpLocks/>
          </p:cNvGrpSpPr>
          <p:nvPr/>
        </p:nvGrpSpPr>
        <p:grpSpPr bwMode="auto">
          <a:xfrm>
            <a:off x="4413084" y="4018548"/>
            <a:ext cx="1862594" cy="1186607"/>
            <a:chOff x="-2034" y="0"/>
            <a:chExt cx="1729937" cy="483970"/>
          </a:xfrm>
        </p:grpSpPr>
        <p:sp>
          <p:nvSpPr>
            <p:cNvPr id="36" name="AutoShape 13"/>
            <p:cNvSpPr>
              <a:spLocks noChangeArrowheads="1"/>
            </p:cNvSpPr>
            <p:nvPr/>
          </p:nvSpPr>
          <p:spPr bwMode="auto">
            <a:xfrm>
              <a:off x="13255" y="0"/>
              <a:ext cx="1714648" cy="483970"/>
            </a:xfrm>
            <a:prstGeom prst="bevel">
              <a:avLst>
                <a:gd name="adj" fmla="val 5903"/>
              </a:avLst>
            </a:prstGeom>
            <a:solidFill>
              <a:srgbClr val="8CB3E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zh-CN" sz="1800">
                <a:solidFill>
                  <a:srgbClr val="000000"/>
                </a:solidFill>
                <a:sym typeface="宋体" panose="02010600030101010101" pitchFamily="2" charset="-122"/>
              </a:endParaRPr>
            </a:p>
          </p:txBody>
        </p:sp>
        <p:sp>
          <p:nvSpPr>
            <p:cNvPr id="37" name="Text Box 21"/>
            <p:cNvSpPr>
              <a:spLocks noChangeArrowheads="1"/>
            </p:cNvSpPr>
            <p:nvPr/>
          </p:nvSpPr>
          <p:spPr bwMode="auto">
            <a:xfrm>
              <a:off x="-2034" y="89321"/>
              <a:ext cx="1727903" cy="2887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spcBef>
                  <a:spcPct val="50000"/>
                </a:spcBef>
                <a:buFont typeface="Arial" panose="020B0604020202020204" pitchFamily="34" charset="0"/>
                <a:buNone/>
              </a:pPr>
              <a:r>
                <a:rPr lang="zh-CN" altLang="en-US" sz="2000" b="1" dirty="0" smtClean="0">
                  <a:solidFill>
                    <a:srgbClr val="000000"/>
                  </a:solidFill>
                  <a:latin typeface="Arial" panose="020B0604020202020204" pitchFamily="34" charset="0"/>
                  <a:ea typeface="华文中宋" panose="02010600040101010101" pitchFamily="2" charset="-122"/>
                </a:rPr>
                <a:t>文本语义和情感分析</a:t>
              </a:r>
              <a:endParaRPr lang="zh-CN" altLang="zh-CN" sz="2000" b="1" dirty="0">
                <a:solidFill>
                  <a:srgbClr val="000000"/>
                </a:solidFill>
                <a:latin typeface="Arial" panose="020B0604020202020204" pitchFamily="34" charset="0"/>
                <a:ea typeface="华文中宋" panose="02010600040101010101" pitchFamily="2" charset="-122"/>
              </a:endParaRPr>
            </a:p>
          </p:txBody>
        </p:sp>
      </p:grpSp>
      <p:grpSp>
        <p:nvGrpSpPr>
          <p:cNvPr id="44" name="组合 10"/>
          <p:cNvGrpSpPr>
            <a:grpSpLocks/>
          </p:cNvGrpSpPr>
          <p:nvPr/>
        </p:nvGrpSpPr>
        <p:grpSpPr bwMode="auto">
          <a:xfrm>
            <a:off x="7106977" y="1058778"/>
            <a:ext cx="1904859" cy="2365421"/>
            <a:chOff x="-42862" y="124549"/>
            <a:chExt cx="2058987" cy="2207488"/>
          </a:xfrm>
        </p:grpSpPr>
        <p:sp>
          <p:nvSpPr>
            <p:cNvPr id="45" name="Rectangle 5"/>
            <p:cNvSpPr>
              <a:spLocks noChangeArrowheads="1"/>
            </p:cNvSpPr>
            <p:nvPr/>
          </p:nvSpPr>
          <p:spPr bwMode="auto">
            <a:xfrm>
              <a:off x="1" y="124549"/>
              <a:ext cx="2016124" cy="2207488"/>
            </a:xfrm>
            <a:prstGeom prst="rect">
              <a:avLst/>
            </a:prstGeom>
            <a:gradFill rotWithShape="1">
              <a:gsLst>
                <a:gs pos="0">
                  <a:srgbClr val="747474"/>
                </a:gs>
                <a:gs pos="100000">
                  <a:srgbClr val="FFFFFF"/>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zh-CN" sz="1800">
                <a:solidFill>
                  <a:srgbClr val="000000"/>
                </a:solidFill>
                <a:sym typeface="宋体" panose="02010600030101010101" pitchFamily="2" charset="-122"/>
              </a:endParaRPr>
            </a:p>
          </p:txBody>
        </p:sp>
        <p:sp>
          <p:nvSpPr>
            <p:cNvPr id="46" name="Rectangle 18"/>
            <p:cNvSpPr>
              <a:spLocks noChangeArrowheads="1"/>
            </p:cNvSpPr>
            <p:nvPr/>
          </p:nvSpPr>
          <p:spPr bwMode="auto">
            <a:xfrm>
              <a:off x="-42862" y="154365"/>
              <a:ext cx="2058987" cy="2140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spcBef>
                  <a:spcPct val="0"/>
                </a:spcBef>
                <a:buFont typeface="Arial" panose="020B0604020202020204" pitchFamily="34" charset="0"/>
                <a:buNone/>
              </a:pPr>
              <a:r>
                <a:rPr lang="zh-CN" altLang="en-US" sz="1600" b="1" dirty="0">
                  <a:solidFill>
                    <a:srgbClr val="000000"/>
                  </a:solidFill>
                  <a:latin typeface="+mj-lt"/>
                  <a:sym typeface="宋体" panose="02010600030101010101" pitchFamily="2" charset="-122"/>
                </a:rPr>
                <a:t>用</a:t>
              </a:r>
              <a:r>
                <a:rPr lang="en-US" altLang="zh-CN" sz="1600" b="1" dirty="0" err="1">
                  <a:solidFill>
                    <a:srgbClr val="000000"/>
                  </a:solidFill>
                  <a:latin typeface="+mj-lt"/>
                </a:rPr>
                <a:t>AHP</a:t>
              </a:r>
              <a:r>
                <a:rPr lang="zh-CN" altLang="en-US" sz="1600" b="1" dirty="0">
                  <a:solidFill>
                    <a:srgbClr val="000000"/>
                  </a:solidFill>
                  <a:latin typeface="+mj-lt"/>
                  <a:sym typeface="宋体" panose="02010600030101010101" pitchFamily="2" charset="-122"/>
                </a:rPr>
                <a:t>解决多指标决策问题的步骤是：</a:t>
              </a:r>
              <a:r>
                <a:rPr lang="en-US" altLang="zh-CN" sz="1600" b="1" dirty="0">
                  <a:solidFill>
                    <a:srgbClr val="000000"/>
                  </a:solidFill>
                  <a:latin typeface="+mj-lt"/>
                </a:rPr>
                <a:t>1) </a:t>
              </a:r>
              <a:r>
                <a:rPr lang="zh-CN" altLang="en-US" sz="1600" b="1" dirty="0">
                  <a:solidFill>
                    <a:srgbClr val="000000"/>
                  </a:solidFill>
                  <a:latin typeface="+mj-lt"/>
                  <a:sym typeface="宋体" panose="02010600030101010101" pitchFamily="2" charset="-122"/>
                </a:rPr>
                <a:t>问题分解，构建</a:t>
              </a:r>
              <a:r>
                <a:rPr lang="en-US" altLang="zh-CN" sz="1600" b="1" dirty="0" err="1">
                  <a:solidFill>
                    <a:srgbClr val="000000"/>
                  </a:solidFill>
                  <a:latin typeface="+mj-lt"/>
                </a:rPr>
                <a:t>AHP</a:t>
              </a:r>
              <a:r>
                <a:rPr lang="zh-CN" altLang="en-US" sz="1600" b="1" dirty="0">
                  <a:solidFill>
                    <a:srgbClr val="000000"/>
                  </a:solidFill>
                  <a:latin typeface="+mj-lt"/>
                  <a:sym typeface="宋体" panose="02010600030101010101" pitchFamily="2" charset="-122"/>
                </a:rPr>
                <a:t>层次；</a:t>
              </a:r>
              <a:r>
                <a:rPr lang="en-US" altLang="zh-CN" sz="1600" b="1" dirty="0">
                  <a:solidFill>
                    <a:srgbClr val="000000"/>
                  </a:solidFill>
                  <a:latin typeface="+mj-lt"/>
                </a:rPr>
                <a:t>2) </a:t>
              </a:r>
              <a:r>
                <a:rPr lang="zh-CN" altLang="en-US" sz="1600" b="1" dirty="0">
                  <a:solidFill>
                    <a:srgbClr val="000000"/>
                  </a:solidFill>
                  <a:latin typeface="+mj-lt"/>
                  <a:sym typeface="宋体" panose="02010600030101010101" pitchFamily="2" charset="-122"/>
                </a:rPr>
                <a:t>构建比较矩阵</a:t>
              </a:r>
              <a:r>
                <a:rPr lang="en-US" altLang="zh-CN" sz="1600" b="1" dirty="0">
                  <a:solidFill>
                    <a:srgbClr val="000000"/>
                  </a:solidFill>
                  <a:latin typeface="+mj-lt"/>
                </a:rPr>
                <a:t>M</a:t>
              </a:r>
              <a:r>
                <a:rPr lang="zh-CN" altLang="en-US" sz="1600" b="1" dirty="0">
                  <a:solidFill>
                    <a:srgbClr val="000000"/>
                  </a:solidFill>
                  <a:latin typeface="+mj-lt"/>
                  <a:sym typeface="宋体" panose="02010600030101010101" pitchFamily="2" charset="-122"/>
                </a:rPr>
                <a:t>；</a:t>
              </a:r>
              <a:r>
                <a:rPr lang="en-US" altLang="zh-CN" sz="1600" b="1" dirty="0">
                  <a:solidFill>
                    <a:srgbClr val="000000"/>
                  </a:solidFill>
                  <a:latin typeface="+mj-lt"/>
                </a:rPr>
                <a:t>3)</a:t>
              </a:r>
              <a:r>
                <a:rPr lang="zh-CN" altLang="en-US" sz="1600" b="1" dirty="0">
                  <a:solidFill>
                    <a:srgbClr val="000000"/>
                  </a:solidFill>
                  <a:latin typeface="+mj-lt"/>
                  <a:sym typeface="宋体" panose="02010600030101010101" pitchFamily="2" charset="-122"/>
                </a:rPr>
                <a:t>用极差比较法构建判断矩阵</a:t>
              </a:r>
              <a:r>
                <a:rPr lang="en-US" altLang="zh-CN" sz="1600" b="1" dirty="0">
                  <a:solidFill>
                    <a:srgbClr val="000000"/>
                  </a:solidFill>
                  <a:latin typeface="+mj-lt"/>
                </a:rPr>
                <a:t>C</a:t>
              </a:r>
              <a:r>
                <a:rPr lang="zh-CN" altLang="en-US" sz="1600" b="1" dirty="0">
                  <a:solidFill>
                    <a:srgbClr val="000000"/>
                  </a:solidFill>
                  <a:latin typeface="+mj-lt"/>
                  <a:sym typeface="宋体" panose="02010600030101010101" pitchFamily="2" charset="-122"/>
                </a:rPr>
                <a:t>；</a:t>
              </a:r>
              <a:r>
                <a:rPr lang="en-US" altLang="zh-CN" sz="1600" b="1" dirty="0">
                  <a:solidFill>
                    <a:srgbClr val="000000"/>
                  </a:solidFill>
                  <a:latin typeface="+mj-lt"/>
                </a:rPr>
                <a:t>4)</a:t>
              </a:r>
              <a:r>
                <a:rPr lang="zh-CN" altLang="en-US" sz="1600" b="1" dirty="0">
                  <a:solidFill>
                    <a:srgbClr val="000000"/>
                  </a:solidFill>
                  <a:latin typeface="+mj-lt"/>
                  <a:sym typeface="宋体" panose="02010600030101010101" pitchFamily="2" charset="-122"/>
                </a:rPr>
                <a:t>一致性验证</a:t>
              </a:r>
              <a:endParaRPr lang="zh-CN" altLang="en-US" sz="1600" b="1" dirty="0">
                <a:solidFill>
                  <a:srgbClr val="000000"/>
                </a:solidFill>
                <a:latin typeface="+mj-lt"/>
                <a:ea typeface="华文中宋" panose="02010600040101010101" pitchFamily="2" charset="-122"/>
                <a:sym typeface="华文中宋" panose="02010600040101010101" pitchFamily="2" charset="-122"/>
              </a:endParaRPr>
            </a:p>
          </p:txBody>
        </p:sp>
      </p:grpSp>
      <p:grpSp>
        <p:nvGrpSpPr>
          <p:cNvPr id="47" name="组合 5"/>
          <p:cNvGrpSpPr>
            <a:grpSpLocks/>
          </p:cNvGrpSpPr>
          <p:nvPr/>
        </p:nvGrpSpPr>
        <p:grpSpPr bwMode="auto">
          <a:xfrm>
            <a:off x="7153017" y="3388796"/>
            <a:ext cx="1858819" cy="1833562"/>
            <a:chOff x="0" y="0"/>
            <a:chExt cx="1858953" cy="1832785"/>
          </a:xfrm>
        </p:grpSpPr>
        <p:sp>
          <p:nvSpPr>
            <p:cNvPr id="48" name="AutoShape 15"/>
            <p:cNvSpPr>
              <a:spLocks noChangeArrowheads="1"/>
            </p:cNvSpPr>
            <p:nvPr/>
          </p:nvSpPr>
          <p:spPr bwMode="auto">
            <a:xfrm>
              <a:off x="0" y="0"/>
              <a:ext cx="1858953" cy="1832785"/>
            </a:xfrm>
            <a:prstGeom prst="bevel">
              <a:avLst>
                <a:gd name="adj" fmla="val 2477"/>
              </a:avLst>
            </a:prstGeom>
            <a:solidFill>
              <a:srgbClr val="00B0F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zh-CN" sz="1800">
                <a:solidFill>
                  <a:srgbClr val="000000"/>
                </a:solidFill>
                <a:sym typeface="宋体" panose="02010600030101010101" pitchFamily="2" charset="-122"/>
              </a:endParaRPr>
            </a:p>
          </p:txBody>
        </p:sp>
        <p:sp>
          <p:nvSpPr>
            <p:cNvPr id="49" name="矩形 3"/>
            <p:cNvSpPr>
              <a:spLocks noChangeArrowheads="1"/>
            </p:cNvSpPr>
            <p:nvPr/>
          </p:nvSpPr>
          <p:spPr bwMode="auto">
            <a:xfrm>
              <a:off x="135404" y="504025"/>
              <a:ext cx="1723549"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spcBef>
                  <a:spcPct val="50000"/>
                </a:spcBef>
                <a:buFont typeface="Arial" panose="020B0604020202020204" pitchFamily="34" charset="0"/>
                <a:buNone/>
              </a:pPr>
              <a:r>
                <a:rPr lang="zh-CN" altLang="en-US" sz="2000" b="1" dirty="0">
                  <a:solidFill>
                    <a:srgbClr val="000000"/>
                  </a:solidFill>
                  <a:latin typeface="Arial" panose="020B0604020202020204" pitchFamily="34" charset="0"/>
                  <a:ea typeface="华文中宋" panose="02010600040101010101" pitchFamily="2" charset="-122"/>
                </a:rPr>
                <a:t>层次分析技术</a:t>
              </a:r>
              <a:endParaRPr lang="en-US" altLang="zh-CN" sz="2000" b="1" dirty="0">
                <a:solidFill>
                  <a:srgbClr val="000000"/>
                </a:solidFill>
                <a:latin typeface="Arial" panose="020B0604020202020204" pitchFamily="34" charset="0"/>
                <a:ea typeface="华文中宋" panose="02010600040101010101" pitchFamily="2" charset="-122"/>
              </a:endParaRPr>
            </a:p>
            <a:p>
              <a:pPr algn="ctr" eaLnBrk="1" hangingPunct="1">
                <a:spcBef>
                  <a:spcPct val="50000"/>
                </a:spcBef>
                <a:buFont typeface="Arial" panose="020B0604020202020204" pitchFamily="34" charset="0"/>
                <a:buNone/>
              </a:pPr>
              <a:r>
                <a:rPr lang="zh-CN" altLang="en-US" sz="2000" b="1" dirty="0">
                  <a:solidFill>
                    <a:srgbClr val="000000"/>
                  </a:solidFill>
                  <a:latin typeface="Arial" panose="020B0604020202020204" pitchFamily="34" charset="0"/>
                  <a:ea typeface="华文中宋" panose="02010600040101010101" pitchFamily="2" charset="-122"/>
                </a:rPr>
                <a:t>（</a:t>
              </a:r>
              <a:r>
                <a:rPr lang="en-US" altLang="zh-CN" sz="2000" b="1" dirty="0" err="1">
                  <a:solidFill>
                    <a:srgbClr val="000000"/>
                  </a:solidFill>
                  <a:latin typeface="+mj-lt"/>
                  <a:ea typeface="华文中宋" panose="02010600040101010101" pitchFamily="2" charset="-122"/>
                </a:rPr>
                <a:t>AHP</a:t>
              </a:r>
              <a:r>
                <a:rPr lang="zh-CN" altLang="en-US" sz="2000" b="1" dirty="0">
                  <a:solidFill>
                    <a:srgbClr val="000000"/>
                  </a:solidFill>
                  <a:latin typeface="Arial" panose="020B0604020202020204" pitchFamily="34" charset="0"/>
                  <a:ea typeface="华文中宋" panose="02010600040101010101" pitchFamily="2" charset="-122"/>
                </a:rPr>
                <a:t>）</a:t>
              </a:r>
            </a:p>
          </p:txBody>
        </p:sp>
      </p:grpSp>
      <p:sp>
        <p:nvSpPr>
          <p:cNvPr id="23" name="标题 1"/>
          <p:cNvSpPr txBox="1">
            <a:spLocks/>
          </p:cNvSpPr>
          <p:nvPr/>
        </p:nvSpPr>
        <p:spPr>
          <a:xfrm>
            <a:off x="1101269" y="270823"/>
            <a:ext cx="6422095" cy="48267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n-US" altLang="zh-CN" dirty="0" smtClean="0"/>
              <a:t>2.2 </a:t>
            </a:r>
            <a:r>
              <a:rPr lang="zh-CN" altLang="en-US" dirty="0" smtClean="0"/>
              <a:t>其他理论基础</a:t>
            </a:r>
            <a:endParaRPr lang="zh-CN" altLang="en-US" dirty="0"/>
          </a:p>
        </p:txBody>
      </p:sp>
    </p:spTree>
    <p:extLst>
      <p:ext uri="{BB962C8B-B14F-4D97-AF65-F5344CB8AC3E}">
        <p14:creationId xmlns:p14="http://schemas.microsoft.com/office/powerpoint/2010/main" val="12910896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500" fill="hold"/>
                                        <p:tgtEl>
                                          <p:spTgt spid="23"/>
                                        </p:tgtEl>
                                        <p:attrNameLst>
                                          <p:attrName>ppt_x</p:attrName>
                                        </p:attrNameLst>
                                      </p:cBhvr>
                                      <p:tavLst>
                                        <p:tav tm="0">
                                          <p:val>
                                            <p:strVal val="0-#ppt_w/2"/>
                                          </p:val>
                                        </p:tav>
                                        <p:tav tm="100000">
                                          <p:val>
                                            <p:strVal val="#ppt_x"/>
                                          </p:val>
                                        </p:tav>
                                      </p:tavLst>
                                    </p:anim>
                                    <p:anim calcmode="lin" valueType="num">
                                      <p:cBhvr additive="base">
                                        <p:cTn id="8" dur="500" fill="hold"/>
                                        <p:tgtEl>
                                          <p:spTgt spid="23"/>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500" fill="hold"/>
                                        <p:tgtEl>
                                          <p:spTgt spid="14"/>
                                        </p:tgtEl>
                                        <p:attrNameLst>
                                          <p:attrName>ppt_x</p:attrName>
                                        </p:attrNameLst>
                                      </p:cBhvr>
                                      <p:tavLst>
                                        <p:tav tm="0">
                                          <p:val>
                                            <p:strVal val="0-#ppt_w/2"/>
                                          </p:val>
                                        </p:tav>
                                        <p:tav tm="100000">
                                          <p:val>
                                            <p:strVal val="#ppt_x"/>
                                          </p:val>
                                        </p:tav>
                                      </p:tavLst>
                                    </p:anim>
                                    <p:anim calcmode="lin" valueType="num">
                                      <p:cBhvr additive="base">
                                        <p:cTn id="12" dur="500" fill="hold"/>
                                        <p:tgtEl>
                                          <p:spTgt spid="14"/>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29"/>
                                        </p:tgtEl>
                                        <p:attrNameLst>
                                          <p:attrName>style.visibility</p:attrName>
                                        </p:attrNameLst>
                                      </p:cBhvr>
                                      <p:to>
                                        <p:strVal val="visible"/>
                                      </p:to>
                                    </p:set>
                                    <p:anim calcmode="lin" valueType="num">
                                      <p:cBhvr additive="base">
                                        <p:cTn id="17" dur="500" fill="hold"/>
                                        <p:tgtEl>
                                          <p:spTgt spid="29"/>
                                        </p:tgtEl>
                                        <p:attrNameLst>
                                          <p:attrName>ppt_x</p:attrName>
                                        </p:attrNameLst>
                                      </p:cBhvr>
                                      <p:tavLst>
                                        <p:tav tm="0">
                                          <p:val>
                                            <p:strVal val="#ppt_x"/>
                                          </p:val>
                                        </p:tav>
                                        <p:tav tm="100000">
                                          <p:val>
                                            <p:strVal val="#ppt_x"/>
                                          </p:val>
                                        </p:tav>
                                      </p:tavLst>
                                    </p:anim>
                                    <p:anim calcmode="lin" valueType="num">
                                      <p:cBhvr additive="base">
                                        <p:cTn id="18" dur="500" fill="hold"/>
                                        <p:tgtEl>
                                          <p:spTgt spid="29"/>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32"/>
                                        </p:tgtEl>
                                        <p:attrNameLst>
                                          <p:attrName>style.visibility</p:attrName>
                                        </p:attrNameLst>
                                      </p:cBhvr>
                                      <p:to>
                                        <p:strVal val="visible"/>
                                      </p:to>
                                    </p:set>
                                    <p:anim calcmode="lin" valueType="num">
                                      <p:cBhvr additive="base">
                                        <p:cTn id="21" dur="500" fill="hold"/>
                                        <p:tgtEl>
                                          <p:spTgt spid="32"/>
                                        </p:tgtEl>
                                        <p:attrNameLst>
                                          <p:attrName>ppt_x</p:attrName>
                                        </p:attrNameLst>
                                      </p:cBhvr>
                                      <p:tavLst>
                                        <p:tav tm="0">
                                          <p:val>
                                            <p:strVal val="#ppt_x"/>
                                          </p:val>
                                        </p:tav>
                                        <p:tav tm="100000">
                                          <p:val>
                                            <p:strVal val="#ppt_x"/>
                                          </p:val>
                                        </p:tav>
                                      </p:tavLst>
                                    </p:anim>
                                    <p:anim calcmode="lin" valueType="num">
                                      <p:cBhvr additive="base">
                                        <p:cTn id="22"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35"/>
                                        </p:tgtEl>
                                        <p:attrNameLst>
                                          <p:attrName>style.visibility</p:attrName>
                                        </p:attrNameLst>
                                      </p:cBhvr>
                                      <p:to>
                                        <p:strVal val="visible"/>
                                      </p:to>
                                    </p:set>
                                    <p:anim calcmode="lin" valueType="num">
                                      <p:cBhvr additive="base">
                                        <p:cTn id="27" dur="500" fill="hold"/>
                                        <p:tgtEl>
                                          <p:spTgt spid="35"/>
                                        </p:tgtEl>
                                        <p:attrNameLst>
                                          <p:attrName>ppt_x</p:attrName>
                                        </p:attrNameLst>
                                      </p:cBhvr>
                                      <p:tavLst>
                                        <p:tav tm="0">
                                          <p:val>
                                            <p:strVal val="#ppt_x"/>
                                          </p:val>
                                        </p:tav>
                                        <p:tav tm="100000">
                                          <p:val>
                                            <p:strVal val="#ppt_x"/>
                                          </p:val>
                                        </p:tav>
                                      </p:tavLst>
                                    </p:anim>
                                    <p:anim calcmode="lin" valueType="num">
                                      <p:cBhvr additive="base">
                                        <p:cTn id="28" dur="500" fill="hold"/>
                                        <p:tgtEl>
                                          <p:spTgt spid="35"/>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5"/>
                                        </p:tgtEl>
                                        <p:attrNameLst>
                                          <p:attrName>style.visibility</p:attrName>
                                        </p:attrNameLst>
                                      </p:cBhvr>
                                      <p:to>
                                        <p:strVal val="visible"/>
                                      </p:to>
                                    </p:set>
                                    <p:anim calcmode="lin" valueType="num">
                                      <p:cBhvr additive="base">
                                        <p:cTn id="31" dur="500" fill="hold"/>
                                        <p:tgtEl>
                                          <p:spTgt spid="15"/>
                                        </p:tgtEl>
                                        <p:attrNameLst>
                                          <p:attrName>ppt_x</p:attrName>
                                        </p:attrNameLst>
                                      </p:cBhvr>
                                      <p:tavLst>
                                        <p:tav tm="0">
                                          <p:val>
                                            <p:strVal val="#ppt_x"/>
                                          </p:val>
                                        </p:tav>
                                        <p:tav tm="100000">
                                          <p:val>
                                            <p:strVal val="#ppt_x"/>
                                          </p:val>
                                        </p:tav>
                                      </p:tavLst>
                                    </p:anim>
                                    <p:anim calcmode="lin" valueType="num">
                                      <p:cBhvr additive="base">
                                        <p:cTn id="32"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47"/>
                                        </p:tgtEl>
                                        <p:attrNameLst>
                                          <p:attrName>style.visibility</p:attrName>
                                        </p:attrNameLst>
                                      </p:cBhvr>
                                      <p:to>
                                        <p:strVal val="visible"/>
                                      </p:to>
                                    </p:set>
                                    <p:anim calcmode="lin" valueType="num">
                                      <p:cBhvr additive="base">
                                        <p:cTn id="37" dur="500" fill="hold"/>
                                        <p:tgtEl>
                                          <p:spTgt spid="47"/>
                                        </p:tgtEl>
                                        <p:attrNameLst>
                                          <p:attrName>ppt_x</p:attrName>
                                        </p:attrNameLst>
                                      </p:cBhvr>
                                      <p:tavLst>
                                        <p:tav tm="0">
                                          <p:val>
                                            <p:strVal val="#ppt_x"/>
                                          </p:val>
                                        </p:tav>
                                        <p:tav tm="100000">
                                          <p:val>
                                            <p:strVal val="#ppt_x"/>
                                          </p:val>
                                        </p:tav>
                                      </p:tavLst>
                                    </p:anim>
                                    <p:anim calcmode="lin" valueType="num">
                                      <p:cBhvr additive="base">
                                        <p:cTn id="38" dur="500" fill="hold"/>
                                        <p:tgtEl>
                                          <p:spTgt spid="47"/>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44"/>
                                        </p:tgtEl>
                                        <p:attrNameLst>
                                          <p:attrName>style.visibility</p:attrName>
                                        </p:attrNameLst>
                                      </p:cBhvr>
                                      <p:to>
                                        <p:strVal val="visible"/>
                                      </p:to>
                                    </p:set>
                                    <p:anim calcmode="lin" valueType="num">
                                      <p:cBhvr additive="base">
                                        <p:cTn id="41" dur="500" fill="hold"/>
                                        <p:tgtEl>
                                          <p:spTgt spid="44"/>
                                        </p:tgtEl>
                                        <p:attrNameLst>
                                          <p:attrName>ppt_x</p:attrName>
                                        </p:attrNameLst>
                                      </p:cBhvr>
                                      <p:tavLst>
                                        <p:tav tm="0">
                                          <p:val>
                                            <p:strVal val="#ppt_x"/>
                                          </p:val>
                                        </p:tav>
                                        <p:tav tm="100000">
                                          <p:val>
                                            <p:strVal val="#ppt_x"/>
                                          </p:val>
                                        </p:tav>
                                      </p:tavLst>
                                    </p:anim>
                                    <p:anim calcmode="lin" valueType="num">
                                      <p:cBhvr additive="base">
                                        <p:cTn id="42" dur="500" fill="hold"/>
                                        <p:tgtEl>
                                          <p:spTgt spid="4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2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3"/>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endParaRPr kumimoji="0" lang="en-US" altLang="zh-CN" sz="1800" b="0" i="0" u="none" strike="noStrike" cap="none" normalizeH="0" baseline="0" smtClean="0">
              <a:ln>
                <a:noFill/>
              </a:ln>
              <a:solidFill>
                <a:schemeClr val="tx1"/>
              </a:solidFill>
              <a:effectLst/>
              <a:latin typeface="Arial" panose="020B0604020202020204" pitchFamily="34" charset="0"/>
            </a:endParaRPr>
          </a:p>
        </p:txBody>
      </p:sp>
      <p:sp>
        <p:nvSpPr>
          <p:cNvPr id="11" name="Rectangle 4"/>
          <p:cNvSpPr>
            <a:spLocks noChangeArrowheads="1"/>
          </p:cNvSpPr>
          <p:nvPr/>
        </p:nvSpPr>
        <p:spPr bwMode="auto">
          <a:xfrm>
            <a:off x="0" y="6381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2" name="Rectangle 5"/>
          <p:cNvSpPr>
            <a:spLocks noChangeArrowheads="1"/>
          </p:cNvSpPr>
          <p:nvPr/>
        </p:nvSpPr>
        <p:spPr bwMode="auto">
          <a:xfrm>
            <a:off x="0" y="928301"/>
            <a:ext cx="223138"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tabLst>
                <a:tab pos="2882900" algn="ctr"/>
                <a:tab pos="5765800" algn="r"/>
              </a:tabLst>
              <a:defRPr>
                <a:solidFill>
                  <a:schemeClr val="tx1"/>
                </a:solidFill>
                <a:latin typeface="Arial" panose="020B0604020202020204" pitchFamily="34" charset="0"/>
              </a:defRPr>
            </a:lvl1pPr>
            <a:lvl2pPr eaLnBrk="0" fontAlgn="base" hangingPunct="0">
              <a:spcBef>
                <a:spcPct val="0"/>
              </a:spcBef>
              <a:spcAft>
                <a:spcPct val="0"/>
              </a:spcAft>
              <a:tabLst>
                <a:tab pos="2882900" algn="ctr"/>
                <a:tab pos="5765800" algn="r"/>
              </a:tabLst>
              <a:defRPr>
                <a:solidFill>
                  <a:schemeClr val="tx1"/>
                </a:solidFill>
                <a:latin typeface="Arial" panose="020B0604020202020204" pitchFamily="34" charset="0"/>
              </a:defRPr>
            </a:lvl2pPr>
            <a:lvl3pPr eaLnBrk="0" fontAlgn="base" hangingPunct="0">
              <a:spcBef>
                <a:spcPct val="0"/>
              </a:spcBef>
              <a:spcAft>
                <a:spcPct val="0"/>
              </a:spcAft>
              <a:tabLst>
                <a:tab pos="2882900" algn="ctr"/>
                <a:tab pos="5765800" algn="r"/>
              </a:tabLst>
              <a:defRPr>
                <a:solidFill>
                  <a:schemeClr val="tx1"/>
                </a:solidFill>
                <a:latin typeface="Arial" panose="020B0604020202020204" pitchFamily="34" charset="0"/>
              </a:defRPr>
            </a:lvl3pPr>
            <a:lvl4pPr eaLnBrk="0" fontAlgn="base" hangingPunct="0">
              <a:spcBef>
                <a:spcPct val="0"/>
              </a:spcBef>
              <a:spcAft>
                <a:spcPct val="0"/>
              </a:spcAft>
              <a:tabLst>
                <a:tab pos="2882900" algn="ctr"/>
                <a:tab pos="5765800" algn="r"/>
              </a:tabLst>
              <a:defRPr>
                <a:solidFill>
                  <a:schemeClr val="tx1"/>
                </a:solidFill>
                <a:latin typeface="Arial" panose="020B0604020202020204" pitchFamily="34" charset="0"/>
              </a:defRPr>
            </a:lvl4pPr>
            <a:lvl5pPr eaLnBrk="0" fontAlgn="base" hangingPunct="0">
              <a:spcBef>
                <a:spcPct val="0"/>
              </a:spcBef>
              <a:spcAft>
                <a:spcPct val="0"/>
              </a:spcAft>
              <a:tabLst>
                <a:tab pos="2882900" algn="ctr"/>
                <a:tab pos="5765800" algn="r"/>
              </a:tabLst>
              <a:defRPr>
                <a:solidFill>
                  <a:schemeClr val="tx1"/>
                </a:solidFill>
                <a:latin typeface="Arial" panose="020B0604020202020204" pitchFamily="34" charset="0"/>
              </a:defRPr>
            </a:lvl5pPr>
            <a:lvl6pPr eaLnBrk="0" fontAlgn="base" hangingPunct="0">
              <a:spcBef>
                <a:spcPct val="0"/>
              </a:spcBef>
              <a:spcAft>
                <a:spcPct val="0"/>
              </a:spcAft>
              <a:tabLst>
                <a:tab pos="2882900" algn="ctr"/>
                <a:tab pos="5765800" algn="r"/>
              </a:tabLst>
              <a:defRPr>
                <a:solidFill>
                  <a:schemeClr val="tx1"/>
                </a:solidFill>
                <a:latin typeface="Arial" panose="020B0604020202020204" pitchFamily="34" charset="0"/>
              </a:defRPr>
            </a:lvl6pPr>
            <a:lvl7pPr eaLnBrk="0" fontAlgn="base" hangingPunct="0">
              <a:spcBef>
                <a:spcPct val="0"/>
              </a:spcBef>
              <a:spcAft>
                <a:spcPct val="0"/>
              </a:spcAft>
              <a:tabLst>
                <a:tab pos="2882900" algn="ctr"/>
                <a:tab pos="5765800" algn="r"/>
              </a:tabLst>
              <a:defRPr>
                <a:solidFill>
                  <a:schemeClr val="tx1"/>
                </a:solidFill>
                <a:latin typeface="Arial" panose="020B0604020202020204" pitchFamily="34" charset="0"/>
              </a:defRPr>
            </a:lvl7pPr>
            <a:lvl8pPr eaLnBrk="0" fontAlgn="base" hangingPunct="0">
              <a:spcBef>
                <a:spcPct val="0"/>
              </a:spcBef>
              <a:spcAft>
                <a:spcPct val="0"/>
              </a:spcAft>
              <a:tabLst>
                <a:tab pos="2882900" algn="ctr"/>
                <a:tab pos="5765800" algn="r"/>
              </a:tabLst>
              <a:defRPr>
                <a:solidFill>
                  <a:schemeClr val="tx1"/>
                </a:solidFill>
                <a:latin typeface="Arial" panose="020B0604020202020204" pitchFamily="34" charset="0"/>
              </a:defRPr>
            </a:lvl8pPr>
            <a:lvl9pPr eaLnBrk="0" fontAlgn="base" hangingPunct="0">
              <a:spcBef>
                <a:spcPct val="0"/>
              </a:spcBef>
              <a:spcAft>
                <a:spcPct val="0"/>
              </a:spcAft>
              <a:tabLst>
                <a:tab pos="2882900" algn="ctr"/>
                <a:tab pos="5765800" algn="r"/>
              </a:tabLs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tab pos="2882900" algn="ctr"/>
                <a:tab pos="5765800" algn="r"/>
              </a:tabLst>
            </a:pPr>
            <a:r>
              <a:rPr kumimoji="0" lang="en-US" altLang="zh-CN" sz="12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endParaRPr kumimoji="0" lang="en-US" altLang="zh-CN" sz="1800" b="0" i="0" u="none" strike="noStrike" cap="none" normalizeH="0" baseline="0" dirty="0" smtClean="0">
              <a:ln>
                <a:noFill/>
              </a:ln>
              <a:solidFill>
                <a:schemeClr val="tx1"/>
              </a:solidFill>
              <a:effectLst/>
              <a:latin typeface="Arial" panose="020B0604020202020204" pitchFamily="34" charset="0"/>
            </a:endParaRPr>
          </a:p>
        </p:txBody>
      </p:sp>
      <mc:AlternateContent xmlns:mc="http://schemas.openxmlformats.org/markup-compatibility/2006" xmlns:a14="http://schemas.microsoft.com/office/drawing/2010/main">
        <mc:Choice Requires="a14">
          <p:graphicFrame>
            <p:nvGraphicFramePr>
              <p:cNvPr id="58" name="表格 57"/>
              <p:cNvGraphicFramePr>
                <a:graphicFrameLocks noGrp="1"/>
              </p:cNvGraphicFramePr>
              <p:nvPr>
                <p:extLst>
                  <p:ext uri="{D42A27DB-BD31-4B8C-83A1-F6EECF244321}">
                    <p14:modId xmlns:p14="http://schemas.microsoft.com/office/powerpoint/2010/main" val="2431490865"/>
                  </p:ext>
                </p:extLst>
              </p:nvPr>
            </p:nvGraphicFramePr>
            <p:xfrm>
              <a:off x="1568737" y="879181"/>
              <a:ext cx="8383337" cy="2208699"/>
            </p:xfrm>
            <a:graphic>
              <a:graphicData uri="http://schemas.openxmlformats.org/drawingml/2006/table">
                <a:tbl>
                  <a:tblPr firstRow="1" firstCol="1" bandRow="1">
                    <a:tableStyleId>{5C22544A-7EE6-4342-B048-85BDC9FD1C3A}</a:tableStyleId>
                  </a:tblPr>
                  <a:tblGrid>
                    <a:gridCol w="2040913"/>
                    <a:gridCol w="3241646"/>
                    <a:gridCol w="3100778"/>
                  </a:tblGrid>
                  <a:tr h="593900">
                    <a:tc>
                      <a:txBody>
                        <a:bodyPr/>
                        <a:lstStyle/>
                        <a:p>
                          <a:pPr algn="ctr">
                            <a:lnSpc>
                              <a:spcPct val="150000"/>
                            </a:lnSpc>
                            <a:spcAft>
                              <a:spcPts val="0"/>
                            </a:spcAft>
                          </a:pPr>
                          <a:r>
                            <a:rPr lang="zh-CN" sz="1800" dirty="0">
                              <a:effectLst/>
                              <a:latin typeface="宋体" panose="02010600030101010101" pitchFamily="2" charset="-122"/>
                              <a:ea typeface="宋体" panose="02010600030101010101" pitchFamily="2" charset="-122"/>
                            </a:rPr>
                            <a:t>用户满意度</a:t>
                          </a:r>
                          <a:endParaRPr lang="zh-CN" sz="18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tc>
                    <a:tc>
                      <a:txBody>
                        <a:bodyPr/>
                        <a:lstStyle/>
                        <a:p>
                          <a:pPr algn="ctr">
                            <a:lnSpc>
                              <a:spcPct val="150000"/>
                            </a:lnSpc>
                            <a:spcAft>
                              <a:spcPts val="0"/>
                            </a:spcAft>
                          </a:pPr>
                          <a:r>
                            <a:rPr lang="zh-CN" sz="1800" dirty="0">
                              <a:effectLst/>
                              <a:latin typeface="宋体" panose="02010600030101010101" pitchFamily="2" charset="-122"/>
                              <a:ea typeface="宋体" panose="02010600030101010101" pitchFamily="2" charset="-122"/>
                            </a:rPr>
                            <a:t>推荐</a:t>
                          </a:r>
                          <a:endParaRPr lang="zh-CN" sz="18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tc>
                    <a:tc>
                      <a:txBody>
                        <a:bodyPr/>
                        <a:lstStyle/>
                        <a:p>
                          <a:pPr marL="0" algn="ctr" defTabSz="914400" rtl="0" eaLnBrk="1" latinLnBrk="0" hangingPunct="1">
                            <a:lnSpc>
                              <a:spcPct val="150000"/>
                            </a:lnSpc>
                            <a:spcAft>
                              <a:spcPts val="0"/>
                            </a:spcAft>
                          </a:pPr>
                          <a14:m>
                            <m:oMathPara xmlns:m="http://schemas.openxmlformats.org/officeDocument/2006/math">
                              <m:oMathParaPr>
                                <m:jc m:val="centerGroup"/>
                              </m:oMathParaPr>
                              <m:oMath xmlns:m="http://schemas.openxmlformats.org/officeDocument/2006/math">
                                <m:r>
                                  <a:rPr lang="zh-CN" sz="1800" b="1" kern="1200">
                                    <a:solidFill>
                                      <a:schemeClr val="lt1"/>
                                    </a:solidFill>
                                    <a:effectLst/>
                                    <a:latin typeface="Cambria Math" panose="02040503050406030204" pitchFamily="18" charset="0"/>
                                    <a:ea typeface="宋体" panose="02010600030101010101" pitchFamily="2" charset="-122"/>
                                    <a:cs typeface="+mn-cs"/>
                                  </a:rPr>
                                  <m:t>不推荐</m:t>
                                </m:r>
                              </m:oMath>
                            </m:oMathPara>
                          </a14:m>
                          <a:endParaRPr lang="zh-CN" sz="1800" b="1" kern="1200" dirty="0">
                            <a:solidFill>
                              <a:schemeClr val="lt1"/>
                            </a:solidFill>
                            <a:effectLst/>
                            <a:latin typeface="宋体" panose="02010600030101010101" pitchFamily="2" charset="-122"/>
                            <a:ea typeface="宋体" panose="02010600030101010101" pitchFamily="2" charset="-122"/>
                            <a:cs typeface="+mn-cs"/>
                          </a:endParaRPr>
                        </a:p>
                      </a:txBody>
                      <a:tcPr marL="68580" marR="68580" marT="0" marB="0" anchor="ctr"/>
                    </a:tc>
                  </a:tr>
                  <a:tr h="522727">
                    <a:tc>
                      <a:txBody>
                        <a:bodyPr/>
                        <a:lstStyle/>
                        <a:p>
                          <a:pPr algn="ctr">
                            <a:lnSpc>
                              <a:spcPct val="150000"/>
                            </a:lnSpc>
                            <a:spcAft>
                              <a:spcPts val="0"/>
                            </a:spcAft>
                          </a:pPr>
                          <a:r>
                            <a:rPr lang="zh-CN" sz="1800" dirty="0">
                              <a:effectLst/>
                              <a:latin typeface="宋体" panose="02010600030101010101" pitchFamily="2" charset="-122"/>
                              <a:ea typeface="宋体" panose="02010600030101010101" pitchFamily="2" charset="-122"/>
                            </a:rPr>
                            <a:t>满意</a:t>
                          </a:r>
                          <a:endParaRPr lang="zh-CN" sz="18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tc>
                    <a:tc>
                      <a:txBody>
                        <a:bodyPr/>
                        <a:lstStyle/>
                        <a:p>
                          <a:pPr marL="0" marR="0" indent="0" algn="ctr" defTabSz="914400" rtl="0" eaLnBrk="1" fontAlgn="auto" latinLnBrk="0" hangingPunct="1">
                            <a:lnSpc>
                              <a:spcPct val="150000"/>
                            </a:lnSpc>
                            <a:spcBef>
                              <a:spcPts val="0"/>
                            </a:spcBef>
                            <a:spcAft>
                              <a:spcPts val="0"/>
                            </a:spcAft>
                            <a:buClrTx/>
                            <a:buSzTx/>
                            <a:buFontTx/>
                            <a:buNone/>
                            <a:tabLst/>
                            <a:defRPr/>
                          </a:pPr>
                          <a:r>
                            <a:rPr lang="en-US" sz="1800" dirty="0" smtClean="0">
                              <a:effectLst/>
                            </a:rPr>
                            <a:t>True-Hit  (</a:t>
                          </a:r>
                          <a:r>
                            <a:rPr lang="en-US" altLang="zh-CN" sz="1800" i="1" kern="1200" dirty="0" smtClean="0">
                              <a:solidFill>
                                <a:schemeClr val="dk1"/>
                              </a:solidFill>
                              <a:effectLst/>
                              <a:latin typeface="+mn-lt"/>
                              <a:ea typeface="+mn-ea"/>
                              <a:cs typeface="+mn-cs"/>
                            </a:rPr>
                            <a:t>N</a:t>
                          </a:r>
                          <a:r>
                            <a:rPr lang="en-US" altLang="zh-CN" sz="1800" i="1" kern="1200" baseline="-25000" dirty="0" smtClean="0">
                              <a:solidFill>
                                <a:schemeClr val="dk1"/>
                              </a:solidFill>
                              <a:effectLst/>
                              <a:latin typeface="+mn-lt"/>
                              <a:ea typeface="+mn-ea"/>
                              <a:cs typeface="+mn-cs"/>
                            </a:rPr>
                            <a:t>th</a:t>
                          </a:r>
                          <a:r>
                            <a:rPr lang="en-US" sz="1800" dirty="0" smtClean="0">
                              <a:effectLst/>
                            </a:rPr>
                            <a:t>)</a:t>
                          </a:r>
                          <a:endParaRPr lang="zh-CN" sz="1800" i="1" dirty="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nchor="ctr"/>
                    </a:tc>
                    <a:tc>
                      <a:txBody>
                        <a:bodyPr/>
                        <a:lstStyle/>
                        <a:p>
                          <a:pPr algn="ctr">
                            <a:lnSpc>
                              <a:spcPct val="150000"/>
                            </a:lnSpc>
                            <a:spcAft>
                              <a:spcPts val="0"/>
                            </a:spcAft>
                          </a:pPr>
                          <a:r>
                            <a:rPr lang="en-US" sz="1800" dirty="0" smtClean="0">
                              <a:effectLst/>
                            </a:rPr>
                            <a:t>False-Hit  (</a:t>
                          </a:r>
                          <a:r>
                            <a:rPr lang="en-US" altLang="zh-CN" sz="1800" i="1" kern="1200" dirty="0" err="1" smtClean="0">
                              <a:solidFill>
                                <a:schemeClr val="dk1"/>
                              </a:solidFill>
                              <a:effectLst/>
                              <a:latin typeface="+mn-lt"/>
                              <a:ea typeface="+mn-ea"/>
                              <a:cs typeface="+mn-cs"/>
                            </a:rPr>
                            <a:t>N</a:t>
                          </a:r>
                          <a:r>
                            <a:rPr lang="en-US" altLang="zh-CN" sz="1800" i="1" kern="1200" baseline="-25000" dirty="0" err="1" smtClean="0">
                              <a:solidFill>
                                <a:schemeClr val="dk1"/>
                              </a:solidFill>
                              <a:effectLst/>
                              <a:latin typeface="+mn-lt"/>
                              <a:ea typeface="+mn-ea"/>
                              <a:cs typeface="+mn-cs"/>
                            </a:rPr>
                            <a:t>fh</a:t>
                          </a:r>
                          <a:r>
                            <a:rPr lang="en-US" sz="1800" dirty="0" smtClean="0">
                              <a:effectLst/>
                            </a:rPr>
                            <a:t>)</a:t>
                          </a:r>
                          <a:endParaRPr lang="zh-CN" sz="1800" dirty="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nchor="ctr"/>
                    </a:tc>
                  </a:tr>
                  <a:tr h="522727">
                    <a:tc>
                      <a:txBody>
                        <a:bodyPr/>
                        <a:lstStyle/>
                        <a:p>
                          <a:pPr algn="ctr">
                            <a:lnSpc>
                              <a:spcPct val="150000"/>
                            </a:lnSpc>
                            <a:spcAft>
                              <a:spcPts val="0"/>
                            </a:spcAft>
                          </a:pPr>
                          <a:r>
                            <a:rPr lang="zh-CN" sz="1800" dirty="0">
                              <a:effectLst/>
                              <a:latin typeface="宋体" panose="02010600030101010101" pitchFamily="2" charset="-122"/>
                              <a:ea typeface="宋体" panose="02010600030101010101" pitchFamily="2" charset="-122"/>
                            </a:rPr>
                            <a:t>不满意</a:t>
                          </a:r>
                          <a:endParaRPr lang="zh-CN" sz="18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dirty="0" smtClean="0">
                              <a:effectLst/>
                            </a:rPr>
                            <a:t>True-Not-Hit  (</a:t>
                          </a:r>
                          <a:r>
                            <a:rPr lang="en-US" altLang="zh-CN" sz="1800" i="1" kern="1200" dirty="0" err="1" smtClean="0">
                              <a:solidFill>
                                <a:schemeClr val="dk1"/>
                              </a:solidFill>
                              <a:effectLst/>
                              <a:latin typeface="+mn-lt"/>
                              <a:ea typeface="+mn-ea"/>
                              <a:cs typeface="+mn-cs"/>
                            </a:rPr>
                            <a:t>N</a:t>
                          </a:r>
                          <a:r>
                            <a:rPr lang="en-US" altLang="zh-CN" sz="1800" i="1" kern="1200" baseline="-25000" dirty="0" err="1" smtClean="0">
                              <a:solidFill>
                                <a:schemeClr val="dk1"/>
                              </a:solidFill>
                              <a:effectLst/>
                              <a:latin typeface="+mn-lt"/>
                              <a:ea typeface="+mn-ea"/>
                              <a:cs typeface="+mn-cs"/>
                            </a:rPr>
                            <a:t>tnh</a:t>
                          </a:r>
                          <a:r>
                            <a:rPr lang="en-US" sz="1800" dirty="0" smtClean="0">
                              <a:effectLst/>
                            </a:rPr>
                            <a:t>)</a:t>
                          </a:r>
                          <a:endParaRPr lang="zh-CN" altLang="zh-CN" sz="1800" kern="1200" dirty="0">
                            <a:solidFill>
                              <a:schemeClr val="dk1"/>
                            </a:solidFill>
                            <a:effectLst/>
                            <a:latin typeface="+mn-lt"/>
                            <a:ea typeface="+mn-ea"/>
                            <a:cs typeface="+mn-cs"/>
                          </a:endParaRPr>
                        </a:p>
                      </a:txBody>
                      <a:tcPr marL="68580" marR="68580" marT="0" marB="0" anchor="ctr"/>
                    </a:tc>
                    <a:tc>
                      <a:txBody>
                        <a:bodyPr/>
                        <a:lstStyle/>
                        <a:p>
                          <a:pPr marL="0" marR="0" indent="0" algn="ctr" defTabSz="914400" rtl="0" eaLnBrk="1" fontAlgn="auto" latinLnBrk="0" hangingPunct="1">
                            <a:lnSpc>
                              <a:spcPct val="150000"/>
                            </a:lnSpc>
                            <a:spcBef>
                              <a:spcPts val="0"/>
                            </a:spcBef>
                            <a:spcAft>
                              <a:spcPts val="0"/>
                            </a:spcAft>
                            <a:buClrTx/>
                            <a:buSzTx/>
                            <a:buFontTx/>
                            <a:buNone/>
                            <a:tabLst/>
                            <a:defRPr/>
                          </a:pPr>
                          <a:r>
                            <a:rPr lang="en-US" sz="1800" dirty="0" smtClean="0">
                              <a:effectLst/>
                            </a:rPr>
                            <a:t>False-Not-Hit (</a:t>
                          </a:r>
                          <a:r>
                            <a:rPr lang="en-US" altLang="zh-CN" sz="1800" i="1" kern="1200" dirty="0" err="1" smtClean="0">
                              <a:solidFill>
                                <a:schemeClr val="dk1"/>
                              </a:solidFill>
                              <a:effectLst/>
                              <a:latin typeface="+mn-lt"/>
                              <a:ea typeface="+mn-ea"/>
                              <a:cs typeface="+mn-cs"/>
                            </a:rPr>
                            <a:t>N</a:t>
                          </a:r>
                          <a:r>
                            <a:rPr lang="en-US" altLang="zh-CN" sz="1800" i="1" kern="1200" baseline="-25000" dirty="0" err="1" smtClean="0">
                              <a:solidFill>
                                <a:schemeClr val="dk1"/>
                              </a:solidFill>
                              <a:effectLst/>
                              <a:latin typeface="+mn-lt"/>
                              <a:ea typeface="+mn-ea"/>
                              <a:cs typeface="+mn-cs"/>
                            </a:rPr>
                            <a:t>fnh</a:t>
                          </a:r>
                          <a:r>
                            <a:rPr lang="en-US" sz="1800" dirty="0" smtClean="0">
                              <a:effectLst/>
                            </a:rPr>
                            <a:t>)</a:t>
                          </a:r>
                          <a:endParaRPr lang="zh-CN" sz="1800" dirty="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nchor="ctr"/>
                    </a:tc>
                  </a:tr>
                  <a:tr h="569345">
                    <a:tc>
                      <a:txBody>
                        <a:bodyPr/>
                        <a:lstStyle/>
                        <a:p>
                          <a:pPr algn="ctr">
                            <a:lnSpc>
                              <a:spcPct val="150000"/>
                            </a:lnSpc>
                            <a:spcAft>
                              <a:spcPts val="0"/>
                            </a:spcAft>
                          </a:pPr>
                          <a:r>
                            <a:rPr lang="zh-CN" sz="1800" dirty="0">
                              <a:effectLst/>
                              <a:latin typeface="宋体" panose="02010600030101010101" pitchFamily="2" charset="-122"/>
                              <a:ea typeface="宋体" panose="02010600030101010101" pitchFamily="2" charset="-122"/>
                              <a:cs typeface="Times New Roman" panose="02020603050405020304" pitchFamily="18" charset="0"/>
                            </a:rPr>
                            <a:t>总数量</a:t>
                          </a:r>
                          <a:endParaRPr lang="zh-CN" sz="18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tc>
                    <a:tc>
                      <a:txBody>
                        <a:bodyPr/>
                        <a:lstStyle/>
                        <a:p>
                          <a:pPr algn="ctr"/>
                          <a:r>
                            <a:rPr lang="en-US" altLang="zh-CN" sz="1800" i="1" kern="1200" dirty="0" err="1" smtClean="0">
                              <a:solidFill>
                                <a:schemeClr val="dk1"/>
                              </a:solidFill>
                              <a:effectLst/>
                              <a:latin typeface="+mn-lt"/>
                              <a:ea typeface="+mn-ea"/>
                              <a:cs typeface="+mn-cs"/>
                            </a:rPr>
                            <a:t>N</a:t>
                          </a:r>
                          <a:r>
                            <a:rPr lang="en-US" altLang="zh-CN" sz="1800" i="1" kern="1200" baseline="-25000" dirty="0" err="1" smtClean="0">
                              <a:solidFill>
                                <a:schemeClr val="dk1"/>
                              </a:solidFill>
                              <a:effectLst/>
                              <a:latin typeface="+mn-lt"/>
                              <a:ea typeface="+mn-ea"/>
                              <a:cs typeface="+mn-cs"/>
                            </a:rPr>
                            <a:t>th</a:t>
                          </a:r>
                          <a:r>
                            <a:rPr lang="en-US" altLang="zh-CN" sz="1800" i="1" kern="1200" dirty="0" err="1" smtClean="0">
                              <a:solidFill>
                                <a:schemeClr val="dk1"/>
                              </a:solidFill>
                              <a:effectLst/>
                              <a:latin typeface="+mn-lt"/>
                              <a:ea typeface="+mn-ea"/>
                              <a:cs typeface="+mn-cs"/>
                            </a:rPr>
                            <a:t>+N</a:t>
                          </a:r>
                          <a:r>
                            <a:rPr lang="en-US" altLang="zh-CN" sz="1800" i="1" kern="1200" baseline="-25000" dirty="0" err="1" smtClean="0">
                              <a:solidFill>
                                <a:schemeClr val="dk1"/>
                              </a:solidFill>
                              <a:effectLst/>
                              <a:latin typeface="+mn-lt"/>
                              <a:ea typeface="+mn-ea"/>
                              <a:cs typeface="+mn-cs"/>
                            </a:rPr>
                            <a:t>tnh</a:t>
                          </a:r>
                          <a:endParaRPr lang="zh-CN" altLang="zh-CN" sz="1800" kern="1200" dirty="0">
                            <a:solidFill>
                              <a:schemeClr val="dk1"/>
                            </a:solidFill>
                            <a:effectLst/>
                            <a:latin typeface="+mn-lt"/>
                            <a:ea typeface="+mn-ea"/>
                            <a:cs typeface="+mn-cs"/>
                          </a:endParaRPr>
                        </a:p>
                      </a:txBody>
                      <a:tcPr marL="68580" marR="68580" marT="0" marB="0" anchor="ctr"/>
                    </a:tc>
                    <a:tc>
                      <a:txBody>
                        <a:bodyPr/>
                        <a:lstStyle/>
                        <a:p>
                          <a:pPr marL="0" marR="0" indent="0" algn="ctr" defTabSz="914400" rtl="0" eaLnBrk="1" fontAlgn="auto" latinLnBrk="0" hangingPunct="1">
                            <a:lnSpc>
                              <a:spcPct val="150000"/>
                            </a:lnSpc>
                            <a:spcBef>
                              <a:spcPts val="0"/>
                            </a:spcBef>
                            <a:spcAft>
                              <a:spcPts val="0"/>
                            </a:spcAft>
                            <a:buClrTx/>
                            <a:buSzTx/>
                            <a:buFontTx/>
                            <a:buNone/>
                            <a:tabLst/>
                            <a:defRPr/>
                          </a:pPr>
                          <a:r>
                            <a:rPr lang="en-US" altLang="zh-CN" sz="1800" i="1" kern="1200" dirty="0" err="1" smtClean="0">
                              <a:solidFill>
                                <a:schemeClr val="dk1"/>
                              </a:solidFill>
                              <a:effectLst/>
                              <a:latin typeface="+mn-lt"/>
                              <a:ea typeface="+mn-ea"/>
                              <a:cs typeface="+mn-cs"/>
                            </a:rPr>
                            <a:t>N</a:t>
                          </a:r>
                          <a:r>
                            <a:rPr lang="en-US" altLang="zh-CN" sz="1800" i="1" kern="1200" baseline="-25000" dirty="0" err="1" smtClean="0">
                              <a:solidFill>
                                <a:schemeClr val="dk1"/>
                              </a:solidFill>
                              <a:effectLst/>
                              <a:latin typeface="+mn-lt"/>
                              <a:ea typeface="+mn-ea"/>
                              <a:cs typeface="+mn-cs"/>
                            </a:rPr>
                            <a:t>fh</a:t>
                          </a:r>
                          <a:r>
                            <a:rPr lang="en-US" altLang="zh-CN" sz="1800" i="1" kern="1200" dirty="0" err="1" smtClean="0">
                              <a:solidFill>
                                <a:schemeClr val="dk1"/>
                              </a:solidFill>
                              <a:effectLst/>
                              <a:latin typeface="+mn-lt"/>
                              <a:ea typeface="+mn-ea"/>
                              <a:cs typeface="+mn-cs"/>
                            </a:rPr>
                            <a:t>+N</a:t>
                          </a:r>
                          <a:r>
                            <a:rPr lang="en-US" altLang="zh-CN" sz="1800" i="1" kern="1200" baseline="-25000" dirty="0" err="1" smtClean="0">
                              <a:solidFill>
                                <a:schemeClr val="dk1"/>
                              </a:solidFill>
                              <a:effectLst/>
                              <a:latin typeface="+mn-lt"/>
                              <a:ea typeface="+mn-ea"/>
                              <a:cs typeface="+mn-cs"/>
                            </a:rPr>
                            <a:t>fnh</a:t>
                          </a:r>
                          <a:endParaRPr lang="zh-CN" altLang="zh-CN" sz="1800" kern="1200" dirty="0" smtClean="0">
                            <a:solidFill>
                              <a:schemeClr val="dk1"/>
                            </a:solidFill>
                            <a:effectLst/>
                            <a:latin typeface="+mn-lt"/>
                            <a:ea typeface="+mn-ea"/>
                            <a:cs typeface="+mn-cs"/>
                          </a:endParaRPr>
                        </a:p>
                      </a:txBody>
                      <a:tcPr marL="68580" marR="68580" marT="0" marB="0" anchor="ctr"/>
                    </a:tc>
                  </a:tr>
                </a:tbl>
              </a:graphicData>
            </a:graphic>
          </p:graphicFrame>
        </mc:Choice>
        <mc:Fallback xmlns="">
          <p:graphicFrame>
            <p:nvGraphicFramePr>
              <p:cNvPr id="58" name="表格 57"/>
              <p:cNvGraphicFramePr>
                <a:graphicFrameLocks noGrp="1"/>
              </p:cNvGraphicFramePr>
              <p:nvPr>
                <p:extLst>
                  <p:ext uri="{D42A27DB-BD31-4B8C-83A1-F6EECF244321}">
                    <p14:modId xmlns:p14="http://schemas.microsoft.com/office/powerpoint/2010/main" val="2431490865"/>
                  </p:ext>
                </p:extLst>
              </p:nvPr>
            </p:nvGraphicFramePr>
            <p:xfrm>
              <a:off x="1568737" y="879181"/>
              <a:ext cx="8383337" cy="2208699"/>
            </p:xfrm>
            <a:graphic>
              <a:graphicData uri="http://schemas.openxmlformats.org/drawingml/2006/table">
                <a:tbl>
                  <a:tblPr firstRow="1" firstCol="1" bandRow="1">
                    <a:tableStyleId>{5C22544A-7EE6-4342-B048-85BDC9FD1C3A}</a:tableStyleId>
                  </a:tblPr>
                  <a:tblGrid>
                    <a:gridCol w="2040913"/>
                    <a:gridCol w="3241646"/>
                    <a:gridCol w="3100778"/>
                  </a:tblGrid>
                  <a:tr h="593900">
                    <a:tc>
                      <a:txBody>
                        <a:bodyPr/>
                        <a:lstStyle/>
                        <a:p>
                          <a:pPr algn="ctr">
                            <a:lnSpc>
                              <a:spcPct val="150000"/>
                            </a:lnSpc>
                            <a:spcAft>
                              <a:spcPts val="0"/>
                            </a:spcAft>
                          </a:pPr>
                          <a:r>
                            <a:rPr lang="zh-CN" sz="1800" dirty="0">
                              <a:effectLst/>
                              <a:latin typeface="宋体" panose="02010600030101010101" pitchFamily="2" charset="-122"/>
                              <a:ea typeface="宋体" panose="02010600030101010101" pitchFamily="2" charset="-122"/>
                            </a:rPr>
                            <a:t>用户满意度</a:t>
                          </a:r>
                          <a:endParaRPr lang="zh-CN" sz="18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tc>
                    <a:tc>
                      <a:txBody>
                        <a:bodyPr/>
                        <a:lstStyle/>
                        <a:p>
                          <a:pPr algn="ctr">
                            <a:lnSpc>
                              <a:spcPct val="150000"/>
                            </a:lnSpc>
                            <a:spcAft>
                              <a:spcPts val="0"/>
                            </a:spcAft>
                          </a:pPr>
                          <a:r>
                            <a:rPr lang="zh-CN" sz="1800" dirty="0">
                              <a:effectLst/>
                              <a:latin typeface="宋体" panose="02010600030101010101" pitchFamily="2" charset="-122"/>
                              <a:ea typeface="宋体" panose="02010600030101010101" pitchFamily="2" charset="-122"/>
                            </a:rPr>
                            <a:t>推荐</a:t>
                          </a:r>
                          <a:endParaRPr lang="zh-CN" sz="18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tc>
                    <a:tc>
                      <a:txBody>
                        <a:bodyPr/>
                        <a:lstStyle/>
                        <a:p>
                          <a:endParaRPr lang="zh-CN"/>
                        </a:p>
                      </a:txBody>
                      <a:tcPr marL="68580" marR="68580" marT="0" marB="0" anchor="ctr">
                        <a:blipFill rotWithShape="0">
                          <a:blip r:embed="rId3"/>
                          <a:stretch>
                            <a:fillRect l="-170530" t="-1020" r="-786" b="-273469"/>
                          </a:stretch>
                        </a:blipFill>
                      </a:tcPr>
                    </a:tc>
                  </a:tr>
                  <a:tr h="522727">
                    <a:tc>
                      <a:txBody>
                        <a:bodyPr/>
                        <a:lstStyle/>
                        <a:p>
                          <a:pPr algn="ctr">
                            <a:lnSpc>
                              <a:spcPct val="150000"/>
                            </a:lnSpc>
                            <a:spcAft>
                              <a:spcPts val="0"/>
                            </a:spcAft>
                          </a:pPr>
                          <a:r>
                            <a:rPr lang="zh-CN" sz="1800" dirty="0">
                              <a:effectLst/>
                              <a:latin typeface="宋体" panose="02010600030101010101" pitchFamily="2" charset="-122"/>
                              <a:ea typeface="宋体" panose="02010600030101010101" pitchFamily="2" charset="-122"/>
                            </a:rPr>
                            <a:t>满意</a:t>
                          </a:r>
                          <a:endParaRPr lang="zh-CN" sz="18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tc>
                    <a:tc>
                      <a:txBody>
                        <a:bodyPr/>
                        <a:lstStyle/>
                        <a:p>
                          <a:pPr marL="0" marR="0" indent="0" algn="ctr" defTabSz="914400" rtl="0" eaLnBrk="1" fontAlgn="auto" latinLnBrk="0" hangingPunct="1">
                            <a:lnSpc>
                              <a:spcPct val="150000"/>
                            </a:lnSpc>
                            <a:spcBef>
                              <a:spcPts val="0"/>
                            </a:spcBef>
                            <a:spcAft>
                              <a:spcPts val="0"/>
                            </a:spcAft>
                            <a:buClrTx/>
                            <a:buSzTx/>
                            <a:buFontTx/>
                            <a:buNone/>
                            <a:tabLst/>
                            <a:defRPr/>
                          </a:pPr>
                          <a:r>
                            <a:rPr lang="en-US" sz="1800" dirty="0" smtClean="0">
                              <a:effectLst/>
                            </a:rPr>
                            <a:t>True-Hit  (</a:t>
                          </a:r>
                          <a:r>
                            <a:rPr lang="en-US" altLang="zh-CN" sz="1800" i="1" kern="1200" dirty="0" smtClean="0">
                              <a:solidFill>
                                <a:schemeClr val="dk1"/>
                              </a:solidFill>
                              <a:effectLst/>
                              <a:latin typeface="+mn-lt"/>
                              <a:ea typeface="+mn-ea"/>
                              <a:cs typeface="+mn-cs"/>
                            </a:rPr>
                            <a:t>N</a:t>
                          </a:r>
                          <a:r>
                            <a:rPr lang="en-US" altLang="zh-CN" sz="1800" i="1" kern="1200" baseline="-25000" dirty="0" smtClean="0">
                              <a:solidFill>
                                <a:schemeClr val="dk1"/>
                              </a:solidFill>
                              <a:effectLst/>
                              <a:latin typeface="+mn-lt"/>
                              <a:ea typeface="+mn-ea"/>
                              <a:cs typeface="+mn-cs"/>
                            </a:rPr>
                            <a:t>th</a:t>
                          </a:r>
                          <a:r>
                            <a:rPr lang="en-US" sz="1800" dirty="0" smtClean="0">
                              <a:effectLst/>
                            </a:rPr>
                            <a:t>)</a:t>
                          </a:r>
                          <a:endParaRPr lang="zh-CN" sz="1800" i="1" dirty="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nchor="ctr"/>
                    </a:tc>
                    <a:tc>
                      <a:txBody>
                        <a:bodyPr/>
                        <a:lstStyle/>
                        <a:p>
                          <a:pPr algn="ctr">
                            <a:lnSpc>
                              <a:spcPct val="150000"/>
                            </a:lnSpc>
                            <a:spcAft>
                              <a:spcPts val="0"/>
                            </a:spcAft>
                          </a:pPr>
                          <a:r>
                            <a:rPr lang="en-US" sz="1800" dirty="0" smtClean="0">
                              <a:effectLst/>
                            </a:rPr>
                            <a:t>False-Hit  (</a:t>
                          </a:r>
                          <a:r>
                            <a:rPr lang="en-US" altLang="zh-CN" sz="1800" i="1" kern="1200" dirty="0" err="1" smtClean="0">
                              <a:solidFill>
                                <a:schemeClr val="dk1"/>
                              </a:solidFill>
                              <a:effectLst/>
                              <a:latin typeface="+mn-lt"/>
                              <a:ea typeface="+mn-ea"/>
                              <a:cs typeface="+mn-cs"/>
                            </a:rPr>
                            <a:t>N</a:t>
                          </a:r>
                          <a:r>
                            <a:rPr lang="en-US" altLang="zh-CN" sz="1800" i="1" kern="1200" baseline="-25000" dirty="0" err="1" smtClean="0">
                              <a:solidFill>
                                <a:schemeClr val="dk1"/>
                              </a:solidFill>
                              <a:effectLst/>
                              <a:latin typeface="+mn-lt"/>
                              <a:ea typeface="+mn-ea"/>
                              <a:cs typeface="+mn-cs"/>
                            </a:rPr>
                            <a:t>fh</a:t>
                          </a:r>
                          <a:r>
                            <a:rPr lang="en-US" sz="1800" dirty="0" smtClean="0">
                              <a:effectLst/>
                            </a:rPr>
                            <a:t>)</a:t>
                          </a:r>
                          <a:endParaRPr lang="zh-CN" sz="1800" dirty="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nchor="ctr"/>
                    </a:tc>
                  </a:tr>
                  <a:tr h="522727">
                    <a:tc>
                      <a:txBody>
                        <a:bodyPr/>
                        <a:lstStyle/>
                        <a:p>
                          <a:pPr algn="ctr">
                            <a:lnSpc>
                              <a:spcPct val="150000"/>
                            </a:lnSpc>
                            <a:spcAft>
                              <a:spcPts val="0"/>
                            </a:spcAft>
                          </a:pPr>
                          <a:r>
                            <a:rPr lang="zh-CN" sz="1800" dirty="0">
                              <a:effectLst/>
                              <a:latin typeface="宋体" panose="02010600030101010101" pitchFamily="2" charset="-122"/>
                              <a:ea typeface="宋体" panose="02010600030101010101" pitchFamily="2" charset="-122"/>
                            </a:rPr>
                            <a:t>不满意</a:t>
                          </a:r>
                          <a:endParaRPr lang="zh-CN" sz="18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dirty="0" smtClean="0">
                              <a:effectLst/>
                            </a:rPr>
                            <a:t>True-Not-Hit  (</a:t>
                          </a:r>
                          <a:r>
                            <a:rPr lang="en-US" altLang="zh-CN" sz="1800" i="1" kern="1200" dirty="0" err="1" smtClean="0">
                              <a:solidFill>
                                <a:schemeClr val="dk1"/>
                              </a:solidFill>
                              <a:effectLst/>
                              <a:latin typeface="+mn-lt"/>
                              <a:ea typeface="+mn-ea"/>
                              <a:cs typeface="+mn-cs"/>
                            </a:rPr>
                            <a:t>N</a:t>
                          </a:r>
                          <a:r>
                            <a:rPr lang="en-US" altLang="zh-CN" sz="1800" i="1" kern="1200" baseline="-25000" dirty="0" err="1" smtClean="0">
                              <a:solidFill>
                                <a:schemeClr val="dk1"/>
                              </a:solidFill>
                              <a:effectLst/>
                              <a:latin typeface="+mn-lt"/>
                              <a:ea typeface="+mn-ea"/>
                              <a:cs typeface="+mn-cs"/>
                            </a:rPr>
                            <a:t>tnh</a:t>
                          </a:r>
                          <a:r>
                            <a:rPr lang="en-US" sz="1800" dirty="0" smtClean="0">
                              <a:effectLst/>
                            </a:rPr>
                            <a:t>)</a:t>
                          </a:r>
                          <a:endParaRPr lang="zh-CN" altLang="zh-CN" sz="1800" kern="1200" dirty="0">
                            <a:solidFill>
                              <a:schemeClr val="dk1"/>
                            </a:solidFill>
                            <a:effectLst/>
                            <a:latin typeface="+mn-lt"/>
                            <a:ea typeface="+mn-ea"/>
                            <a:cs typeface="+mn-cs"/>
                          </a:endParaRPr>
                        </a:p>
                      </a:txBody>
                      <a:tcPr marL="68580" marR="68580" marT="0" marB="0" anchor="ctr"/>
                    </a:tc>
                    <a:tc>
                      <a:txBody>
                        <a:bodyPr/>
                        <a:lstStyle/>
                        <a:p>
                          <a:pPr marL="0" marR="0" indent="0" algn="ctr" defTabSz="914400" rtl="0" eaLnBrk="1" fontAlgn="auto" latinLnBrk="0" hangingPunct="1">
                            <a:lnSpc>
                              <a:spcPct val="150000"/>
                            </a:lnSpc>
                            <a:spcBef>
                              <a:spcPts val="0"/>
                            </a:spcBef>
                            <a:spcAft>
                              <a:spcPts val="0"/>
                            </a:spcAft>
                            <a:buClrTx/>
                            <a:buSzTx/>
                            <a:buFontTx/>
                            <a:buNone/>
                            <a:tabLst/>
                            <a:defRPr/>
                          </a:pPr>
                          <a:r>
                            <a:rPr lang="en-US" sz="1800" dirty="0" smtClean="0">
                              <a:effectLst/>
                            </a:rPr>
                            <a:t>False-Not-Hit (</a:t>
                          </a:r>
                          <a:r>
                            <a:rPr lang="en-US" altLang="zh-CN" sz="1800" i="1" kern="1200" dirty="0" err="1" smtClean="0">
                              <a:solidFill>
                                <a:schemeClr val="dk1"/>
                              </a:solidFill>
                              <a:effectLst/>
                              <a:latin typeface="+mn-lt"/>
                              <a:ea typeface="+mn-ea"/>
                              <a:cs typeface="+mn-cs"/>
                            </a:rPr>
                            <a:t>N</a:t>
                          </a:r>
                          <a:r>
                            <a:rPr lang="en-US" altLang="zh-CN" sz="1800" i="1" kern="1200" baseline="-25000" dirty="0" err="1" smtClean="0">
                              <a:solidFill>
                                <a:schemeClr val="dk1"/>
                              </a:solidFill>
                              <a:effectLst/>
                              <a:latin typeface="+mn-lt"/>
                              <a:ea typeface="+mn-ea"/>
                              <a:cs typeface="+mn-cs"/>
                            </a:rPr>
                            <a:t>fnh</a:t>
                          </a:r>
                          <a:r>
                            <a:rPr lang="en-US" sz="1800" dirty="0" smtClean="0">
                              <a:effectLst/>
                            </a:rPr>
                            <a:t>)</a:t>
                          </a:r>
                          <a:endParaRPr lang="zh-CN" sz="1800" dirty="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nchor="ctr"/>
                    </a:tc>
                  </a:tr>
                  <a:tr h="569345">
                    <a:tc>
                      <a:txBody>
                        <a:bodyPr/>
                        <a:lstStyle/>
                        <a:p>
                          <a:pPr algn="ctr">
                            <a:lnSpc>
                              <a:spcPct val="150000"/>
                            </a:lnSpc>
                            <a:spcAft>
                              <a:spcPts val="0"/>
                            </a:spcAft>
                          </a:pPr>
                          <a:r>
                            <a:rPr lang="zh-CN" sz="1800" dirty="0">
                              <a:effectLst/>
                              <a:latin typeface="宋体" panose="02010600030101010101" pitchFamily="2" charset="-122"/>
                              <a:ea typeface="宋体" panose="02010600030101010101" pitchFamily="2" charset="-122"/>
                              <a:cs typeface="Times New Roman" panose="02020603050405020304" pitchFamily="18" charset="0"/>
                            </a:rPr>
                            <a:t>总数量</a:t>
                          </a:r>
                          <a:endParaRPr lang="zh-CN" sz="18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tc>
                    <a:tc>
                      <a:txBody>
                        <a:bodyPr/>
                        <a:lstStyle/>
                        <a:p>
                          <a:pPr algn="ctr"/>
                          <a:r>
                            <a:rPr lang="en-US" altLang="zh-CN" sz="1800" i="1" kern="1200" dirty="0" err="1" smtClean="0">
                              <a:solidFill>
                                <a:schemeClr val="dk1"/>
                              </a:solidFill>
                              <a:effectLst/>
                              <a:latin typeface="+mn-lt"/>
                              <a:ea typeface="+mn-ea"/>
                              <a:cs typeface="+mn-cs"/>
                            </a:rPr>
                            <a:t>N</a:t>
                          </a:r>
                          <a:r>
                            <a:rPr lang="en-US" altLang="zh-CN" sz="1800" i="1" kern="1200" baseline="-25000" dirty="0" err="1" smtClean="0">
                              <a:solidFill>
                                <a:schemeClr val="dk1"/>
                              </a:solidFill>
                              <a:effectLst/>
                              <a:latin typeface="+mn-lt"/>
                              <a:ea typeface="+mn-ea"/>
                              <a:cs typeface="+mn-cs"/>
                            </a:rPr>
                            <a:t>th</a:t>
                          </a:r>
                          <a:r>
                            <a:rPr lang="en-US" altLang="zh-CN" sz="1800" i="1" kern="1200" dirty="0" err="1" smtClean="0">
                              <a:solidFill>
                                <a:schemeClr val="dk1"/>
                              </a:solidFill>
                              <a:effectLst/>
                              <a:latin typeface="+mn-lt"/>
                              <a:ea typeface="+mn-ea"/>
                              <a:cs typeface="+mn-cs"/>
                            </a:rPr>
                            <a:t>+N</a:t>
                          </a:r>
                          <a:r>
                            <a:rPr lang="en-US" altLang="zh-CN" sz="1800" i="1" kern="1200" baseline="-25000" dirty="0" err="1" smtClean="0">
                              <a:solidFill>
                                <a:schemeClr val="dk1"/>
                              </a:solidFill>
                              <a:effectLst/>
                              <a:latin typeface="+mn-lt"/>
                              <a:ea typeface="+mn-ea"/>
                              <a:cs typeface="+mn-cs"/>
                            </a:rPr>
                            <a:t>tnh</a:t>
                          </a:r>
                          <a:endParaRPr lang="zh-CN" altLang="zh-CN" sz="1800" kern="1200" dirty="0">
                            <a:solidFill>
                              <a:schemeClr val="dk1"/>
                            </a:solidFill>
                            <a:effectLst/>
                            <a:latin typeface="+mn-lt"/>
                            <a:ea typeface="+mn-ea"/>
                            <a:cs typeface="+mn-cs"/>
                          </a:endParaRPr>
                        </a:p>
                      </a:txBody>
                      <a:tcPr marL="68580" marR="68580" marT="0" marB="0" anchor="ctr"/>
                    </a:tc>
                    <a:tc>
                      <a:txBody>
                        <a:bodyPr/>
                        <a:lstStyle/>
                        <a:p>
                          <a:pPr marL="0" marR="0" indent="0" algn="ctr" defTabSz="914400" rtl="0" eaLnBrk="1" fontAlgn="auto" latinLnBrk="0" hangingPunct="1">
                            <a:lnSpc>
                              <a:spcPct val="150000"/>
                            </a:lnSpc>
                            <a:spcBef>
                              <a:spcPts val="0"/>
                            </a:spcBef>
                            <a:spcAft>
                              <a:spcPts val="0"/>
                            </a:spcAft>
                            <a:buClrTx/>
                            <a:buSzTx/>
                            <a:buFontTx/>
                            <a:buNone/>
                            <a:tabLst/>
                            <a:defRPr/>
                          </a:pPr>
                          <a:r>
                            <a:rPr lang="en-US" altLang="zh-CN" sz="1800" i="1" kern="1200" dirty="0" err="1" smtClean="0">
                              <a:solidFill>
                                <a:schemeClr val="dk1"/>
                              </a:solidFill>
                              <a:effectLst/>
                              <a:latin typeface="+mn-lt"/>
                              <a:ea typeface="+mn-ea"/>
                              <a:cs typeface="+mn-cs"/>
                            </a:rPr>
                            <a:t>N</a:t>
                          </a:r>
                          <a:r>
                            <a:rPr lang="en-US" altLang="zh-CN" sz="1800" i="1" kern="1200" baseline="-25000" dirty="0" err="1" smtClean="0">
                              <a:solidFill>
                                <a:schemeClr val="dk1"/>
                              </a:solidFill>
                              <a:effectLst/>
                              <a:latin typeface="+mn-lt"/>
                              <a:ea typeface="+mn-ea"/>
                              <a:cs typeface="+mn-cs"/>
                            </a:rPr>
                            <a:t>fh</a:t>
                          </a:r>
                          <a:r>
                            <a:rPr lang="en-US" altLang="zh-CN" sz="1800" i="1" kern="1200" dirty="0" err="1" smtClean="0">
                              <a:solidFill>
                                <a:schemeClr val="dk1"/>
                              </a:solidFill>
                              <a:effectLst/>
                              <a:latin typeface="+mn-lt"/>
                              <a:ea typeface="+mn-ea"/>
                              <a:cs typeface="+mn-cs"/>
                            </a:rPr>
                            <a:t>+N</a:t>
                          </a:r>
                          <a:r>
                            <a:rPr lang="en-US" altLang="zh-CN" sz="1800" i="1" kern="1200" baseline="-25000" dirty="0" err="1" smtClean="0">
                              <a:solidFill>
                                <a:schemeClr val="dk1"/>
                              </a:solidFill>
                              <a:effectLst/>
                              <a:latin typeface="+mn-lt"/>
                              <a:ea typeface="+mn-ea"/>
                              <a:cs typeface="+mn-cs"/>
                            </a:rPr>
                            <a:t>fnh</a:t>
                          </a:r>
                          <a:endParaRPr lang="zh-CN" altLang="zh-CN" sz="1800" kern="1200" dirty="0" smtClean="0">
                            <a:solidFill>
                              <a:schemeClr val="dk1"/>
                            </a:solidFill>
                            <a:effectLst/>
                            <a:latin typeface="+mn-lt"/>
                            <a:ea typeface="+mn-ea"/>
                            <a:cs typeface="+mn-cs"/>
                          </a:endParaRPr>
                        </a:p>
                      </a:txBody>
                      <a:tcPr marL="68580" marR="68580" marT="0" marB="0" anchor="ctr"/>
                    </a:tc>
                  </a:tr>
                </a:tbl>
              </a:graphicData>
            </a:graphic>
          </p:graphicFrame>
        </mc:Fallback>
      </mc:AlternateContent>
      <p:sp>
        <p:nvSpPr>
          <p:cNvPr id="63" name="Rectangle 45"/>
          <p:cNvSpPr>
            <a:spLocks noChangeArrowheads="1"/>
          </p:cNvSpPr>
          <p:nvPr/>
        </p:nvSpPr>
        <p:spPr bwMode="auto">
          <a:xfrm>
            <a:off x="3993300" y="210492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5" name="Rectangle 47"/>
          <p:cNvSpPr>
            <a:spLocks noChangeArrowheads="1"/>
          </p:cNvSpPr>
          <p:nvPr/>
        </p:nvSpPr>
        <p:spPr bwMode="auto">
          <a:xfrm>
            <a:off x="6528391" y="210016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1" name="内容占位符 2"/>
          <p:cNvSpPr>
            <a:spLocks/>
          </p:cNvSpPr>
          <p:nvPr/>
        </p:nvSpPr>
        <p:spPr bwMode="black">
          <a:xfrm>
            <a:off x="1568737" y="2966854"/>
            <a:ext cx="3457575" cy="417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spcBef>
                <a:spcPct val="20000"/>
              </a:spcBef>
              <a:buChar char="•"/>
              <a:defRPr sz="3200">
                <a:solidFill>
                  <a:schemeClr val="tx1"/>
                </a:solidFill>
                <a:latin typeface="Calibri" panose="020F0502020204030204" pitchFamily="34" charset="0"/>
              </a:defRPr>
            </a:lvl1pPr>
            <a:lvl2pPr marL="742950" indent="-285750" eaLnBrk="0" hangingPunct="0">
              <a:spcBef>
                <a:spcPct val="20000"/>
              </a:spcBef>
              <a:buChar char="–"/>
              <a:defRPr sz="2800">
                <a:solidFill>
                  <a:schemeClr val="tx1"/>
                </a:solidFill>
                <a:latin typeface="Calibri" panose="020F0502020204030204" pitchFamily="34" charset="0"/>
              </a:defRPr>
            </a:lvl2pPr>
            <a:lvl3pPr marL="1143000" indent="-228600" eaLnBrk="0" hangingPunct="0">
              <a:spcBef>
                <a:spcPct val="20000"/>
              </a:spcBef>
              <a:buChar char="•"/>
              <a:defRPr sz="2400">
                <a:solidFill>
                  <a:schemeClr val="tx1"/>
                </a:solidFill>
                <a:latin typeface="Calibri" panose="020F0502020204030204" pitchFamily="34" charset="0"/>
              </a:defRPr>
            </a:lvl3pPr>
            <a:lvl4pPr marL="1600200" indent="-228600" eaLnBrk="0" hangingPunct="0">
              <a:spcBef>
                <a:spcPct val="20000"/>
              </a:spcBef>
              <a:buChar char="–"/>
              <a:defRPr sz="2000">
                <a:solidFill>
                  <a:schemeClr val="tx1"/>
                </a:solidFill>
                <a:latin typeface="Calibri" panose="020F0502020204030204" pitchFamily="34" charset="0"/>
              </a:defRPr>
            </a:lvl4pPr>
            <a:lvl5pPr marL="2057400" indent="-228600" eaLnBrk="0" hangingPunct="0">
              <a:spcBef>
                <a:spcPct val="20000"/>
              </a:spcBef>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defRPr>
            </a:lvl9pPr>
          </a:lstStyle>
          <a:p>
            <a:pPr eaLnBrk="1" hangingPunct="1">
              <a:lnSpc>
                <a:spcPct val="120000"/>
              </a:lnSpc>
              <a:spcBef>
                <a:spcPct val="0"/>
              </a:spcBef>
              <a:buClr>
                <a:srgbClr val="FF0000"/>
              </a:buClr>
              <a:buFont typeface="Wingdings" panose="05000000000000000000" pitchFamily="2" charset="2"/>
              <a:buNone/>
            </a:pPr>
            <a:endParaRPr lang="zh-CN" altLang="en-US" sz="2400" b="0" dirty="0">
              <a:ea typeface="宋体" panose="02010600030101010101" pitchFamily="2" charset="-122"/>
            </a:endParaRPr>
          </a:p>
          <a:p>
            <a:pPr eaLnBrk="1" hangingPunct="1">
              <a:lnSpc>
                <a:spcPct val="120000"/>
              </a:lnSpc>
              <a:spcBef>
                <a:spcPct val="0"/>
              </a:spcBef>
              <a:buClr>
                <a:srgbClr val="FF0000"/>
              </a:buClr>
              <a:buFont typeface="Wingdings" panose="05000000000000000000" pitchFamily="2" charset="2"/>
              <a:buChar char="Ø"/>
            </a:pPr>
            <a:r>
              <a:rPr lang="en-US" altLang="zh-CN" sz="2000" b="0" dirty="0">
                <a:latin typeface="+mj-lt"/>
                <a:ea typeface="楷体_GB2312" panose="02010600030101010101" charset="-122"/>
              </a:rPr>
              <a:t>Precision</a:t>
            </a:r>
          </a:p>
          <a:p>
            <a:pPr eaLnBrk="1" hangingPunct="1">
              <a:lnSpc>
                <a:spcPct val="120000"/>
              </a:lnSpc>
              <a:spcBef>
                <a:spcPct val="0"/>
              </a:spcBef>
              <a:buClr>
                <a:srgbClr val="FF0000"/>
              </a:buClr>
              <a:buFont typeface="Wingdings" panose="05000000000000000000" pitchFamily="2" charset="2"/>
              <a:buChar char="Ø"/>
            </a:pPr>
            <a:endParaRPr lang="en-US" altLang="zh-CN" sz="2000" b="0" dirty="0">
              <a:latin typeface="+mj-lt"/>
              <a:ea typeface="楷体_GB2312" panose="02010600030101010101" charset="-122"/>
            </a:endParaRPr>
          </a:p>
          <a:p>
            <a:pPr eaLnBrk="1" hangingPunct="1">
              <a:lnSpc>
                <a:spcPct val="120000"/>
              </a:lnSpc>
              <a:spcBef>
                <a:spcPct val="0"/>
              </a:spcBef>
              <a:buClr>
                <a:srgbClr val="FF0000"/>
              </a:buClr>
              <a:buFont typeface="Wingdings" panose="05000000000000000000" pitchFamily="2" charset="2"/>
              <a:buChar char="Ø"/>
            </a:pPr>
            <a:r>
              <a:rPr lang="en-US" altLang="zh-CN" sz="2000" b="0" dirty="0">
                <a:latin typeface="+mj-lt"/>
                <a:ea typeface="楷体_GB2312" panose="02010600030101010101" charset="-122"/>
              </a:rPr>
              <a:t>Recall</a:t>
            </a:r>
          </a:p>
          <a:p>
            <a:pPr eaLnBrk="1" hangingPunct="1">
              <a:lnSpc>
                <a:spcPct val="120000"/>
              </a:lnSpc>
              <a:spcBef>
                <a:spcPct val="0"/>
              </a:spcBef>
              <a:buClr>
                <a:srgbClr val="FF0000"/>
              </a:buClr>
              <a:buFont typeface="Wingdings" panose="05000000000000000000" pitchFamily="2" charset="2"/>
              <a:buChar char="Ø"/>
            </a:pPr>
            <a:endParaRPr lang="en-US" altLang="zh-CN" sz="2000" b="0" dirty="0">
              <a:latin typeface="+mj-lt"/>
              <a:ea typeface="楷体_GB2312" panose="02010600030101010101" charset="-122"/>
            </a:endParaRPr>
          </a:p>
          <a:p>
            <a:pPr eaLnBrk="1" hangingPunct="1">
              <a:lnSpc>
                <a:spcPct val="120000"/>
              </a:lnSpc>
              <a:spcBef>
                <a:spcPct val="0"/>
              </a:spcBef>
              <a:buClr>
                <a:srgbClr val="FF0000"/>
              </a:buClr>
              <a:buFont typeface="Wingdings" panose="05000000000000000000" pitchFamily="2" charset="2"/>
              <a:buChar char="Ø"/>
            </a:pPr>
            <a:r>
              <a:rPr lang="en-US" altLang="zh-CN" sz="2000" b="0" dirty="0" smtClean="0">
                <a:latin typeface="+mj-lt"/>
                <a:ea typeface="楷体_GB2312" panose="02010600030101010101" charset="-122"/>
              </a:rPr>
              <a:t>F-measure</a:t>
            </a:r>
            <a:endParaRPr lang="en-US" altLang="zh-CN" sz="2000" b="0" dirty="0">
              <a:latin typeface="+mj-lt"/>
              <a:ea typeface="楷体_GB2312" panose="02010600030101010101" charset="-122"/>
            </a:endParaRPr>
          </a:p>
          <a:p>
            <a:pPr marL="0" indent="0" eaLnBrk="1" hangingPunct="1">
              <a:lnSpc>
                <a:spcPct val="120000"/>
              </a:lnSpc>
              <a:spcBef>
                <a:spcPct val="0"/>
              </a:spcBef>
              <a:buClr>
                <a:srgbClr val="FF0000"/>
              </a:buClr>
              <a:buNone/>
            </a:pPr>
            <a:endParaRPr lang="en-US" altLang="zh-CN" sz="2000" b="0" dirty="0">
              <a:latin typeface="+mj-lt"/>
              <a:ea typeface="楷体_GB2312" panose="02010600030101010101" charset="-122"/>
            </a:endParaRPr>
          </a:p>
          <a:p>
            <a:pPr eaLnBrk="1" hangingPunct="1">
              <a:lnSpc>
                <a:spcPct val="120000"/>
              </a:lnSpc>
              <a:spcBef>
                <a:spcPct val="0"/>
              </a:spcBef>
              <a:buClr>
                <a:srgbClr val="FF0000"/>
              </a:buClr>
              <a:buFont typeface="Wingdings" panose="05000000000000000000" pitchFamily="2" charset="2"/>
              <a:buChar char="Ø"/>
            </a:pPr>
            <a:r>
              <a:rPr lang="en-US" altLang="zh-CN" sz="2000" b="0" dirty="0" err="1" smtClean="0">
                <a:latin typeface="+mj-lt"/>
                <a:ea typeface="楷体_GB2312" panose="02010600030101010101" charset="-122"/>
              </a:rPr>
              <a:t>P@N</a:t>
            </a:r>
            <a:r>
              <a:rPr lang="en-US" altLang="zh-CN" sz="2000" b="0" dirty="0" smtClean="0">
                <a:latin typeface="+mj-lt"/>
                <a:ea typeface="楷体_GB2312" panose="02010600030101010101" charset="-122"/>
              </a:rPr>
              <a:t>(</a:t>
            </a:r>
            <a:r>
              <a:rPr lang="en-US" altLang="zh-CN" sz="2000" dirty="0">
                <a:latin typeface="+mj-lt"/>
              </a:rPr>
              <a:t>Precision at Position</a:t>
            </a:r>
            <a:r>
              <a:rPr lang="en-US" altLang="zh-CN" sz="2000" b="0" dirty="0" smtClean="0">
                <a:latin typeface="+mj-lt"/>
                <a:ea typeface="楷体_GB2312" panose="02010600030101010101" charset="-122"/>
              </a:rPr>
              <a:t>)</a:t>
            </a:r>
            <a:endParaRPr lang="en-US" altLang="zh-CN" sz="2000" b="0" dirty="0">
              <a:latin typeface="+mj-lt"/>
              <a:ea typeface="楷体_GB2312" panose="02010600030101010101" charset="-122"/>
            </a:endParaRPr>
          </a:p>
        </p:txBody>
      </p:sp>
      <p:graphicFrame>
        <p:nvGraphicFramePr>
          <p:cNvPr id="73" name="对象 72"/>
          <p:cNvGraphicFramePr>
            <a:graphicFrameLocks noChangeAspect="1"/>
          </p:cNvGraphicFramePr>
          <p:nvPr>
            <p:extLst>
              <p:ext uri="{D42A27DB-BD31-4B8C-83A1-F6EECF244321}">
                <p14:modId xmlns:p14="http://schemas.microsoft.com/office/powerpoint/2010/main" val="1184892386"/>
              </p:ext>
            </p:extLst>
          </p:nvPr>
        </p:nvGraphicFramePr>
        <p:xfrm>
          <a:off x="6984340" y="4045525"/>
          <a:ext cx="2161685" cy="705550"/>
        </p:xfrm>
        <a:graphic>
          <a:graphicData uri="http://schemas.openxmlformats.org/presentationml/2006/ole">
            <mc:AlternateContent xmlns:mc="http://schemas.openxmlformats.org/markup-compatibility/2006">
              <mc:Choice xmlns:v="urn:schemas-microsoft-com:vml" Requires="v">
                <p:oleObj spid="_x0000_s6725" name="Equation" r:id="rId4" imgW="1371600" imgH="444500" progId="Equation.DSMT4">
                  <p:embed/>
                </p:oleObj>
              </mc:Choice>
              <mc:Fallback>
                <p:oleObj name="Equation" r:id="rId4" imgW="1371600" imgH="444500" progId="Equation.DSMT4">
                  <p:embed/>
                  <p:pic>
                    <p:nvPicPr>
                      <p:cNvPr id="0" name="Object 12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84340" y="4045525"/>
                        <a:ext cx="2161685" cy="705550"/>
                      </a:xfrm>
                      <a:prstGeom prst="rect">
                        <a:avLst/>
                      </a:prstGeom>
                      <a:noFill/>
                    </p:spPr>
                  </p:pic>
                </p:oleObj>
              </mc:Fallback>
            </mc:AlternateContent>
          </a:graphicData>
        </a:graphic>
      </p:graphicFrame>
      <p:graphicFrame>
        <p:nvGraphicFramePr>
          <p:cNvPr id="75" name="对象 74"/>
          <p:cNvGraphicFramePr>
            <a:graphicFrameLocks noChangeAspect="1"/>
          </p:cNvGraphicFramePr>
          <p:nvPr>
            <p:extLst>
              <p:ext uri="{D42A27DB-BD31-4B8C-83A1-F6EECF244321}">
                <p14:modId xmlns:p14="http://schemas.microsoft.com/office/powerpoint/2010/main" val="41832845"/>
              </p:ext>
            </p:extLst>
          </p:nvPr>
        </p:nvGraphicFramePr>
        <p:xfrm>
          <a:off x="6067707" y="4832748"/>
          <a:ext cx="4484045" cy="657660"/>
        </p:xfrm>
        <a:graphic>
          <a:graphicData uri="http://schemas.openxmlformats.org/presentationml/2006/ole">
            <mc:AlternateContent xmlns:mc="http://schemas.openxmlformats.org/markup-compatibility/2006">
              <mc:Choice xmlns:v="urn:schemas-microsoft-com:vml" Requires="v">
                <p:oleObj spid="_x0000_s6726" name="Equation" r:id="rId6" imgW="2857500" imgH="419100" progId="Equation.DSMT4">
                  <p:embed/>
                </p:oleObj>
              </mc:Choice>
              <mc:Fallback>
                <p:oleObj name="Equation" r:id="rId6" imgW="2857500" imgH="419100" progId="Equation.DSMT4">
                  <p:embed/>
                  <p:pic>
                    <p:nvPicPr>
                      <p:cNvPr id="0" name="Object 13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67707" y="4832748"/>
                        <a:ext cx="4484045" cy="657660"/>
                      </a:xfrm>
                      <a:prstGeom prst="rect">
                        <a:avLst/>
                      </a:prstGeom>
                      <a:noFill/>
                    </p:spPr>
                  </p:pic>
                </p:oleObj>
              </mc:Fallback>
            </mc:AlternateContent>
          </a:graphicData>
        </a:graphic>
      </p:graphicFrame>
      <p:sp>
        <p:nvSpPr>
          <p:cNvPr id="76" name="内容占位符 2"/>
          <p:cNvSpPr>
            <a:spLocks/>
          </p:cNvSpPr>
          <p:nvPr/>
        </p:nvSpPr>
        <p:spPr bwMode="black">
          <a:xfrm>
            <a:off x="6528391" y="3333896"/>
            <a:ext cx="3457575" cy="417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spcBef>
                <a:spcPct val="20000"/>
              </a:spcBef>
              <a:buChar char="•"/>
              <a:defRPr sz="3200">
                <a:solidFill>
                  <a:schemeClr val="tx1"/>
                </a:solidFill>
                <a:latin typeface="Calibri" panose="020F0502020204030204" pitchFamily="34" charset="0"/>
              </a:defRPr>
            </a:lvl1pPr>
            <a:lvl2pPr marL="742950" indent="-285750" eaLnBrk="0" hangingPunct="0">
              <a:spcBef>
                <a:spcPct val="20000"/>
              </a:spcBef>
              <a:buChar char="–"/>
              <a:defRPr sz="2800">
                <a:solidFill>
                  <a:schemeClr val="tx1"/>
                </a:solidFill>
                <a:latin typeface="Calibri" panose="020F0502020204030204" pitchFamily="34" charset="0"/>
              </a:defRPr>
            </a:lvl2pPr>
            <a:lvl3pPr marL="1143000" indent="-228600" eaLnBrk="0" hangingPunct="0">
              <a:spcBef>
                <a:spcPct val="20000"/>
              </a:spcBef>
              <a:buChar char="•"/>
              <a:defRPr sz="2400">
                <a:solidFill>
                  <a:schemeClr val="tx1"/>
                </a:solidFill>
                <a:latin typeface="Calibri" panose="020F0502020204030204" pitchFamily="34" charset="0"/>
              </a:defRPr>
            </a:lvl3pPr>
            <a:lvl4pPr marL="1600200" indent="-228600" eaLnBrk="0" hangingPunct="0">
              <a:spcBef>
                <a:spcPct val="20000"/>
              </a:spcBef>
              <a:buChar char="–"/>
              <a:defRPr sz="2000">
                <a:solidFill>
                  <a:schemeClr val="tx1"/>
                </a:solidFill>
                <a:latin typeface="Calibri" panose="020F0502020204030204" pitchFamily="34" charset="0"/>
              </a:defRPr>
            </a:lvl4pPr>
            <a:lvl5pPr marL="2057400" indent="-228600" eaLnBrk="0" hangingPunct="0">
              <a:spcBef>
                <a:spcPct val="20000"/>
              </a:spcBef>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defRPr>
            </a:lvl9pPr>
          </a:lstStyle>
          <a:p>
            <a:pPr eaLnBrk="1" hangingPunct="1">
              <a:lnSpc>
                <a:spcPct val="120000"/>
              </a:lnSpc>
              <a:spcBef>
                <a:spcPct val="0"/>
              </a:spcBef>
              <a:buClr>
                <a:srgbClr val="FF0000"/>
              </a:buClr>
              <a:buFont typeface="Wingdings" panose="05000000000000000000" pitchFamily="2" charset="2"/>
              <a:buNone/>
            </a:pPr>
            <a:endParaRPr lang="zh-CN" altLang="en-US" sz="2400" b="0" dirty="0">
              <a:ea typeface="宋体" panose="02010600030101010101" pitchFamily="2" charset="-122"/>
            </a:endParaRPr>
          </a:p>
          <a:p>
            <a:pPr marL="0" indent="0" eaLnBrk="1" hangingPunct="1">
              <a:lnSpc>
                <a:spcPct val="120000"/>
              </a:lnSpc>
              <a:spcBef>
                <a:spcPct val="0"/>
              </a:spcBef>
              <a:buClr>
                <a:srgbClr val="FF0000"/>
              </a:buClr>
              <a:buNone/>
            </a:pPr>
            <a:endParaRPr lang="en-US" altLang="zh-CN" sz="2000" b="0" dirty="0">
              <a:latin typeface="楷体_GB2312" panose="02010600030101010101" charset="-122"/>
              <a:ea typeface="楷体_GB2312" panose="02010600030101010101" charset="-122"/>
            </a:endParaRPr>
          </a:p>
          <a:p>
            <a:pPr eaLnBrk="1" hangingPunct="1">
              <a:lnSpc>
                <a:spcPct val="120000"/>
              </a:lnSpc>
              <a:spcBef>
                <a:spcPct val="0"/>
              </a:spcBef>
              <a:buClr>
                <a:srgbClr val="FF0000"/>
              </a:buClr>
              <a:buFont typeface="Wingdings" panose="05000000000000000000" pitchFamily="2" charset="2"/>
              <a:buChar char="Ø"/>
            </a:pPr>
            <a:endParaRPr lang="en-US" altLang="zh-CN" sz="2000" b="0" dirty="0">
              <a:latin typeface="楷体_GB2312" panose="02010600030101010101" charset="-122"/>
              <a:ea typeface="楷体_GB2312" panose="02010600030101010101" charset="-122"/>
            </a:endParaRPr>
          </a:p>
          <a:p>
            <a:pPr marL="0" indent="0" eaLnBrk="1" hangingPunct="1">
              <a:lnSpc>
                <a:spcPct val="120000"/>
              </a:lnSpc>
              <a:spcBef>
                <a:spcPct val="0"/>
              </a:spcBef>
              <a:buClr>
                <a:srgbClr val="FF0000"/>
              </a:buClr>
              <a:buNone/>
            </a:pPr>
            <a:endParaRPr lang="en-US" altLang="zh-CN" sz="2000" b="0" dirty="0">
              <a:latin typeface="楷体_GB2312" panose="02010600030101010101" charset="-122"/>
              <a:ea typeface="楷体_GB2312" panose="02010600030101010101" charset="-122"/>
            </a:endParaRPr>
          </a:p>
          <a:p>
            <a:pPr eaLnBrk="1" hangingPunct="1">
              <a:lnSpc>
                <a:spcPct val="120000"/>
              </a:lnSpc>
              <a:spcBef>
                <a:spcPct val="0"/>
              </a:spcBef>
              <a:buClr>
                <a:srgbClr val="FF0000"/>
              </a:buClr>
              <a:buFont typeface="Wingdings" panose="05000000000000000000" pitchFamily="2" charset="2"/>
              <a:buChar char="Ø"/>
            </a:pPr>
            <a:endParaRPr lang="en-US" altLang="zh-CN" sz="2000" b="0" dirty="0">
              <a:latin typeface="楷体_GB2312" panose="02010600030101010101" charset="-122"/>
              <a:ea typeface="楷体_GB2312" panose="02010600030101010101" charset="-122"/>
            </a:endParaRPr>
          </a:p>
          <a:p>
            <a:pPr eaLnBrk="1" hangingPunct="1">
              <a:lnSpc>
                <a:spcPct val="120000"/>
              </a:lnSpc>
              <a:spcBef>
                <a:spcPct val="0"/>
              </a:spcBef>
              <a:buClr>
                <a:srgbClr val="FF0000"/>
              </a:buClr>
              <a:buFont typeface="Wingdings" panose="05000000000000000000" pitchFamily="2" charset="2"/>
              <a:buChar char="Ø"/>
            </a:pPr>
            <a:endParaRPr lang="en-US" altLang="zh-CN" sz="2000" b="0" dirty="0">
              <a:latin typeface="楷体_GB2312" panose="02010600030101010101" charset="-122"/>
              <a:ea typeface="楷体_GB2312" panose="02010600030101010101" charset="-122"/>
            </a:endParaRPr>
          </a:p>
        </p:txBody>
      </p:sp>
      <p:graphicFrame>
        <p:nvGraphicFramePr>
          <p:cNvPr id="77" name="对象 76"/>
          <p:cNvGraphicFramePr>
            <a:graphicFrameLocks noChangeAspect="1"/>
          </p:cNvGraphicFramePr>
          <p:nvPr>
            <p:extLst>
              <p:ext uri="{D42A27DB-BD31-4B8C-83A1-F6EECF244321}">
                <p14:modId xmlns:p14="http://schemas.microsoft.com/office/powerpoint/2010/main" val="3447451937"/>
              </p:ext>
            </p:extLst>
          </p:nvPr>
        </p:nvGraphicFramePr>
        <p:xfrm>
          <a:off x="6882812" y="3289671"/>
          <a:ext cx="2386014" cy="642938"/>
        </p:xfrm>
        <a:graphic>
          <a:graphicData uri="http://schemas.openxmlformats.org/presentationml/2006/ole">
            <mc:AlternateContent xmlns:mc="http://schemas.openxmlformats.org/markup-compatibility/2006">
              <mc:Choice xmlns:v="urn:schemas-microsoft-com:vml" Requires="v">
                <p:oleObj spid="_x0000_s6727" name="Equation" r:id="rId8" imgW="1587500" imgH="431800" progId="Equation.DSMT4">
                  <p:embed/>
                </p:oleObj>
              </mc:Choice>
              <mc:Fallback>
                <p:oleObj name="Equation" r:id="rId8" imgW="1587500" imgH="431800" progId="Equation.DSMT4">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882812" y="3289671"/>
                        <a:ext cx="2386014" cy="642938"/>
                      </a:xfrm>
                      <a:prstGeom prst="rect">
                        <a:avLst/>
                      </a:prstGeom>
                      <a:noFill/>
                    </p:spPr>
                  </p:pic>
                </p:oleObj>
              </mc:Fallback>
            </mc:AlternateContent>
          </a:graphicData>
        </a:graphic>
      </p:graphicFrame>
      <p:graphicFrame>
        <p:nvGraphicFramePr>
          <p:cNvPr id="79" name="对象 78"/>
          <p:cNvGraphicFramePr>
            <a:graphicFrameLocks noChangeAspect="1"/>
          </p:cNvGraphicFramePr>
          <p:nvPr>
            <p:extLst>
              <p:ext uri="{D42A27DB-BD31-4B8C-83A1-F6EECF244321}">
                <p14:modId xmlns:p14="http://schemas.microsoft.com/office/powerpoint/2010/main" val="3244488881"/>
              </p:ext>
            </p:extLst>
          </p:nvPr>
        </p:nvGraphicFramePr>
        <p:xfrm>
          <a:off x="7148106" y="5576336"/>
          <a:ext cx="1995898" cy="699417"/>
        </p:xfrm>
        <a:graphic>
          <a:graphicData uri="http://schemas.openxmlformats.org/presentationml/2006/ole">
            <mc:AlternateContent xmlns:mc="http://schemas.openxmlformats.org/markup-compatibility/2006">
              <mc:Choice xmlns:v="urn:schemas-microsoft-com:vml" Requires="v">
                <p:oleObj spid="_x0000_s6728" name="Equation" r:id="rId10" imgW="1117115" imgH="393529" progId="Equation.DSMT4">
                  <p:embed/>
                </p:oleObj>
              </mc:Choice>
              <mc:Fallback>
                <p:oleObj name="Equation" r:id="rId10" imgW="1117115" imgH="393529" progId="Equation.DSMT4">
                  <p:embed/>
                  <p:pic>
                    <p:nvPicPr>
                      <p:cNvPr id="0" name="Object 13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148106" y="5576336"/>
                        <a:ext cx="1995898" cy="699417"/>
                      </a:xfrm>
                      <a:prstGeom prst="rect">
                        <a:avLst/>
                      </a:prstGeom>
                      <a:noFill/>
                    </p:spPr>
                  </p:pic>
                </p:oleObj>
              </mc:Fallback>
            </mc:AlternateContent>
          </a:graphicData>
        </a:graphic>
      </p:graphicFrame>
      <p:sp>
        <p:nvSpPr>
          <p:cNvPr id="42" name="标题 1"/>
          <p:cNvSpPr>
            <a:spLocks noGrp="1"/>
          </p:cNvSpPr>
          <p:nvPr>
            <p:ph type="title"/>
          </p:nvPr>
        </p:nvSpPr>
        <p:spPr>
          <a:xfrm>
            <a:off x="1101269" y="270823"/>
            <a:ext cx="6422095" cy="482670"/>
          </a:xfrm>
        </p:spPr>
        <p:txBody>
          <a:bodyPr>
            <a:noAutofit/>
          </a:bodyPr>
          <a:lstStyle/>
          <a:p>
            <a:r>
              <a:rPr lang="en-US" altLang="zh-CN" dirty="0" smtClean="0"/>
              <a:t>2.3 </a:t>
            </a:r>
            <a:r>
              <a:rPr lang="zh-CN" altLang="en-US" dirty="0" smtClean="0"/>
              <a:t>评价指标</a:t>
            </a:r>
            <a:endParaRPr lang="zh-CN" altLang="en-US" dirty="0"/>
          </a:p>
        </p:txBody>
      </p:sp>
    </p:spTree>
    <p:extLst>
      <p:ext uri="{BB962C8B-B14F-4D97-AF65-F5344CB8AC3E}">
        <p14:creationId xmlns:p14="http://schemas.microsoft.com/office/powerpoint/2010/main" val="33286555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wipe(left)">
                                      <p:cBhvr>
                                        <p:cTn id="7" dur="500"/>
                                        <p:tgtEl>
                                          <p:spTgt spid="4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8"/>
                                        </p:tgtEl>
                                        <p:attrNameLst>
                                          <p:attrName>style.visibility</p:attrName>
                                        </p:attrNameLst>
                                      </p:cBhvr>
                                      <p:to>
                                        <p:strVal val="visible"/>
                                      </p:to>
                                    </p:set>
                                    <p:animEffect transition="in" filter="fade">
                                      <p:cBhvr>
                                        <p:cTn id="12" dur="500"/>
                                        <p:tgtEl>
                                          <p:spTgt spid="5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1"/>
                                        </p:tgtEl>
                                        <p:attrNameLst>
                                          <p:attrName>style.visibility</p:attrName>
                                        </p:attrNameLst>
                                      </p:cBhvr>
                                      <p:to>
                                        <p:strVal val="visible"/>
                                      </p:to>
                                    </p:set>
                                    <p:animEffect transition="in" filter="fade">
                                      <p:cBhvr>
                                        <p:cTn id="17" dur="500"/>
                                        <p:tgtEl>
                                          <p:spTgt spid="71"/>
                                        </p:tgtEl>
                                      </p:cBhvr>
                                    </p:animEffect>
                                  </p:childTnLst>
                                </p:cTn>
                              </p:par>
                              <p:par>
                                <p:cTn id="18" presetID="10" presetClass="entr" presetSubtype="0" fill="hold" nodeType="withEffect">
                                  <p:stCondLst>
                                    <p:cond delay="0"/>
                                  </p:stCondLst>
                                  <p:childTnLst>
                                    <p:set>
                                      <p:cBhvr>
                                        <p:cTn id="19" dur="1" fill="hold">
                                          <p:stCondLst>
                                            <p:cond delay="0"/>
                                          </p:stCondLst>
                                        </p:cTn>
                                        <p:tgtEl>
                                          <p:spTgt spid="73"/>
                                        </p:tgtEl>
                                        <p:attrNameLst>
                                          <p:attrName>style.visibility</p:attrName>
                                        </p:attrNameLst>
                                      </p:cBhvr>
                                      <p:to>
                                        <p:strVal val="visible"/>
                                      </p:to>
                                    </p:set>
                                    <p:animEffect transition="in" filter="fade">
                                      <p:cBhvr>
                                        <p:cTn id="20" dur="500"/>
                                        <p:tgtEl>
                                          <p:spTgt spid="73"/>
                                        </p:tgtEl>
                                      </p:cBhvr>
                                    </p:animEffect>
                                  </p:childTnLst>
                                </p:cTn>
                              </p:par>
                              <p:par>
                                <p:cTn id="21" presetID="10" presetClass="entr" presetSubtype="0" fill="hold" nodeType="withEffect">
                                  <p:stCondLst>
                                    <p:cond delay="0"/>
                                  </p:stCondLst>
                                  <p:childTnLst>
                                    <p:set>
                                      <p:cBhvr>
                                        <p:cTn id="22" dur="1" fill="hold">
                                          <p:stCondLst>
                                            <p:cond delay="0"/>
                                          </p:stCondLst>
                                        </p:cTn>
                                        <p:tgtEl>
                                          <p:spTgt spid="75"/>
                                        </p:tgtEl>
                                        <p:attrNameLst>
                                          <p:attrName>style.visibility</p:attrName>
                                        </p:attrNameLst>
                                      </p:cBhvr>
                                      <p:to>
                                        <p:strVal val="visible"/>
                                      </p:to>
                                    </p:set>
                                    <p:animEffect transition="in" filter="fade">
                                      <p:cBhvr>
                                        <p:cTn id="23" dur="500"/>
                                        <p:tgtEl>
                                          <p:spTgt spid="75"/>
                                        </p:tgtEl>
                                      </p:cBhvr>
                                    </p:animEffect>
                                  </p:childTnLst>
                                </p:cTn>
                              </p:par>
                              <p:par>
                                <p:cTn id="24" presetID="10" presetClass="entr" presetSubtype="0" fill="hold" nodeType="withEffect">
                                  <p:stCondLst>
                                    <p:cond delay="0"/>
                                  </p:stCondLst>
                                  <p:childTnLst>
                                    <p:set>
                                      <p:cBhvr>
                                        <p:cTn id="25" dur="1" fill="hold">
                                          <p:stCondLst>
                                            <p:cond delay="0"/>
                                          </p:stCondLst>
                                        </p:cTn>
                                        <p:tgtEl>
                                          <p:spTgt spid="77"/>
                                        </p:tgtEl>
                                        <p:attrNameLst>
                                          <p:attrName>style.visibility</p:attrName>
                                        </p:attrNameLst>
                                      </p:cBhvr>
                                      <p:to>
                                        <p:strVal val="visible"/>
                                      </p:to>
                                    </p:set>
                                    <p:animEffect transition="in" filter="fade">
                                      <p:cBhvr>
                                        <p:cTn id="26" dur="500"/>
                                        <p:tgtEl>
                                          <p:spTgt spid="77"/>
                                        </p:tgtEl>
                                      </p:cBhvr>
                                    </p:animEffect>
                                  </p:childTnLst>
                                </p:cTn>
                              </p:par>
                              <p:par>
                                <p:cTn id="27" presetID="10" presetClass="entr" presetSubtype="0" fill="hold" nodeType="withEffect">
                                  <p:stCondLst>
                                    <p:cond delay="0"/>
                                  </p:stCondLst>
                                  <p:childTnLst>
                                    <p:set>
                                      <p:cBhvr>
                                        <p:cTn id="28" dur="1" fill="hold">
                                          <p:stCondLst>
                                            <p:cond delay="0"/>
                                          </p:stCondLst>
                                        </p:cTn>
                                        <p:tgtEl>
                                          <p:spTgt spid="79"/>
                                        </p:tgtEl>
                                        <p:attrNameLst>
                                          <p:attrName>style.visibility</p:attrName>
                                        </p:attrNameLst>
                                      </p:cBhvr>
                                      <p:to>
                                        <p:strVal val="visible"/>
                                      </p:to>
                                    </p:set>
                                    <p:animEffect transition="in" filter="fade">
                                      <p:cBhvr>
                                        <p:cTn id="29" dur="50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p:bldP spid="42"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354095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3.1 </a:t>
            </a:r>
            <a:r>
              <a:rPr lang="zh-CN" altLang="en-US" dirty="0" smtClean="0"/>
              <a:t>微博内容研究</a:t>
            </a:r>
            <a:endParaRPr lang="zh-CN" altLang="en-US" dirty="0"/>
          </a:p>
        </p:txBody>
      </p:sp>
      <p:sp>
        <p:nvSpPr>
          <p:cNvPr id="3" name="内容占位符 2"/>
          <p:cNvSpPr>
            <a:spLocks/>
          </p:cNvSpPr>
          <p:nvPr/>
        </p:nvSpPr>
        <p:spPr bwMode="black">
          <a:xfrm>
            <a:off x="1307479" y="1170882"/>
            <a:ext cx="9244215" cy="417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spcBef>
                <a:spcPct val="20000"/>
              </a:spcBef>
              <a:buChar char="•"/>
              <a:defRPr sz="3200">
                <a:solidFill>
                  <a:schemeClr val="tx1"/>
                </a:solidFill>
                <a:latin typeface="Calibri" panose="020F0502020204030204" pitchFamily="34" charset="0"/>
              </a:defRPr>
            </a:lvl1pPr>
            <a:lvl2pPr marL="742950" indent="-285750" eaLnBrk="0" hangingPunct="0">
              <a:spcBef>
                <a:spcPct val="20000"/>
              </a:spcBef>
              <a:buChar char="–"/>
              <a:defRPr sz="2800">
                <a:solidFill>
                  <a:schemeClr val="tx1"/>
                </a:solidFill>
                <a:latin typeface="Calibri" panose="020F0502020204030204" pitchFamily="34" charset="0"/>
              </a:defRPr>
            </a:lvl2pPr>
            <a:lvl3pPr marL="1143000" indent="-228600" eaLnBrk="0" hangingPunct="0">
              <a:spcBef>
                <a:spcPct val="20000"/>
              </a:spcBef>
              <a:buChar char="•"/>
              <a:defRPr sz="2400">
                <a:solidFill>
                  <a:schemeClr val="tx1"/>
                </a:solidFill>
                <a:latin typeface="Calibri" panose="020F0502020204030204" pitchFamily="34" charset="0"/>
              </a:defRPr>
            </a:lvl3pPr>
            <a:lvl4pPr marL="1600200" indent="-228600" eaLnBrk="0" hangingPunct="0">
              <a:spcBef>
                <a:spcPct val="20000"/>
              </a:spcBef>
              <a:buChar char="–"/>
              <a:defRPr sz="2000">
                <a:solidFill>
                  <a:schemeClr val="tx1"/>
                </a:solidFill>
                <a:latin typeface="Calibri" panose="020F0502020204030204" pitchFamily="34" charset="0"/>
              </a:defRPr>
            </a:lvl4pPr>
            <a:lvl5pPr marL="2057400" indent="-228600" eaLnBrk="0" hangingPunct="0">
              <a:spcBef>
                <a:spcPct val="20000"/>
              </a:spcBef>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defRPr>
            </a:lvl9pPr>
          </a:lstStyle>
          <a:p>
            <a:pPr eaLnBrk="1" hangingPunct="1">
              <a:lnSpc>
                <a:spcPct val="120000"/>
              </a:lnSpc>
              <a:spcBef>
                <a:spcPct val="0"/>
              </a:spcBef>
              <a:buClr>
                <a:srgbClr val="FF0000"/>
              </a:buClr>
              <a:buFont typeface="Wingdings" panose="05000000000000000000" pitchFamily="2" charset="2"/>
              <a:buNone/>
            </a:pPr>
            <a:r>
              <a:rPr lang="zh-CN" altLang="zh-CN" sz="2400" dirty="0">
                <a:latin typeface="宋体" panose="02010600030101010101" pitchFamily="2" charset="-122"/>
                <a:ea typeface="宋体" panose="02010600030101010101" pitchFamily="2" charset="-122"/>
              </a:rPr>
              <a:t>微博是最近几年发展起来的一种在线社交网络平台，发展态势</a:t>
            </a:r>
            <a:r>
              <a:rPr lang="zh-CN" altLang="zh-CN" sz="2400" dirty="0" smtClean="0">
                <a:latin typeface="宋体" panose="02010600030101010101" pitchFamily="2" charset="-122"/>
                <a:ea typeface="宋体" panose="02010600030101010101" pitchFamily="2" charset="-122"/>
              </a:rPr>
              <a:t>相比</a:t>
            </a:r>
            <a:endParaRPr lang="en-US" altLang="zh-CN" sz="2400" dirty="0" smtClean="0">
              <a:latin typeface="宋体" panose="02010600030101010101" pitchFamily="2" charset="-122"/>
              <a:ea typeface="宋体" panose="02010600030101010101" pitchFamily="2" charset="-122"/>
            </a:endParaRPr>
          </a:p>
          <a:p>
            <a:pPr eaLnBrk="1" hangingPunct="1">
              <a:lnSpc>
                <a:spcPct val="120000"/>
              </a:lnSpc>
              <a:spcBef>
                <a:spcPct val="0"/>
              </a:spcBef>
              <a:buClr>
                <a:srgbClr val="FF0000"/>
              </a:buClr>
              <a:buFont typeface="Wingdings" panose="05000000000000000000" pitchFamily="2" charset="2"/>
              <a:buNone/>
            </a:pPr>
            <a:r>
              <a:rPr lang="zh-CN" altLang="zh-CN" sz="2400" dirty="0" smtClean="0">
                <a:latin typeface="宋体" panose="02010600030101010101" pitchFamily="2" charset="-122"/>
                <a:ea typeface="宋体" panose="02010600030101010101" pitchFamily="2" charset="-122"/>
              </a:rPr>
              <a:t>传统</a:t>
            </a:r>
            <a:r>
              <a:rPr lang="zh-CN" altLang="zh-CN" sz="2400" dirty="0">
                <a:latin typeface="宋体" panose="02010600030101010101" pitchFamily="2" charset="-122"/>
                <a:ea typeface="宋体" panose="02010600030101010101" pitchFamily="2" charset="-122"/>
              </a:rPr>
              <a:t>社会媒体态势强劲。</a:t>
            </a:r>
            <a:r>
              <a:rPr lang="zh-CN" altLang="zh-CN" sz="2400" dirty="0" smtClean="0">
                <a:latin typeface="宋体" panose="02010600030101010101" pitchFamily="2" charset="-122"/>
                <a:ea typeface="宋体" panose="02010600030101010101" pitchFamily="2" charset="-122"/>
              </a:rPr>
              <a:t>而且</a:t>
            </a:r>
            <a:r>
              <a:rPr lang="zh-CN" altLang="zh-CN" sz="2400" dirty="0">
                <a:latin typeface="宋体" panose="02010600030101010101" pitchFamily="2" charset="-122"/>
                <a:ea typeface="宋体" panose="02010600030101010101" pitchFamily="2" charset="-122"/>
              </a:rPr>
              <a:t>随着移动设备的流行，用户发表</a:t>
            </a:r>
            <a:r>
              <a:rPr lang="zh-CN" altLang="zh-CN" sz="2400" dirty="0" smtClean="0">
                <a:latin typeface="宋体" panose="02010600030101010101" pitchFamily="2" charset="-122"/>
                <a:ea typeface="宋体" panose="02010600030101010101" pitchFamily="2" charset="-122"/>
              </a:rPr>
              <a:t>观点</a:t>
            </a:r>
            <a:endParaRPr lang="en-US" altLang="zh-CN" sz="2400" dirty="0" smtClean="0">
              <a:latin typeface="宋体" panose="02010600030101010101" pitchFamily="2" charset="-122"/>
              <a:ea typeface="宋体" panose="02010600030101010101" pitchFamily="2" charset="-122"/>
            </a:endParaRPr>
          </a:p>
          <a:p>
            <a:pPr eaLnBrk="1" hangingPunct="1">
              <a:lnSpc>
                <a:spcPct val="120000"/>
              </a:lnSpc>
              <a:spcBef>
                <a:spcPct val="0"/>
              </a:spcBef>
              <a:buClr>
                <a:srgbClr val="FF0000"/>
              </a:buClr>
              <a:buFont typeface="Wingdings" panose="05000000000000000000" pitchFamily="2" charset="2"/>
              <a:buNone/>
            </a:pPr>
            <a:r>
              <a:rPr lang="zh-CN" altLang="zh-CN" sz="2400" dirty="0" smtClean="0">
                <a:latin typeface="宋体" panose="02010600030101010101" pitchFamily="2" charset="-122"/>
                <a:ea typeface="宋体" panose="02010600030101010101" pitchFamily="2" charset="-122"/>
              </a:rPr>
              <a:t>和</a:t>
            </a:r>
            <a:r>
              <a:rPr lang="zh-CN" altLang="zh-CN" sz="2400" dirty="0">
                <a:latin typeface="宋体" panose="02010600030101010101" pitchFamily="2" charset="-122"/>
                <a:ea typeface="宋体" panose="02010600030101010101" pitchFamily="2" charset="-122"/>
              </a:rPr>
              <a:t>心情的方式更加</a:t>
            </a:r>
            <a:r>
              <a:rPr lang="zh-CN" altLang="zh-CN" sz="2400" dirty="0" smtClean="0">
                <a:latin typeface="宋体" panose="02010600030101010101" pitchFamily="2" charset="-122"/>
                <a:ea typeface="宋体" panose="02010600030101010101" pitchFamily="2" charset="-122"/>
              </a:rPr>
              <a:t>快捷，人</a:t>
            </a:r>
            <a:r>
              <a:rPr lang="zh-CN" altLang="zh-CN" sz="2400" dirty="0">
                <a:latin typeface="宋体" panose="02010600030101010101" pitchFamily="2" charset="-122"/>
                <a:ea typeface="宋体" panose="02010600030101010101" pitchFamily="2" charset="-122"/>
              </a:rPr>
              <a:t>与人之间的社交距离在缩短</a:t>
            </a:r>
            <a:r>
              <a:rPr lang="zh-CN" altLang="zh-CN" sz="2400" dirty="0" smtClean="0">
                <a:latin typeface="宋体" panose="02010600030101010101" pitchFamily="2" charset="-122"/>
                <a:ea typeface="宋体" panose="02010600030101010101" pitchFamily="2" charset="-122"/>
              </a:rPr>
              <a:t>。</a:t>
            </a:r>
            <a:endParaRPr lang="en-US" altLang="zh-CN" sz="2400" dirty="0" smtClean="0">
              <a:latin typeface="宋体" panose="02010600030101010101" pitchFamily="2" charset="-122"/>
              <a:ea typeface="宋体" panose="02010600030101010101" pitchFamily="2" charset="-122"/>
            </a:endParaRPr>
          </a:p>
          <a:p>
            <a:pPr eaLnBrk="1" hangingPunct="1">
              <a:lnSpc>
                <a:spcPct val="120000"/>
              </a:lnSpc>
              <a:spcBef>
                <a:spcPct val="0"/>
              </a:spcBef>
              <a:buClr>
                <a:srgbClr val="FF0000"/>
              </a:buClr>
              <a:buFont typeface="Wingdings" panose="05000000000000000000" pitchFamily="2" charset="2"/>
              <a:buNone/>
            </a:pPr>
            <a:endParaRPr lang="en-US" altLang="zh-CN" sz="2400" b="0" dirty="0" smtClean="0">
              <a:ea typeface="宋体" panose="02010600030101010101" pitchFamily="2" charset="-122"/>
            </a:endParaRPr>
          </a:p>
          <a:p>
            <a:pPr eaLnBrk="1" hangingPunct="1">
              <a:lnSpc>
                <a:spcPct val="120000"/>
              </a:lnSpc>
              <a:spcBef>
                <a:spcPct val="0"/>
              </a:spcBef>
              <a:buClr>
                <a:srgbClr val="FF0000"/>
              </a:buClr>
              <a:buFont typeface="Wingdings" panose="05000000000000000000" pitchFamily="2" charset="2"/>
              <a:buNone/>
            </a:pPr>
            <a:r>
              <a:rPr lang="zh-CN" altLang="en-US" sz="2400" b="0" dirty="0" smtClean="0">
                <a:ea typeface="宋体" panose="02010600030101010101" pitchFamily="2" charset="-122"/>
              </a:rPr>
              <a:t>特点：</a:t>
            </a:r>
            <a:endParaRPr lang="en-US" altLang="zh-CN" sz="2400" b="0" dirty="0" smtClean="0">
              <a:ea typeface="宋体" panose="02010600030101010101" pitchFamily="2" charset="-122"/>
            </a:endParaRPr>
          </a:p>
          <a:p>
            <a:pPr eaLnBrk="1" hangingPunct="1">
              <a:lnSpc>
                <a:spcPct val="150000"/>
              </a:lnSpc>
              <a:spcBef>
                <a:spcPct val="0"/>
              </a:spcBef>
              <a:buClr>
                <a:srgbClr val="FF0000"/>
              </a:buClr>
              <a:buFont typeface="Wingdings" panose="05000000000000000000" pitchFamily="2" charset="2"/>
              <a:buNone/>
            </a:pPr>
            <a:r>
              <a:rPr lang="en-US" altLang="zh-CN" sz="2400" dirty="0" smtClean="0">
                <a:ea typeface="宋体" panose="02010600030101010101" pitchFamily="2" charset="-122"/>
              </a:rPr>
              <a:t>1</a:t>
            </a:r>
            <a:r>
              <a:rPr lang="zh-CN" altLang="en-US" sz="2400" dirty="0" smtClean="0">
                <a:ea typeface="宋体" panose="02010600030101010101" pitchFamily="2" charset="-122"/>
              </a:rPr>
              <a:t>、字数限制在</a:t>
            </a:r>
            <a:r>
              <a:rPr lang="en-US" altLang="zh-CN" sz="2400" dirty="0" smtClean="0">
                <a:ea typeface="宋体" panose="02010600030101010101" pitchFamily="2" charset="-122"/>
              </a:rPr>
              <a:t>140</a:t>
            </a:r>
            <a:r>
              <a:rPr lang="zh-CN" altLang="en-US" sz="2400" dirty="0" smtClean="0">
                <a:ea typeface="宋体" panose="02010600030101010101" pitchFamily="2" charset="-122"/>
              </a:rPr>
              <a:t>个字符以内。</a:t>
            </a:r>
            <a:endParaRPr lang="en-US" altLang="zh-CN" sz="2400" dirty="0">
              <a:ea typeface="宋体" panose="02010600030101010101" pitchFamily="2" charset="-122"/>
            </a:endParaRPr>
          </a:p>
          <a:p>
            <a:pPr eaLnBrk="1" hangingPunct="1">
              <a:lnSpc>
                <a:spcPct val="150000"/>
              </a:lnSpc>
              <a:spcBef>
                <a:spcPct val="0"/>
              </a:spcBef>
              <a:buClr>
                <a:srgbClr val="FF0000"/>
              </a:buClr>
              <a:buFont typeface="Wingdings" panose="05000000000000000000" pitchFamily="2" charset="2"/>
              <a:buNone/>
            </a:pPr>
            <a:r>
              <a:rPr lang="en-US" altLang="zh-CN" sz="2400" b="0" dirty="0" smtClean="0">
                <a:latin typeface="+mj-lt"/>
                <a:ea typeface="宋体" panose="02010600030101010101" pitchFamily="2" charset="-122"/>
              </a:rPr>
              <a:t>2</a:t>
            </a:r>
            <a:r>
              <a:rPr lang="zh-CN" altLang="en-US" sz="2400" dirty="0" smtClean="0">
                <a:latin typeface="+mj-lt"/>
                <a:ea typeface="宋体" panose="02010600030101010101" pitchFamily="2" charset="-122"/>
              </a:rPr>
              <a:t>、微博的数据量很大，包含高价值的信息。</a:t>
            </a:r>
            <a:endParaRPr lang="en-US" altLang="zh-CN" sz="2400" dirty="0" smtClean="0">
              <a:latin typeface="+mj-lt"/>
              <a:ea typeface="宋体" panose="02010600030101010101" pitchFamily="2" charset="-122"/>
            </a:endParaRPr>
          </a:p>
          <a:p>
            <a:pPr eaLnBrk="1" hangingPunct="1">
              <a:lnSpc>
                <a:spcPct val="150000"/>
              </a:lnSpc>
              <a:spcBef>
                <a:spcPct val="0"/>
              </a:spcBef>
              <a:buClr>
                <a:srgbClr val="FF0000"/>
              </a:buClr>
              <a:buFont typeface="Wingdings" panose="05000000000000000000" pitchFamily="2" charset="2"/>
              <a:buNone/>
            </a:pPr>
            <a:r>
              <a:rPr lang="en-US" altLang="zh-CN" sz="2400" b="0" dirty="0" smtClean="0">
                <a:latin typeface="+mj-lt"/>
                <a:ea typeface="宋体" panose="02010600030101010101" pitchFamily="2" charset="-122"/>
              </a:rPr>
              <a:t>3</a:t>
            </a:r>
            <a:r>
              <a:rPr lang="zh-CN" altLang="en-US" sz="2400" b="0" dirty="0" smtClean="0">
                <a:latin typeface="+mj-lt"/>
                <a:ea typeface="宋体" panose="02010600030101010101" pitchFamily="2" charset="-122"/>
              </a:rPr>
              <a:t>、</a:t>
            </a:r>
            <a:r>
              <a:rPr lang="zh-CN" altLang="en-US" sz="2400" dirty="0">
                <a:latin typeface="+mj-lt"/>
                <a:ea typeface="宋体" panose="02010600030101010101" pitchFamily="2" charset="-122"/>
              </a:rPr>
              <a:t>这些</a:t>
            </a:r>
            <a:r>
              <a:rPr lang="zh-CN" altLang="zh-CN" sz="2400" dirty="0">
                <a:latin typeface="+mj-lt"/>
                <a:ea typeface="宋体" panose="02010600030101010101" pitchFamily="2" charset="-122"/>
              </a:rPr>
              <a:t>消息是用户描述近况、发表评论或抒发情感</a:t>
            </a:r>
            <a:endParaRPr lang="en-US" altLang="zh-CN" sz="2400" dirty="0">
              <a:latin typeface="+mj-lt"/>
              <a:ea typeface="宋体" panose="02010600030101010101" pitchFamily="2" charset="-122"/>
            </a:endParaRPr>
          </a:p>
        </p:txBody>
      </p:sp>
    </p:spTree>
    <p:extLst>
      <p:ext uri="{BB962C8B-B14F-4D97-AF65-F5344CB8AC3E}">
        <p14:creationId xmlns:p14="http://schemas.microsoft.com/office/powerpoint/2010/main" val="227928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3.2 </a:t>
            </a:r>
            <a:r>
              <a:rPr lang="zh-CN" altLang="en-US" dirty="0" smtClean="0"/>
              <a:t>预处理流程</a:t>
            </a:r>
            <a:endParaRPr lang="zh-CN" altLang="en-US" dirty="0"/>
          </a:p>
        </p:txBody>
      </p:sp>
      <p:graphicFrame>
        <p:nvGraphicFramePr>
          <p:cNvPr id="4" name="对象 3"/>
          <p:cNvGraphicFramePr>
            <a:graphicFrameLocks noChangeAspect="1"/>
          </p:cNvGraphicFramePr>
          <p:nvPr>
            <p:extLst>
              <p:ext uri="{D42A27DB-BD31-4B8C-83A1-F6EECF244321}">
                <p14:modId xmlns:p14="http://schemas.microsoft.com/office/powerpoint/2010/main" val="4286218595"/>
              </p:ext>
            </p:extLst>
          </p:nvPr>
        </p:nvGraphicFramePr>
        <p:xfrm>
          <a:off x="2669025" y="1013637"/>
          <a:ext cx="6709144" cy="4795890"/>
        </p:xfrm>
        <a:graphic>
          <a:graphicData uri="http://schemas.openxmlformats.org/presentationml/2006/ole">
            <mc:AlternateContent xmlns:mc="http://schemas.openxmlformats.org/markup-compatibility/2006">
              <mc:Choice xmlns:v="urn:schemas-microsoft-com:vml" Requires="v">
                <p:oleObj spid="_x0000_s8263" name="Visio" r:id="rId4" imgW="4991012" imgH="3705185" progId="Visio.Drawing.15">
                  <p:embed/>
                </p:oleObj>
              </mc:Choice>
              <mc:Fallback>
                <p:oleObj name="Visio" r:id="rId4" imgW="4991012" imgH="3705185" progId="Visio.Drawing.15">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b="3342"/>
                      <a:stretch>
                        <a:fillRect/>
                      </a:stretch>
                    </p:blipFill>
                    <p:spPr bwMode="auto">
                      <a:xfrm>
                        <a:off x="2669025" y="1013637"/>
                        <a:ext cx="6709144" cy="4795890"/>
                      </a:xfrm>
                      <a:prstGeom prst="rect">
                        <a:avLst/>
                      </a:prstGeom>
                      <a:noFill/>
                    </p:spPr>
                  </p:pic>
                </p:oleObj>
              </mc:Fallback>
            </mc:AlternateContent>
          </a:graphicData>
        </a:graphic>
      </p:graphicFrame>
    </p:spTree>
    <p:extLst>
      <p:ext uri="{BB962C8B-B14F-4D97-AF65-F5344CB8AC3E}">
        <p14:creationId xmlns:p14="http://schemas.microsoft.com/office/powerpoint/2010/main" val="15133877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6"/>
          <p:cNvSpPr>
            <a:spLocks noChangeArrowheads="1"/>
          </p:cNvSpPr>
          <p:nvPr/>
        </p:nvSpPr>
        <p:spPr bwMode="auto">
          <a:xfrm>
            <a:off x="7565662" y="891276"/>
            <a:ext cx="2348945" cy="571200"/>
          </a:xfrm>
          <a:prstGeom prst="homePlate">
            <a:avLst>
              <a:gd name="adj" fmla="val 43333"/>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400">
                <a:solidFill>
                  <a:schemeClr val="tx1"/>
                </a:solidFill>
                <a:latin typeface="Book Antiqua" panose="02040602050305030304" pitchFamily="18" charset="0"/>
                <a:ea typeface="宋体" panose="02010600030101010101" pitchFamily="2" charset="-122"/>
              </a:defRPr>
            </a:lvl1pPr>
            <a:lvl2pPr marL="742950" indent="-285750">
              <a:defRPr sz="1400">
                <a:solidFill>
                  <a:schemeClr val="tx1"/>
                </a:solidFill>
                <a:latin typeface="Book Antiqua" panose="02040602050305030304" pitchFamily="18" charset="0"/>
                <a:ea typeface="宋体" panose="02010600030101010101" pitchFamily="2" charset="-122"/>
              </a:defRPr>
            </a:lvl2pPr>
            <a:lvl3pPr marL="1143000" indent="-228600">
              <a:defRPr sz="1400">
                <a:solidFill>
                  <a:schemeClr val="tx1"/>
                </a:solidFill>
                <a:latin typeface="Book Antiqua" panose="02040602050305030304" pitchFamily="18" charset="0"/>
                <a:ea typeface="宋体" panose="02010600030101010101" pitchFamily="2" charset="-122"/>
              </a:defRPr>
            </a:lvl3pPr>
            <a:lvl4pPr marL="1600200" indent="-228600">
              <a:defRPr sz="1400">
                <a:solidFill>
                  <a:schemeClr val="tx1"/>
                </a:solidFill>
                <a:latin typeface="Book Antiqua" panose="02040602050305030304" pitchFamily="18" charset="0"/>
                <a:ea typeface="宋体" panose="02010600030101010101" pitchFamily="2" charset="-122"/>
              </a:defRPr>
            </a:lvl4pPr>
            <a:lvl5pPr marL="2057400" indent="-228600">
              <a:defRPr sz="1400">
                <a:solidFill>
                  <a:schemeClr val="tx1"/>
                </a:solidFill>
                <a:latin typeface="Book Antiqua" panose="02040602050305030304" pitchFamily="18" charset="0"/>
                <a:ea typeface="宋体" panose="02010600030101010101" pitchFamily="2" charset="-122"/>
              </a:defRPr>
            </a:lvl5pPr>
            <a:lvl6pPr marL="25146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6pPr>
            <a:lvl7pPr marL="29718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7pPr>
            <a:lvl8pPr marL="34290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8pPr>
            <a:lvl9pPr marL="38862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9pPr>
          </a:lstStyle>
          <a:p>
            <a:endParaRPr lang="zh-CN" altLang="en-US" dirty="0"/>
          </a:p>
        </p:txBody>
      </p:sp>
      <p:sp>
        <p:nvSpPr>
          <p:cNvPr id="4" name="标题 1"/>
          <p:cNvSpPr txBox="1">
            <a:spLocks/>
          </p:cNvSpPr>
          <p:nvPr/>
        </p:nvSpPr>
        <p:spPr>
          <a:xfrm>
            <a:off x="1022573" y="252784"/>
            <a:ext cx="3698896" cy="4826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n-US" altLang="zh-CN" dirty="0" smtClean="0"/>
              <a:t>3.3 SEM</a:t>
            </a:r>
            <a:r>
              <a:rPr lang="zh-CN" altLang="en-US" dirty="0" smtClean="0"/>
              <a:t>推荐算法</a:t>
            </a:r>
            <a:endParaRPr lang="zh-CN" altLang="en-US" dirty="0"/>
          </a:p>
        </p:txBody>
      </p:sp>
      <p:grpSp>
        <p:nvGrpSpPr>
          <p:cNvPr id="5" name="Group 3"/>
          <p:cNvGrpSpPr>
            <a:grpSpLocks/>
          </p:cNvGrpSpPr>
          <p:nvPr/>
        </p:nvGrpSpPr>
        <p:grpSpPr bwMode="auto">
          <a:xfrm>
            <a:off x="3034838" y="891276"/>
            <a:ext cx="4767942" cy="571200"/>
            <a:chOff x="480" y="864"/>
            <a:chExt cx="2085" cy="720"/>
          </a:xfrm>
        </p:grpSpPr>
        <p:sp>
          <p:nvSpPr>
            <p:cNvPr id="6" name="AutoShape 6"/>
            <p:cNvSpPr>
              <a:spLocks noChangeArrowheads="1"/>
            </p:cNvSpPr>
            <p:nvPr/>
          </p:nvSpPr>
          <p:spPr bwMode="auto">
            <a:xfrm>
              <a:off x="1317" y="864"/>
              <a:ext cx="1248" cy="720"/>
            </a:xfrm>
            <a:prstGeom prst="homePlate">
              <a:avLst>
                <a:gd name="adj" fmla="val 43333"/>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400">
                  <a:solidFill>
                    <a:schemeClr val="tx1"/>
                  </a:solidFill>
                  <a:latin typeface="Book Antiqua" panose="02040602050305030304" pitchFamily="18" charset="0"/>
                  <a:ea typeface="宋体" panose="02010600030101010101" pitchFamily="2" charset="-122"/>
                </a:defRPr>
              </a:lvl1pPr>
              <a:lvl2pPr marL="742950" indent="-285750">
                <a:defRPr sz="1400">
                  <a:solidFill>
                    <a:schemeClr val="tx1"/>
                  </a:solidFill>
                  <a:latin typeface="Book Antiqua" panose="02040602050305030304" pitchFamily="18" charset="0"/>
                  <a:ea typeface="宋体" panose="02010600030101010101" pitchFamily="2" charset="-122"/>
                </a:defRPr>
              </a:lvl2pPr>
              <a:lvl3pPr marL="1143000" indent="-228600">
                <a:defRPr sz="1400">
                  <a:solidFill>
                    <a:schemeClr val="tx1"/>
                  </a:solidFill>
                  <a:latin typeface="Book Antiqua" panose="02040602050305030304" pitchFamily="18" charset="0"/>
                  <a:ea typeface="宋体" panose="02010600030101010101" pitchFamily="2" charset="-122"/>
                </a:defRPr>
              </a:lvl3pPr>
              <a:lvl4pPr marL="1600200" indent="-228600">
                <a:defRPr sz="1400">
                  <a:solidFill>
                    <a:schemeClr val="tx1"/>
                  </a:solidFill>
                  <a:latin typeface="Book Antiqua" panose="02040602050305030304" pitchFamily="18" charset="0"/>
                  <a:ea typeface="宋体" panose="02010600030101010101" pitchFamily="2" charset="-122"/>
                </a:defRPr>
              </a:lvl4pPr>
              <a:lvl5pPr marL="2057400" indent="-228600">
                <a:defRPr sz="1400">
                  <a:solidFill>
                    <a:schemeClr val="tx1"/>
                  </a:solidFill>
                  <a:latin typeface="Book Antiqua" panose="02040602050305030304" pitchFamily="18" charset="0"/>
                  <a:ea typeface="宋体" panose="02010600030101010101" pitchFamily="2" charset="-122"/>
                </a:defRPr>
              </a:lvl5pPr>
              <a:lvl6pPr marL="25146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6pPr>
              <a:lvl7pPr marL="29718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7pPr>
              <a:lvl8pPr marL="34290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8pPr>
              <a:lvl9pPr marL="38862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9pPr>
            </a:lstStyle>
            <a:p>
              <a:endParaRPr lang="zh-CN" altLang="en-US" dirty="0"/>
            </a:p>
          </p:txBody>
        </p:sp>
        <p:sp>
          <p:nvSpPr>
            <p:cNvPr id="7" name="AutoShape 8"/>
            <p:cNvSpPr>
              <a:spLocks noChangeArrowheads="1"/>
            </p:cNvSpPr>
            <p:nvPr/>
          </p:nvSpPr>
          <p:spPr bwMode="auto">
            <a:xfrm>
              <a:off x="480" y="864"/>
              <a:ext cx="1125" cy="720"/>
            </a:xfrm>
            <a:prstGeom prst="homePlate">
              <a:avLst>
                <a:gd name="adj" fmla="val 43333"/>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400">
                  <a:solidFill>
                    <a:schemeClr val="tx1"/>
                  </a:solidFill>
                  <a:latin typeface="Book Antiqua" panose="02040602050305030304" pitchFamily="18" charset="0"/>
                  <a:ea typeface="宋体" panose="02010600030101010101" pitchFamily="2" charset="-122"/>
                </a:defRPr>
              </a:lvl1pPr>
              <a:lvl2pPr marL="742950" indent="-285750">
                <a:defRPr sz="1400">
                  <a:solidFill>
                    <a:schemeClr val="tx1"/>
                  </a:solidFill>
                  <a:latin typeface="Book Antiqua" panose="02040602050305030304" pitchFamily="18" charset="0"/>
                  <a:ea typeface="宋体" panose="02010600030101010101" pitchFamily="2" charset="-122"/>
                </a:defRPr>
              </a:lvl2pPr>
              <a:lvl3pPr marL="1143000" indent="-228600">
                <a:defRPr sz="1400">
                  <a:solidFill>
                    <a:schemeClr val="tx1"/>
                  </a:solidFill>
                  <a:latin typeface="Book Antiqua" panose="02040602050305030304" pitchFamily="18" charset="0"/>
                  <a:ea typeface="宋体" panose="02010600030101010101" pitchFamily="2" charset="-122"/>
                </a:defRPr>
              </a:lvl3pPr>
              <a:lvl4pPr marL="1600200" indent="-228600">
                <a:defRPr sz="1400">
                  <a:solidFill>
                    <a:schemeClr val="tx1"/>
                  </a:solidFill>
                  <a:latin typeface="Book Antiqua" panose="02040602050305030304" pitchFamily="18" charset="0"/>
                  <a:ea typeface="宋体" panose="02010600030101010101" pitchFamily="2" charset="-122"/>
                </a:defRPr>
              </a:lvl4pPr>
              <a:lvl5pPr marL="2057400" indent="-228600">
                <a:defRPr sz="1400">
                  <a:solidFill>
                    <a:schemeClr val="tx1"/>
                  </a:solidFill>
                  <a:latin typeface="Book Antiqua" panose="02040602050305030304" pitchFamily="18" charset="0"/>
                  <a:ea typeface="宋体" panose="02010600030101010101" pitchFamily="2" charset="-122"/>
                </a:defRPr>
              </a:lvl5pPr>
              <a:lvl6pPr marL="25146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6pPr>
              <a:lvl7pPr marL="29718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7pPr>
              <a:lvl8pPr marL="34290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8pPr>
              <a:lvl9pPr marL="38862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9pPr>
            </a:lstStyle>
            <a:p>
              <a:endParaRPr lang="zh-CN" altLang="en-US"/>
            </a:p>
          </p:txBody>
        </p:sp>
        <p:sp>
          <p:nvSpPr>
            <p:cNvPr id="8" name="Text Box 9"/>
            <p:cNvSpPr txBox="1">
              <a:spLocks noChangeArrowheads="1"/>
            </p:cNvSpPr>
            <p:nvPr/>
          </p:nvSpPr>
          <p:spPr bwMode="auto">
            <a:xfrm>
              <a:off x="583" y="974"/>
              <a:ext cx="982" cy="504"/>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1400">
                  <a:solidFill>
                    <a:schemeClr val="tx1"/>
                  </a:solidFill>
                  <a:latin typeface="Book Antiqua" panose="02040602050305030304" pitchFamily="18" charset="0"/>
                  <a:ea typeface="宋体" panose="02010600030101010101" pitchFamily="2" charset="-122"/>
                </a:defRPr>
              </a:lvl1pPr>
              <a:lvl2pPr marL="742950" indent="-285750">
                <a:defRPr sz="1400">
                  <a:solidFill>
                    <a:schemeClr val="tx1"/>
                  </a:solidFill>
                  <a:latin typeface="Book Antiqua" panose="02040602050305030304" pitchFamily="18" charset="0"/>
                  <a:ea typeface="宋体" panose="02010600030101010101" pitchFamily="2" charset="-122"/>
                </a:defRPr>
              </a:lvl2pPr>
              <a:lvl3pPr marL="1143000" indent="-228600">
                <a:defRPr sz="1400">
                  <a:solidFill>
                    <a:schemeClr val="tx1"/>
                  </a:solidFill>
                  <a:latin typeface="Book Antiqua" panose="02040602050305030304" pitchFamily="18" charset="0"/>
                  <a:ea typeface="宋体" panose="02010600030101010101" pitchFamily="2" charset="-122"/>
                </a:defRPr>
              </a:lvl3pPr>
              <a:lvl4pPr marL="1600200" indent="-228600">
                <a:defRPr sz="1400">
                  <a:solidFill>
                    <a:schemeClr val="tx1"/>
                  </a:solidFill>
                  <a:latin typeface="Book Antiqua" panose="02040602050305030304" pitchFamily="18" charset="0"/>
                  <a:ea typeface="宋体" panose="02010600030101010101" pitchFamily="2" charset="-122"/>
                </a:defRPr>
              </a:lvl4pPr>
              <a:lvl5pPr marL="2057400" indent="-228600">
                <a:defRPr sz="1400">
                  <a:solidFill>
                    <a:schemeClr val="tx1"/>
                  </a:solidFill>
                  <a:latin typeface="Book Antiqua" panose="02040602050305030304" pitchFamily="18" charset="0"/>
                  <a:ea typeface="宋体" panose="02010600030101010101" pitchFamily="2" charset="-122"/>
                </a:defRPr>
              </a:lvl5pPr>
              <a:lvl6pPr marL="25146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6pPr>
              <a:lvl7pPr marL="29718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7pPr>
              <a:lvl8pPr marL="34290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8pPr>
              <a:lvl9pPr marL="38862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9pPr>
            </a:lstStyle>
            <a:p>
              <a:pPr eaLnBrk="1" hangingPunct="1">
                <a:lnSpc>
                  <a:spcPct val="100000"/>
                </a:lnSpc>
                <a:spcBef>
                  <a:spcPct val="0"/>
                </a:spcBef>
                <a:buFontTx/>
                <a:buNone/>
              </a:pPr>
              <a:r>
                <a:rPr kumimoji="1" lang="zh-CN" altLang="en-US" sz="2000" dirty="0" smtClean="0">
                  <a:latin typeface="Times New Roman" panose="02020603050405020304" pitchFamily="18" charset="0"/>
                </a:rPr>
                <a:t>推荐算法整体流程</a:t>
              </a:r>
              <a:endParaRPr kumimoji="1" lang="zh-CN" altLang="en-US" sz="2000" dirty="0">
                <a:latin typeface="Times New Roman" panose="02020603050405020304" pitchFamily="18" charset="0"/>
              </a:endParaRPr>
            </a:p>
          </p:txBody>
        </p:sp>
        <p:sp>
          <p:nvSpPr>
            <p:cNvPr id="9" name="Text Box 11"/>
            <p:cNvSpPr txBox="1">
              <a:spLocks noChangeArrowheads="1"/>
            </p:cNvSpPr>
            <p:nvPr/>
          </p:nvSpPr>
          <p:spPr bwMode="auto">
            <a:xfrm>
              <a:off x="1615" y="974"/>
              <a:ext cx="859" cy="504"/>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1400">
                  <a:solidFill>
                    <a:schemeClr val="tx1"/>
                  </a:solidFill>
                  <a:latin typeface="Book Antiqua" panose="02040602050305030304" pitchFamily="18" charset="0"/>
                  <a:ea typeface="宋体" panose="02010600030101010101" pitchFamily="2" charset="-122"/>
                </a:defRPr>
              </a:lvl1pPr>
              <a:lvl2pPr marL="742950" indent="-285750">
                <a:defRPr sz="1400">
                  <a:solidFill>
                    <a:schemeClr val="tx1"/>
                  </a:solidFill>
                  <a:latin typeface="Book Antiqua" panose="02040602050305030304" pitchFamily="18" charset="0"/>
                  <a:ea typeface="宋体" panose="02010600030101010101" pitchFamily="2" charset="-122"/>
                </a:defRPr>
              </a:lvl2pPr>
              <a:lvl3pPr marL="1143000" indent="-228600">
                <a:defRPr sz="1400">
                  <a:solidFill>
                    <a:schemeClr val="tx1"/>
                  </a:solidFill>
                  <a:latin typeface="Book Antiqua" panose="02040602050305030304" pitchFamily="18" charset="0"/>
                  <a:ea typeface="宋体" panose="02010600030101010101" pitchFamily="2" charset="-122"/>
                </a:defRPr>
              </a:lvl3pPr>
              <a:lvl4pPr marL="1600200" indent="-228600">
                <a:defRPr sz="1400">
                  <a:solidFill>
                    <a:schemeClr val="tx1"/>
                  </a:solidFill>
                  <a:latin typeface="Book Antiqua" panose="02040602050305030304" pitchFamily="18" charset="0"/>
                  <a:ea typeface="宋体" panose="02010600030101010101" pitchFamily="2" charset="-122"/>
                </a:defRPr>
              </a:lvl4pPr>
              <a:lvl5pPr marL="2057400" indent="-228600">
                <a:defRPr sz="1400">
                  <a:solidFill>
                    <a:schemeClr val="tx1"/>
                  </a:solidFill>
                  <a:latin typeface="Book Antiqua" panose="02040602050305030304" pitchFamily="18" charset="0"/>
                  <a:ea typeface="宋体" panose="02010600030101010101" pitchFamily="2" charset="-122"/>
                </a:defRPr>
              </a:lvl5pPr>
              <a:lvl6pPr marL="25146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6pPr>
              <a:lvl7pPr marL="29718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7pPr>
              <a:lvl8pPr marL="34290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8pPr>
              <a:lvl9pPr marL="38862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9pPr>
            </a:lstStyle>
            <a:p>
              <a:pPr algn="ctr" eaLnBrk="1" hangingPunct="1">
                <a:lnSpc>
                  <a:spcPct val="100000"/>
                </a:lnSpc>
                <a:spcBef>
                  <a:spcPct val="0"/>
                </a:spcBef>
                <a:buFontTx/>
                <a:buNone/>
              </a:pPr>
              <a:r>
                <a:rPr kumimoji="1" lang="zh-CN" altLang="en-US" sz="2000" dirty="0" smtClean="0">
                  <a:latin typeface="Times New Roman" panose="02020603050405020304" pitchFamily="18" charset="0"/>
                </a:rPr>
                <a:t>文本语义相似度</a:t>
              </a:r>
              <a:endParaRPr kumimoji="1" lang="zh-CN" altLang="en-US" sz="2000" dirty="0">
                <a:latin typeface="Times New Roman" panose="02020603050405020304" pitchFamily="18" charset="0"/>
              </a:endParaRPr>
            </a:p>
          </p:txBody>
        </p:sp>
      </p:grpSp>
      <p:sp>
        <p:nvSpPr>
          <p:cNvPr id="10" name="AutoShape 6"/>
          <p:cNvSpPr>
            <a:spLocks noChangeArrowheads="1"/>
          </p:cNvSpPr>
          <p:nvPr/>
        </p:nvSpPr>
        <p:spPr bwMode="auto">
          <a:xfrm>
            <a:off x="1011616" y="891276"/>
            <a:ext cx="2258761" cy="571200"/>
          </a:xfrm>
          <a:prstGeom prst="homePlate">
            <a:avLst>
              <a:gd name="adj" fmla="val 43333"/>
            </a:avLst>
          </a:prstGeom>
          <a:solidFill>
            <a:schemeClr val="accent1"/>
          </a:solidFill>
          <a:ln w="9525">
            <a:solidFill>
              <a:schemeClr val="tx1"/>
            </a:solidFill>
            <a:miter lim="800000"/>
            <a:headEnd/>
            <a:tailEnd/>
          </a:ln>
          <a:effectLst/>
          <a:extLst/>
        </p:spPr>
        <p:txBody>
          <a:bodyPr wrap="none" anchor="ctr"/>
          <a:lstStyle>
            <a:lvl1pPr>
              <a:defRPr sz="1400">
                <a:solidFill>
                  <a:schemeClr val="tx1"/>
                </a:solidFill>
                <a:latin typeface="Book Antiqua" panose="02040602050305030304" pitchFamily="18" charset="0"/>
                <a:ea typeface="宋体" panose="02010600030101010101" pitchFamily="2" charset="-122"/>
              </a:defRPr>
            </a:lvl1pPr>
            <a:lvl2pPr marL="742950" indent="-285750">
              <a:defRPr sz="1400">
                <a:solidFill>
                  <a:schemeClr val="tx1"/>
                </a:solidFill>
                <a:latin typeface="Book Antiqua" panose="02040602050305030304" pitchFamily="18" charset="0"/>
                <a:ea typeface="宋体" panose="02010600030101010101" pitchFamily="2" charset="-122"/>
              </a:defRPr>
            </a:lvl2pPr>
            <a:lvl3pPr marL="1143000" indent="-228600">
              <a:defRPr sz="1400">
                <a:solidFill>
                  <a:schemeClr val="tx1"/>
                </a:solidFill>
                <a:latin typeface="Book Antiqua" panose="02040602050305030304" pitchFamily="18" charset="0"/>
                <a:ea typeface="宋体" panose="02010600030101010101" pitchFamily="2" charset="-122"/>
              </a:defRPr>
            </a:lvl3pPr>
            <a:lvl4pPr marL="1600200" indent="-228600">
              <a:defRPr sz="1400">
                <a:solidFill>
                  <a:schemeClr val="tx1"/>
                </a:solidFill>
                <a:latin typeface="Book Antiqua" panose="02040602050305030304" pitchFamily="18" charset="0"/>
                <a:ea typeface="宋体" panose="02010600030101010101" pitchFamily="2" charset="-122"/>
              </a:defRPr>
            </a:lvl4pPr>
            <a:lvl5pPr marL="2057400" indent="-228600">
              <a:defRPr sz="1400">
                <a:solidFill>
                  <a:schemeClr val="tx1"/>
                </a:solidFill>
                <a:latin typeface="Book Antiqua" panose="02040602050305030304" pitchFamily="18" charset="0"/>
                <a:ea typeface="宋体" panose="02010600030101010101" pitchFamily="2" charset="-122"/>
              </a:defRPr>
            </a:lvl5pPr>
            <a:lvl6pPr marL="25146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6pPr>
            <a:lvl7pPr marL="29718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7pPr>
            <a:lvl8pPr marL="34290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8pPr>
            <a:lvl9pPr marL="38862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9pPr>
          </a:lstStyle>
          <a:p>
            <a:endParaRPr lang="zh-CN" altLang="en-US" dirty="0"/>
          </a:p>
        </p:txBody>
      </p:sp>
      <p:sp>
        <p:nvSpPr>
          <p:cNvPr id="11" name="Text Box 9"/>
          <p:cNvSpPr txBox="1">
            <a:spLocks noChangeArrowheads="1"/>
          </p:cNvSpPr>
          <p:nvPr/>
        </p:nvSpPr>
        <p:spPr bwMode="auto">
          <a:xfrm>
            <a:off x="1076645" y="967657"/>
            <a:ext cx="2102261" cy="399840"/>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1400">
                <a:solidFill>
                  <a:schemeClr val="tx1"/>
                </a:solidFill>
                <a:latin typeface="Book Antiqua" panose="02040602050305030304" pitchFamily="18" charset="0"/>
                <a:ea typeface="宋体" panose="02010600030101010101" pitchFamily="2" charset="-122"/>
              </a:defRPr>
            </a:lvl1pPr>
            <a:lvl2pPr marL="742950" indent="-285750">
              <a:defRPr sz="1400">
                <a:solidFill>
                  <a:schemeClr val="tx1"/>
                </a:solidFill>
                <a:latin typeface="Book Antiqua" panose="02040602050305030304" pitchFamily="18" charset="0"/>
                <a:ea typeface="宋体" panose="02010600030101010101" pitchFamily="2" charset="-122"/>
              </a:defRPr>
            </a:lvl2pPr>
            <a:lvl3pPr marL="1143000" indent="-228600">
              <a:defRPr sz="1400">
                <a:solidFill>
                  <a:schemeClr val="tx1"/>
                </a:solidFill>
                <a:latin typeface="Book Antiqua" panose="02040602050305030304" pitchFamily="18" charset="0"/>
                <a:ea typeface="宋体" panose="02010600030101010101" pitchFamily="2" charset="-122"/>
              </a:defRPr>
            </a:lvl3pPr>
            <a:lvl4pPr marL="1600200" indent="-228600">
              <a:defRPr sz="1400">
                <a:solidFill>
                  <a:schemeClr val="tx1"/>
                </a:solidFill>
                <a:latin typeface="Book Antiqua" panose="02040602050305030304" pitchFamily="18" charset="0"/>
                <a:ea typeface="宋体" panose="02010600030101010101" pitchFamily="2" charset="-122"/>
              </a:defRPr>
            </a:lvl4pPr>
            <a:lvl5pPr marL="2057400" indent="-228600">
              <a:defRPr sz="1400">
                <a:solidFill>
                  <a:schemeClr val="tx1"/>
                </a:solidFill>
                <a:latin typeface="Book Antiqua" panose="02040602050305030304" pitchFamily="18" charset="0"/>
                <a:ea typeface="宋体" panose="02010600030101010101" pitchFamily="2" charset="-122"/>
              </a:defRPr>
            </a:lvl5pPr>
            <a:lvl6pPr marL="25146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6pPr>
            <a:lvl7pPr marL="29718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7pPr>
            <a:lvl8pPr marL="34290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8pPr>
            <a:lvl9pPr marL="38862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9pPr>
          </a:lstStyle>
          <a:p>
            <a:pPr eaLnBrk="1" hangingPunct="1">
              <a:lnSpc>
                <a:spcPct val="100000"/>
              </a:lnSpc>
              <a:spcBef>
                <a:spcPct val="0"/>
              </a:spcBef>
              <a:buFontTx/>
              <a:buNone/>
            </a:pPr>
            <a:r>
              <a:rPr kumimoji="1" lang="zh-CN" altLang="en-US" sz="2000" dirty="0" smtClean="0">
                <a:latin typeface="Times New Roman" panose="02020603050405020304" pitchFamily="18" charset="0"/>
              </a:rPr>
              <a:t>融合时间因素</a:t>
            </a:r>
            <a:endParaRPr kumimoji="1" lang="zh-CN" altLang="en-US" sz="2000" dirty="0">
              <a:latin typeface="Times New Roman" panose="02020603050405020304" pitchFamily="18" charset="0"/>
            </a:endParaRPr>
          </a:p>
        </p:txBody>
      </p:sp>
      <p:sp>
        <p:nvSpPr>
          <p:cNvPr id="12" name="Text Box 11"/>
          <p:cNvSpPr txBox="1">
            <a:spLocks noChangeArrowheads="1"/>
          </p:cNvSpPr>
          <p:nvPr/>
        </p:nvSpPr>
        <p:spPr bwMode="auto">
          <a:xfrm>
            <a:off x="7917762" y="967657"/>
            <a:ext cx="1460266" cy="3998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1400">
                <a:solidFill>
                  <a:schemeClr val="tx1"/>
                </a:solidFill>
                <a:latin typeface="Book Antiqua" panose="02040602050305030304" pitchFamily="18" charset="0"/>
                <a:ea typeface="宋体" panose="02010600030101010101" pitchFamily="2" charset="-122"/>
              </a:defRPr>
            </a:lvl1pPr>
            <a:lvl2pPr marL="742950" indent="-285750">
              <a:defRPr sz="1400">
                <a:solidFill>
                  <a:schemeClr val="tx1"/>
                </a:solidFill>
                <a:latin typeface="Book Antiqua" panose="02040602050305030304" pitchFamily="18" charset="0"/>
                <a:ea typeface="宋体" panose="02010600030101010101" pitchFamily="2" charset="-122"/>
              </a:defRPr>
            </a:lvl2pPr>
            <a:lvl3pPr marL="1143000" indent="-228600">
              <a:defRPr sz="1400">
                <a:solidFill>
                  <a:schemeClr val="tx1"/>
                </a:solidFill>
                <a:latin typeface="Book Antiqua" panose="02040602050305030304" pitchFamily="18" charset="0"/>
                <a:ea typeface="宋体" panose="02010600030101010101" pitchFamily="2" charset="-122"/>
              </a:defRPr>
            </a:lvl3pPr>
            <a:lvl4pPr marL="1600200" indent="-228600">
              <a:defRPr sz="1400">
                <a:solidFill>
                  <a:schemeClr val="tx1"/>
                </a:solidFill>
                <a:latin typeface="Book Antiqua" panose="02040602050305030304" pitchFamily="18" charset="0"/>
                <a:ea typeface="宋体" panose="02010600030101010101" pitchFamily="2" charset="-122"/>
              </a:defRPr>
            </a:lvl4pPr>
            <a:lvl5pPr marL="2057400" indent="-228600">
              <a:defRPr sz="1400">
                <a:solidFill>
                  <a:schemeClr val="tx1"/>
                </a:solidFill>
                <a:latin typeface="Book Antiqua" panose="02040602050305030304" pitchFamily="18" charset="0"/>
                <a:ea typeface="宋体" panose="02010600030101010101" pitchFamily="2" charset="-122"/>
              </a:defRPr>
            </a:lvl5pPr>
            <a:lvl6pPr marL="25146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6pPr>
            <a:lvl7pPr marL="29718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7pPr>
            <a:lvl8pPr marL="34290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8pPr>
            <a:lvl9pPr marL="38862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9pPr>
          </a:lstStyle>
          <a:p>
            <a:pPr algn="ctr" eaLnBrk="1" hangingPunct="1">
              <a:lnSpc>
                <a:spcPct val="100000"/>
              </a:lnSpc>
              <a:spcBef>
                <a:spcPct val="0"/>
              </a:spcBef>
              <a:buFontTx/>
              <a:buNone/>
            </a:pPr>
            <a:r>
              <a:rPr kumimoji="1" lang="zh-CN" altLang="en-US" sz="2000" dirty="0" smtClean="0">
                <a:latin typeface="Times New Roman" panose="02020603050405020304" pitchFamily="18" charset="0"/>
              </a:rPr>
              <a:t>情感相似度</a:t>
            </a:r>
            <a:endParaRPr kumimoji="1" lang="zh-CN" altLang="en-US" sz="2000" dirty="0">
              <a:latin typeface="Times New Roman" panose="02020603050405020304" pitchFamily="18" charset="0"/>
            </a:endParaRPr>
          </a:p>
        </p:txBody>
      </p:sp>
      <p:sp>
        <p:nvSpPr>
          <p:cNvPr id="13" name="标题 1"/>
          <p:cNvSpPr txBox="1">
            <a:spLocks/>
          </p:cNvSpPr>
          <p:nvPr/>
        </p:nvSpPr>
        <p:spPr>
          <a:xfrm>
            <a:off x="1011617" y="1847665"/>
            <a:ext cx="9567778" cy="3362287"/>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pPr>
              <a:lnSpc>
                <a:spcPct val="150000"/>
              </a:lnSpc>
            </a:pPr>
            <a:r>
              <a:rPr lang="zh-CN" altLang="zh-CN" b="0" dirty="0">
                <a:ea typeface="宋体" panose="02010600030101010101" pitchFamily="2" charset="-122"/>
              </a:rPr>
              <a:t>用户的文本内容存在时间先后的特性，不同时间的文本内容对用户的表征能力不同，距离当前时间越近，表征能力越强。为减少时间变化带来的偏差，本文在对用户的文本内容计算相似性时添加了相应的权重值以反映时间变化的影响。在经济学中的</a:t>
            </a:r>
            <a:r>
              <a:rPr lang="zh-CN" altLang="zh-CN" dirty="0">
                <a:solidFill>
                  <a:srgbClr val="FF0000"/>
                </a:solidFill>
                <a:ea typeface="宋体" panose="02010600030101010101" pitchFamily="2" charset="-122"/>
              </a:rPr>
              <a:t>层次分析法</a:t>
            </a:r>
            <a:r>
              <a:rPr lang="en-US" altLang="zh-CN" dirty="0">
                <a:solidFill>
                  <a:srgbClr val="FF0000"/>
                </a:solidFill>
                <a:ea typeface="宋体" panose="02010600030101010101" pitchFamily="2" charset="-122"/>
              </a:rPr>
              <a:t>(</a:t>
            </a:r>
            <a:r>
              <a:rPr lang="en-US" altLang="zh-CN" dirty="0" err="1">
                <a:solidFill>
                  <a:srgbClr val="FF0000"/>
                </a:solidFill>
                <a:ea typeface="宋体" panose="02010600030101010101" pitchFamily="2" charset="-122"/>
              </a:rPr>
              <a:t>AHP</a:t>
            </a:r>
            <a:r>
              <a:rPr lang="en-US" altLang="zh-CN" dirty="0">
                <a:solidFill>
                  <a:srgbClr val="FF0000"/>
                </a:solidFill>
                <a:ea typeface="宋体" panose="02010600030101010101" pitchFamily="2" charset="-122"/>
              </a:rPr>
              <a:t>)</a:t>
            </a:r>
            <a:r>
              <a:rPr lang="zh-CN" altLang="zh-CN" b="0" dirty="0">
                <a:ea typeface="宋体" panose="02010600030101010101" pitchFamily="2" charset="-122"/>
              </a:rPr>
              <a:t>可以用来解决多因素下的决策问题，所以本文利用层次分析法对每个</a:t>
            </a:r>
            <a:r>
              <a:rPr lang="zh-CN" altLang="zh-CN" b="0" dirty="0" smtClean="0">
                <a:ea typeface="宋体" panose="02010600030101010101" pitchFamily="2" charset="-122"/>
              </a:rPr>
              <a:t>因素进行</a:t>
            </a:r>
            <a:r>
              <a:rPr lang="zh-CN" altLang="zh-CN" b="0" dirty="0">
                <a:ea typeface="宋体" panose="02010600030101010101" pitchFamily="2" charset="-122"/>
              </a:rPr>
              <a:t>权重的计算。</a:t>
            </a:r>
          </a:p>
        </p:txBody>
      </p:sp>
    </p:spTree>
    <p:extLst>
      <p:ext uri="{BB962C8B-B14F-4D97-AF65-F5344CB8AC3E}">
        <p14:creationId xmlns:p14="http://schemas.microsoft.com/office/powerpoint/2010/main" val="2586341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0-#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0-#ppt_w/2"/>
                                          </p:val>
                                        </p:tav>
                                        <p:tav tm="100000">
                                          <p:val>
                                            <p:strVal val="#ppt_x"/>
                                          </p:val>
                                        </p:tav>
                                      </p:tavLst>
                                    </p:anim>
                                    <p:anim calcmode="lin" valueType="num">
                                      <p:cBhvr additive="base">
                                        <p:cTn id="16" dur="500" fill="hold"/>
                                        <p:tgtEl>
                                          <p:spTgt spid="10"/>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0-#ppt_w/2"/>
                                          </p:val>
                                        </p:tav>
                                        <p:tav tm="100000">
                                          <p:val>
                                            <p:strVal val="#ppt_x"/>
                                          </p:val>
                                        </p:tav>
                                      </p:tavLst>
                                    </p:anim>
                                    <p:anim calcmode="lin" valueType="num">
                                      <p:cBhvr additive="base">
                                        <p:cTn id="20" dur="500" fill="hold"/>
                                        <p:tgtEl>
                                          <p:spTgt spid="11"/>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anim calcmode="lin" valueType="num">
                                      <p:cBhvr additive="base">
                                        <p:cTn id="23" dur="500" fill="hold"/>
                                        <p:tgtEl>
                                          <p:spTgt spid="12"/>
                                        </p:tgtEl>
                                        <p:attrNameLst>
                                          <p:attrName>ppt_x</p:attrName>
                                        </p:attrNameLst>
                                      </p:cBhvr>
                                      <p:tavLst>
                                        <p:tav tm="0">
                                          <p:val>
                                            <p:strVal val="0-#ppt_w/2"/>
                                          </p:val>
                                        </p:tav>
                                        <p:tav tm="100000">
                                          <p:val>
                                            <p:strVal val="#ppt_x"/>
                                          </p:val>
                                        </p:tav>
                                      </p:tavLst>
                                    </p:anim>
                                    <p:anim calcmode="lin" valueType="num">
                                      <p:cBhvr additive="base">
                                        <p:cTn id="24" dur="500" fill="hold"/>
                                        <p:tgtEl>
                                          <p:spTgt spid="12"/>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4"/>
                                        </p:tgtEl>
                                        <p:attrNameLst>
                                          <p:attrName>style.visibility</p:attrName>
                                        </p:attrNameLst>
                                      </p:cBhvr>
                                      <p:to>
                                        <p:strVal val="visible"/>
                                      </p:to>
                                    </p:set>
                                    <p:anim calcmode="lin" valueType="num">
                                      <p:cBhvr additive="base">
                                        <p:cTn id="27" dur="500" fill="hold"/>
                                        <p:tgtEl>
                                          <p:spTgt spid="4"/>
                                        </p:tgtEl>
                                        <p:attrNameLst>
                                          <p:attrName>ppt_x</p:attrName>
                                        </p:attrNameLst>
                                      </p:cBhvr>
                                      <p:tavLst>
                                        <p:tav tm="0">
                                          <p:val>
                                            <p:strVal val="0-#ppt_w/2"/>
                                          </p:val>
                                        </p:tav>
                                        <p:tav tm="100000">
                                          <p:val>
                                            <p:strVal val="#ppt_x"/>
                                          </p:val>
                                        </p:tav>
                                      </p:tavLst>
                                    </p:anim>
                                    <p:anim calcmode="lin" valueType="num">
                                      <p:cBhvr additive="base">
                                        <p:cTn id="2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fade">
                                      <p:cBhvr>
                                        <p:cTn id="3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10" grpId="0" animBg="1"/>
      <p:bldP spid="11" grpId="0"/>
      <p:bldP spid="12" grpId="0" animBg="1"/>
      <p:bldP spid="1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AutoShape 6"/>
          <p:cNvSpPr>
            <a:spLocks noChangeArrowheads="1"/>
          </p:cNvSpPr>
          <p:nvPr/>
        </p:nvSpPr>
        <p:spPr bwMode="auto">
          <a:xfrm>
            <a:off x="7565662" y="891276"/>
            <a:ext cx="2348945" cy="571200"/>
          </a:xfrm>
          <a:prstGeom prst="homePlate">
            <a:avLst>
              <a:gd name="adj" fmla="val 43333"/>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400">
                <a:solidFill>
                  <a:schemeClr val="tx1"/>
                </a:solidFill>
                <a:latin typeface="Book Antiqua" panose="02040602050305030304" pitchFamily="18" charset="0"/>
                <a:ea typeface="宋体" panose="02010600030101010101" pitchFamily="2" charset="-122"/>
              </a:defRPr>
            </a:lvl1pPr>
            <a:lvl2pPr marL="742950" indent="-285750">
              <a:defRPr sz="1400">
                <a:solidFill>
                  <a:schemeClr val="tx1"/>
                </a:solidFill>
                <a:latin typeface="Book Antiqua" panose="02040602050305030304" pitchFamily="18" charset="0"/>
                <a:ea typeface="宋体" panose="02010600030101010101" pitchFamily="2" charset="-122"/>
              </a:defRPr>
            </a:lvl2pPr>
            <a:lvl3pPr marL="1143000" indent="-228600">
              <a:defRPr sz="1400">
                <a:solidFill>
                  <a:schemeClr val="tx1"/>
                </a:solidFill>
                <a:latin typeface="Book Antiqua" panose="02040602050305030304" pitchFamily="18" charset="0"/>
                <a:ea typeface="宋体" panose="02010600030101010101" pitchFamily="2" charset="-122"/>
              </a:defRPr>
            </a:lvl3pPr>
            <a:lvl4pPr marL="1600200" indent="-228600">
              <a:defRPr sz="1400">
                <a:solidFill>
                  <a:schemeClr val="tx1"/>
                </a:solidFill>
                <a:latin typeface="Book Antiqua" panose="02040602050305030304" pitchFamily="18" charset="0"/>
                <a:ea typeface="宋体" panose="02010600030101010101" pitchFamily="2" charset="-122"/>
              </a:defRPr>
            </a:lvl4pPr>
            <a:lvl5pPr marL="2057400" indent="-228600">
              <a:defRPr sz="1400">
                <a:solidFill>
                  <a:schemeClr val="tx1"/>
                </a:solidFill>
                <a:latin typeface="Book Antiqua" panose="02040602050305030304" pitchFamily="18" charset="0"/>
                <a:ea typeface="宋体" panose="02010600030101010101" pitchFamily="2" charset="-122"/>
              </a:defRPr>
            </a:lvl5pPr>
            <a:lvl6pPr marL="25146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6pPr>
            <a:lvl7pPr marL="29718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7pPr>
            <a:lvl8pPr marL="34290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8pPr>
            <a:lvl9pPr marL="38862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9pPr>
          </a:lstStyle>
          <a:p>
            <a:endParaRPr lang="zh-CN" altLang="en-US" dirty="0"/>
          </a:p>
        </p:txBody>
      </p:sp>
      <p:sp>
        <p:nvSpPr>
          <p:cNvPr id="2" name="标题 1"/>
          <p:cNvSpPr>
            <a:spLocks noGrp="1"/>
          </p:cNvSpPr>
          <p:nvPr>
            <p:ph type="title"/>
          </p:nvPr>
        </p:nvSpPr>
        <p:spPr/>
        <p:txBody>
          <a:bodyPr/>
          <a:lstStyle/>
          <a:p>
            <a:r>
              <a:rPr lang="en-US" altLang="zh-CN" dirty="0" smtClean="0"/>
              <a:t>3.3 SEM</a:t>
            </a:r>
            <a:r>
              <a:rPr lang="zh-CN" altLang="en-US" dirty="0" smtClean="0"/>
              <a:t>推荐算法</a:t>
            </a:r>
            <a:endParaRPr lang="zh-CN" altLang="en-US" dirty="0"/>
          </a:p>
        </p:txBody>
      </p:sp>
      <p:graphicFrame>
        <p:nvGraphicFramePr>
          <p:cNvPr id="4" name="对象 3"/>
          <p:cNvGraphicFramePr>
            <a:graphicFrameLocks noChangeAspect="1"/>
          </p:cNvGraphicFramePr>
          <p:nvPr>
            <p:extLst>
              <p:ext uri="{D42A27DB-BD31-4B8C-83A1-F6EECF244321}">
                <p14:modId xmlns:p14="http://schemas.microsoft.com/office/powerpoint/2010/main" val="948388390"/>
              </p:ext>
            </p:extLst>
          </p:nvPr>
        </p:nvGraphicFramePr>
        <p:xfrm>
          <a:off x="2660289" y="2033475"/>
          <a:ext cx="6019800" cy="3809139"/>
        </p:xfrm>
        <a:graphic>
          <a:graphicData uri="http://schemas.openxmlformats.org/presentationml/2006/ole">
            <mc:AlternateContent xmlns:mc="http://schemas.openxmlformats.org/markup-compatibility/2006">
              <mc:Choice xmlns:v="urn:schemas-microsoft-com:vml" Requires="v">
                <p:oleObj spid="_x0000_s9278" name="Visio" r:id="rId3" imgW="4981418" imgH="3171925" progId="Visio.Drawing.15">
                  <p:embed/>
                </p:oleObj>
              </mc:Choice>
              <mc:Fallback>
                <p:oleObj name="Visio" r:id="rId3" imgW="4981418" imgH="3171925" progId="Visio.Drawing.15">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0289" y="2033475"/>
                        <a:ext cx="6019800" cy="3809139"/>
                      </a:xfrm>
                      <a:prstGeom prst="rect">
                        <a:avLst/>
                      </a:prstGeom>
                      <a:noFill/>
                    </p:spPr>
                  </p:pic>
                </p:oleObj>
              </mc:Fallback>
            </mc:AlternateContent>
          </a:graphicData>
        </a:graphic>
      </p:graphicFrame>
      <p:grpSp>
        <p:nvGrpSpPr>
          <p:cNvPr id="5" name="Group 3"/>
          <p:cNvGrpSpPr>
            <a:grpSpLocks/>
          </p:cNvGrpSpPr>
          <p:nvPr/>
        </p:nvGrpSpPr>
        <p:grpSpPr bwMode="auto">
          <a:xfrm>
            <a:off x="3034838" y="891276"/>
            <a:ext cx="4767942" cy="571200"/>
            <a:chOff x="480" y="864"/>
            <a:chExt cx="2085" cy="720"/>
          </a:xfrm>
        </p:grpSpPr>
        <p:sp>
          <p:nvSpPr>
            <p:cNvPr id="6" name="AutoShape 6"/>
            <p:cNvSpPr>
              <a:spLocks noChangeArrowheads="1"/>
            </p:cNvSpPr>
            <p:nvPr/>
          </p:nvSpPr>
          <p:spPr bwMode="auto">
            <a:xfrm>
              <a:off x="1317" y="864"/>
              <a:ext cx="1248" cy="720"/>
            </a:xfrm>
            <a:prstGeom prst="homePlate">
              <a:avLst>
                <a:gd name="adj" fmla="val 43333"/>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400">
                  <a:solidFill>
                    <a:schemeClr val="tx1"/>
                  </a:solidFill>
                  <a:latin typeface="Book Antiqua" panose="02040602050305030304" pitchFamily="18" charset="0"/>
                  <a:ea typeface="宋体" panose="02010600030101010101" pitchFamily="2" charset="-122"/>
                </a:defRPr>
              </a:lvl1pPr>
              <a:lvl2pPr marL="742950" indent="-285750">
                <a:defRPr sz="1400">
                  <a:solidFill>
                    <a:schemeClr val="tx1"/>
                  </a:solidFill>
                  <a:latin typeface="Book Antiqua" panose="02040602050305030304" pitchFamily="18" charset="0"/>
                  <a:ea typeface="宋体" panose="02010600030101010101" pitchFamily="2" charset="-122"/>
                </a:defRPr>
              </a:lvl2pPr>
              <a:lvl3pPr marL="1143000" indent="-228600">
                <a:defRPr sz="1400">
                  <a:solidFill>
                    <a:schemeClr val="tx1"/>
                  </a:solidFill>
                  <a:latin typeface="Book Antiqua" panose="02040602050305030304" pitchFamily="18" charset="0"/>
                  <a:ea typeface="宋体" panose="02010600030101010101" pitchFamily="2" charset="-122"/>
                </a:defRPr>
              </a:lvl3pPr>
              <a:lvl4pPr marL="1600200" indent="-228600">
                <a:defRPr sz="1400">
                  <a:solidFill>
                    <a:schemeClr val="tx1"/>
                  </a:solidFill>
                  <a:latin typeface="Book Antiqua" panose="02040602050305030304" pitchFamily="18" charset="0"/>
                  <a:ea typeface="宋体" panose="02010600030101010101" pitchFamily="2" charset="-122"/>
                </a:defRPr>
              </a:lvl4pPr>
              <a:lvl5pPr marL="2057400" indent="-228600">
                <a:defRPr sz="1400">
                  <a:solidFill>
                    <a:schemeClr val="tx1"/>
                  </a:solidFill>
                  <a:latin typeface="Book Antiqua" panose="02040602050305030304" pitchFamily="18" charset="0"/>
                  <a:ea typeface="宋体" panose="02010600030101010101" pitchFamily="2" charset="-122"/>
                </a:defRPr>
              </a:lvl5pPr>
              <a:lvl6pPr marL="25146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6pPr>
              <a:lvl7pPr marL="29718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7pPr>
              <a:lvl8pPr marL="34290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8pPr>
              <a:lvl9pPr marL="38862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9pPr>
            </a:lstStyle>
            <a:p>
              <a:endParaRPr lang="zh-CN" altLang="en-US" dirty="0"/>
            </a:p>
          </p:txBody>
        </p:sp>
        <p:sp>
          <p:nvSpPr>
            <p:cNvPr id="7" name="AutoShape 8"/>
            <p:cNvSpPr>
              <a:spLocks noChangeArrowheads="1"/>
            </p:cNvSpPr>
            <p:nvPr/>
          </p:nvSpPr>
          <p:spPr bwMode="auto">
            <a:xfrm>
              <a:off x="480" y="864"/>
              <a:ext cx="1125" cy="720"/>
            </a:xfrm>
            <a:prstGeom prst="homePlate">
              <a:avLst>
                <a:gd name="adj" fmla="val 43333"/>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400">
                  <a:solidFill>
                    <a:schemeClr val="tx1"/>
                  </a:solidFill>
                  <a:latin typeface="Book Antiqua" panose="02040602050305030304" pitchFamily="18" charset="0"/>
                  <a:ea typeface="宋体" panose="02010600030101010101" pitchFamily="2" charset="-122"/>
                </a:defRPr>
              </a:lvl1pPr>
              <a:lvl2pPr marL="742950" indent="-285750">
                <a:defRPr sz="1400">
                  <a:solidFill>
                    <a:schemeClr val="tx1"/>
                  </a:solidFill>
                  <a:latin typeface="Book Antiqua" panose="02040602050305030304" pitchFamily="18" charset="0"/>
                  <a:ea typeface="宋体" panose="02010600030101010101" pitchFamily="2" charset="-122"/>
                </a:defRPr>
              </a:lvl2pPr>
              <a:lvl3pPr marL="1143000" indent="-228600">
                <a:defRPr sz="1400">
                  <a:solidFill>
                    <a:schemeClr val="tx1"/>
                  </a:solidFill>
                  <a:latin typeface="Book Antiqua" panose="02040602050305030304" pitchFamily="18" charset="0"/>
                  <a:ea typeface="宋体" panose="02010600030101010101" pitchFamily="2" charset="-122"/>
                </a:defRPr>
              </a:lvl3pPr>
              <a:lvl4pPr marL="1600200" indent="-228600">
                <a:defRPr sz="1400">
                  <a:solidFill>
                    <a:schemeClr val="tx1"/>
                  </a:solidFill>
                  <a:latin typeface="Book Antiqua" panose="02040602050305030304" pitchFamily="18" charset="0"/>
                  <a:ea typeface="宋体" panose="02010600030101010101" pitchFamily="2" charset="-122"/>
                </a:defRPr>
              </a:lvl4pPr>
              <a:lvl5pPr marL="2057400" indent="-228600">
                <a:defRPr sz="1400">
                  <a:solidFill>
                    <a:schemeClr val="tx1"/>
                  </a:solidFill>
                  <a:latin typeface="Book Antiqua" panose="02040602050305030304" pitchFamily="18" charset="0"/>
                  <a:ea typeface="宋体" panose="02010600030101010101" pitchFamily="2" charset="-122"/>
                </a:defRPr>
              </a:lvl5pPr>
              <a:lvl6pPr marL="25146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6pPr>
              <a:lvl7pPr marL="29718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7pPr>
              <a:lvl8pPr marL="34290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8pPr>
              <a:lvl9pPr marL="38862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9pPr>
            </a:lstStyle>
            <a:p>
              <a:endParaRPr lang="zh-CN" altLang="en-US"/>
            </a:p>
          </p:txBody>
        </p:sp>
        <p:sp>
          <p:nvSpPr>
            <p:cNvPr id="8" name="Text Box 9"/>
            <p:cNvSpPr txBox="1">
              <a:spLocks noChangeArrowheads="1"/>
            </p:cNvSpPr>
            <p:nvPr/>
          </p:nvSpPr>
          <p:spPr bwMode="auto">
            <a:xfrm>
              <a:off x="583" y="974"/>
              <a:ext cx="982" cy="504"/>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1400">
                  <a:solidFill>
                    <a:schemeClr val="tx1"/>
                  </a:solidFill>
                  <a:latin typeface="Book Antiqua" panose="02040602050305030304" pitchFamily="18" charset="0"/>
                  <a:ea typeface="宋体" panose="02010600030101010101" pitchFamily="2" charset="-122"/>
                </a:defRPr>
              </a:lvl1pPr>
              <a:lvl2pPr marL="742950" indent="-285750">
                <a:defRPr sz="1400">
                  <a:solidFill>
                    <a:schemeClr val="tx1"/>
                  </a:solidFill>
                  <a:latin typeface="Book Antiqua" panose="02040602050305030304" pitchFamily="18" charset="0"/>
                  <a:ea typeface="宋体" panose="02010600030101010101" pitchFamily="2" charset="-122"/>
                </a:defRPr>
              </a:lvl2pPr>
              <a:lvl3pPr marL="1143000" indent="-228600">
                <a:defRPr sz="1400">
                  <a:solidFill>
                    <a:schemeClr val="tx1"/>
                  </a:solidFill>
                  <a:latin typeface="Book Antiqua" panose="02040602050305030304" pitchFamily="18" charset="0"/>
                  <a:ea typeface="宋体" panose="02010600030101010101" pitchFamily="2" charset="-122"/>
                </a:defRPr>
              </a:lvl3pPr>
              <a:lvl4pPr marL="1600200" indent="-228600">
                <a:defRPr sz="1400">
                  <a:solidFill>
                    <a:schemeClr val="tx1"/>
                  </a:solidFill>
                  <a:latin typeface="Book Antiqua" panose="02040602050305030304" pitchFamily="18" charset="0"/>
                  <a:ea typeface="宋体" panose="02010600030101010101" pitchFamily="2" charset="-122"/>
                </a:defRPr>
              </a:lvl4pPr>
              <a:lvl5pPr marL="2057400" indent="-228600">
                <a:defRPr sz="1400">
                  <a:solidFill>
                    <a:schemeClr val="tx1"/>
                  </a:solidFill>
                  <a:latin typeface="Book Antiqua" panose="02040602050305030304" pitchFamily="18" charset="0"/>
                  <a:ea typeface="宋体" panose="02010600030101010101" pitchFamily="2" charset="-122"/>
                </a:defRPr>
              </a:lvl5pPr>
              <a:lvl6pPr marL="25146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6pPr>
              <a:lvl7pPr marL="29718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7pPr>
              <a:lvl8pPr marL="34290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8pPr>
              <a:lvl9pPr marL="38862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9pPr>
            </a:lstStyle>
            <a:p>
              <a:pPr eaLnBrk="1" hangingPunct="1">
                <a:lnSpc>
                  <a:spcPct val="100000"/>
                </a:lnSpc>
                <a:spcBef>
                  <a:spcPct val="0"/>
                </a:spcBef>
                <a:buFontTx/>
                <a:buNone/>
              </a:pPr>
              <a:r>
                <a:rPr kumimoji="1" lang="zh-CN" altLang="en-US" sz="2000" dirty="0" smtClean="0">
                  <a:latin typeface="Times New Roman" panose="02020603050405020304" pitchFamily="18" charset="0"/>
                </a:rPr>
                <a:t>推荐算法整体流程</a:t>
              </a:r>
              <a:endParaRPr kumimoji="1" lang="zh-CN" altLang="en-US" sz="2000" dirty="0">
                <a:latin typeface="Times New Roman" panose="02020603050405020304" pitchFamily="18" charset="0"/>
              </a:endParaRPr>
            </a:p>
          </p:txBody>
        </p:sp>
        <p:sp>
          <p:nvSpPr>
            <p:cNvPr id="9" name="Text Box 11"/>
            <p:cNvSpPr txBox="1">
              <a:spLocks noChangeArrowheads="1"/>
            </p:cNvSpPr>
            <p:nvPr/>
          </p:nvSpPr>
          <p:spPr bwMode="auto">
            <a:xfrm>
              <a:off x="1615" y="974"/>
              <a:ext cx="859" cy="504"/>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1400">
                  <a:solidFill>
                    <a:schemeClr val="tx1"/>
                  </a:solidFill>
                  <a:latin typeface="Book Antiqua" panose="02040602050305030304" pitchFamily="18" charset="0"/>
                  <a:ea typeface="宋体" panose="02010600030101010101" pitchFamily="2" charset="-122"/>
                </a:defRPr>
              </a:lvl1pPr>
              <a:lvl2pPr marL="742950" indent="-285750">
                <a:defRPr sz="1400">
                  <a:solidFill>
                    <a:schemeClr val="tx1"/>
                  </a:solidFill>
                  <a:latin typeface="Book Antiqua" panose="02040602050305030304" pitchFamily="18" charset="0"/>
                  <a:ea typeface="宋体" panose="02010600030101010101" pitchFamily="2" charset="-122"/>
                </a:defRPr>
              </a:lvl2pPr>
              <a:lvl3pPr marL="1143000" indent="-228600">
                <a:defRPr sz="1400">
                  <a:solidFill>
                    <a:schemeClr val="tx1"/>
                  </a:solidFill>
                  <a:latin typeface="Book Antiqua" panose="02040602050305030304" pitchFamily="18" charset="0"/>
                  <a:ea typeface="宋体" panose="02010600030101010101" pitchFamily="2" charset="-122"/>
                </a:defRPr>
              </a:lvl3pPr>
              <a:lvl4pPr marL="1600200" indent="-228600">
                <a:defRPr sz="1400">
                  <a:solidFill>
                    <a:schemeClr val="tx1"/>
                  </a:solidFill>
                  <a:latin typeface="Book Antiqua" panose="02040602050305030304" pitchFamily="18" charset="0"/>
                  <a:ea typeface="宋体" panose="02010600030101010101" pitchFamily="2" charset="-122"/>
                </a:defRPr>
              </a:lvl4pPr>
              <a:lvl5pPr marL="2057400" indent="-228600">
                <a:defRPr sz="1400">
                  <a:solidFill>
                    <a:schemeClr val="tx1"/>
                  </a:solidFill>
                  <a:latin typeface="Book Antiqua" panose="02040602050305030304" pitchFamily="18" charset="0"/>
                  <a:ea typeface="宋体" panose="02010600030101010101" pitchFamily="2" charset="-122"/>
                </a:defRPr>
              </a:lvl5pPr>
              <a:lvl6pPr marL="25146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6pPr>
              <a:lvl7pPr marL="29718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7pPr>
              <a:lvl8pPr marL="34290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8pPr>
              <a:lvl9pPr marL="38862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9pPr>
            </a:lstStyle>
            <a:p>
              <a:pPr algn="ctr" eaLnBrk="1" hangingPunct="1">
                <a:lnSpc>
                  <a:spcPct val="100000"/>
                </a:lnSpc>
                <a:spcBef>
                  <a:spcPct val="0"/>
                </a:spcBef>
                <a:buFontTx/>
                <a:buNone/>
              </a:pPr>
              <a:r>
                <a:rPr kumimoji="1" lang="zh-CN" altLang="en-US" sz="2000" dirty="0" smtClean="0">
                  <a:latin typeface="Times New Roman" panose="02020603050405020304" pitchFamily="18" charset="0"/>
                </a:rPr>
                <a:t>文本语义相似度</a:t>
              </a:r>
              <a:endParaRPr kumimoji="1" lang="zh-CN" altLang="en-US" sz="2000" dirty="0">
                <a:latin typeface="Times New Roman" panose="02020603050405020304" pitchFamily="18" charset="0"/>
              </a:endParaRPr>
            </a:p>
          </p:txBody>
        </p:sp>
      </p:grpSp>
      <p:sp>
        <p:nvSpPr>
          <p:cNvPr id="11" name="Text Box 11"/>
          <p:cNvSpPr txBox="1">
            <a:spLocks noChangeArrowheads="1"/>
          </p:cNvSpPr>
          <p:nvPr/>
        </p:nvSpPr>
        <p:spPr bwMode="auto">
          <a:xfrm>
            <a:off x="7917762" y="967657"/>
            <a:ext cx="1460266" cy="3998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1400">
                <a:solidFill>
                  <a:schemeClr val="tx1"/>
                </a:solidFill>
                <a:latin typeface="Book Antiqua" panose="02040602050305030304" pitchFamily="18" charset="0"/>
                <a:ea typeface="宋体" panose="02010600030101010101" pitchFamily="2" charset="-122"/>
              </a:defRPr>
            </a:lvl1pPr>
            <a:lvl2pPr marL="742950" indent="-285750">
              <a:defRPr sz="1400">
                <a:solidFill>
                  <a:schemeClr val="tx1"/>
                </a:solidFill>
                <a:latin typeface="Book Antiqua" panose="02040602050305030304" pitchFamily="18" charset="0"/>
                <a:ea typeface="宋体" panose="02010600030101010101" pitchFamily="2" charset="-122"/>
              </a:defRPr>
            </a:lvl2pPr>
            <a:lvl3pPr marL="1143000" indent="-228600">
              <a:defRPr sz="1400">
                <a:solidFill>
                  <a:schemeClr val="tx1"/>
                </a:solidFill>
                <a:latin typeface="Book Antiqua" panose="02040602050305030304" pitchFamily="18" charset="0"/>
                <a:ea typeface="宋体" panose="02010600030101010101" pitchFamily="2" charset="-122"/>
              </a:defRPr>
            </a:lvl3pPr>
            <a:lvl4pPr marL="1600200" indent="-228600">
              <a:defRPr sz="1400">
                <a:solidFill>
                  <a:schemeClr val="tx1"/>
                </a:solidFill>
                <a:latin typeface="Book Antiqua" panose="02040602050305030304" pitchFamily="18" charset="0"/>
                <a:ea typeface="宋体" panose="02010600030101010101" pitchFamily="2" charset="-122"/>
              </a:defRPr>
            </a:lvl4pPr>
            <a:lvl5pPr marL="2057400" indent="-228600">
              <a:defRPr sz="1400">
                <a:solidFill>
                  <a:schemeClr val="tx1"/>
                </a:solidFill>
                <a:latin typeface="Book Antiqua" panose="02040602050305030304" pitchFamily="18" charset="0"/>
                <a:ea typeface="宋体" panose="02010600030101010101" pitchFamily="2" charset="-122"/>
              </a:defRPr>
            </a:lvl5pPr>
            <a:lvl6pPr marL="25146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6pPr>
            <a:lvl7pPr marL="29718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7pPr>
            <a:lvl8pPr marL="34290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8pPr>
            <a:lvl9pPr marL="38862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9pPr>
          </a:lstStyle>
          <a:p>
            <a:pPr algn="ctr" eaLnBrk="1" hangingPunct="1">
              <a:lnSpc>
                <a:spcPct val="100000"/>
              </a:lnSpc>
              <a:spcBef>
                <a:spcPct val="0"/>
              </a:spcBef>
              <a:buFontTx/>
              <a:buNone/>
            </a:pPr>
            <a:r>
              <a:rPr kumimoji="1" lang="zh-CN" altLang="en-US" sz="2000" dirty="0" smtClean="0">
                <a:latin typeface="Times New Roman" panose="02020603050405020304" pitchFamily="18" charset="0"/>
              </a:rPr>
              <a:t>情感相似度</a:t>
            </a:r>
            <a:endParaRPr kumimoji="1" lang="zh-CN" altLang="en-US" sz="2000" dirty="0">
              <a:latin typeface="Times New Roman" panose="02020603050405020304" pitchFamily="18" charset="0"/>
            </a:endParaRPr>
          </a:p>
        </p:txBody>
      </p:sp>
      <p:sp>
        <p:nvSpPr>
          <p:cNvPr id="12" name="AutoShape 6"/>
          <p:cNvSpPr>
            <a:spLocks noChangeArrowheads="1"/>
          </p:cNvSpPr>
          <p:nvPr/>
        </p:nvSpPr>
        <p:spPr bwMode="auto">
          <a:xfrm>
            <a:off x="1011616" y="891276"/>
            <a:ext cx="2258761" cy="571200"/>
          </a:xfrm>
          <a:prstGeom prst="homePlate">
            <a:avLst>
              <a:gd name="adj" fmla="val 43333"/>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400">
                <a:solidFill>
                  <a:schemeClr val="tx1"/>
                </a:solidFill>
                <a:latin typeface="Book Antiqua" panose="02040602050305030304" pitchFamily="18" charset="0"/>
                <a:ea typeface="宋体" panose="02010600030101010101" pitchFamily="2" charset="-122"/>
              </a:defRPr>
            </a:lvl1pPr>
            <a:lvl2pPr marL="742950" indent="-285750">
              <a:defRPr sz="1400">
                <a:solidFill>
                  <a:schemeClr val="tx1"/>
                </a:solidFill>
                <a:latin typeface="Book Antiqua" panose="02040602050305030304" pitchFamily="18" charset="0"/>
                <a:ea typeface="宋体" panose="02010600030101010101" pitchFamily="2" charset="-122"/>
              </a:defRPr>
            </a:lvl2pPr>
            <a:lvl3pPr marL="1143000" indent="-228600">
              <a:defRPr sz="1400">
                <a:solidFill>
                  <a:schemeClr val="tx1"/>
                </a:solidFill>
                <a:latin typeface="Book Antiqua" panose="02040602050305030304" pitchFamily="18" charset="0"/>
                <a:ea typeface="宋体" panose="02010600030101010101" pitchFamily="2" charset="-122"/>
              </a:defRPr>
            </a:lvl3pPr>
            <a:lvl4pPr marL="1600200" indent="-228600">
              <a:defRPr sz="1400">
                <a:solidFill>
                  <a:schemeClr val="tx1"/>
                </a:solidFill>
                <a:latin typeface="Book Antiqua" panose="02040602050305030304" pitchFamily="18" charset="0"/>
                <a:ea typeface="宋体" panose="02010600030101010101" pitchFamily="2" charset="-122"/>
              </a:defRPr>
            </a:lvl4pPr>
            <a:lvl5pPr marL="2057400" indent="-228600">
              <a:defRPr sz="1400">
                <a:solidFill>
                  <a:schemeClr val="tx1"/>
                </a:solidFill>
                <a:latin typeface="Book Antiqua" panose="02040602050305030304" pitchFamily="18" charset="0"/>
                <a:ea typeface="宋体" panose="02010600030101010101" pitchFamily="2" charset="-122"/>
              </a:defRPr>
            </a:lvl5pPr>
            <a:lvl6pPr marL="25146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6pPr>
            <a:lvl7pPr marL="29718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7pPr>
            <a:lvl8pPr marL="34290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8pPr>
            <a:lvl9pPr marL="38862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9pPr>
          </a:lstStyle>
          <a:p>
            <a:endParaRPr lang="zh-CN" altLang="en-US" dirty="0"/>
          </a:p>
        </p:txBody>
      </p:sp>
      <p:sp>
        <p:nvSpPr>
          <p:cNvPr id="13" name="Text Box 9"/>
          <p:cNvSpPr txBox="1">
            <a:spLocks noChangeArrowheads="1"/>
          </p:cNvSpPr>
          <p:nvPr/>
        </p:nvSpPr>
        <p:spPr bwMode="auto">
          <a:xfrm>
            <a:off x="1076645" y="967657"/>
            <a:ext cx="2102261" cy="399840"/>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1400">
                <a:solidFill>
                  <a:schemeClr val="tx1"/>
                </a:solidFill>
                <a:latin typeface="Book Antiqua" panose="02040602050305030304" pitchFamily="18" charset="0"/>
                <a:ea typeface="宋体" panose="02010600030101010101" pitchFamily="2" charset="-122"/>
              </a:defRPr>
            </a:lvl1pPr>
            <a:lvl2pPr marL="742950" indent="-285750">
              <a:defRPr sz="1400">
                <a:solidFill>
                  <a:schemeClr val="tx1"/>
                </a:solidFill>
                <a:latin typeface="Book Antiqua" panose="02040602050305030304" pitchFamily="18" charset="0"/>
                <a:ea typeface="宋体" panose="02010600030101010101" pitchFamily="2" charset="-122"/>
              </a:defRPr>
            </a:lvl2pPr>
            <a:lvl3pPr marL="1143000" indent="-228600">
              <a:defRPr sz="1400">
                <a:solidFill>
                  <a:schemeClr val="tx1"/>
                </a:solidFill>
                <a:latin typeface="Book Antiqua" panose="02040602050305030304" pitchFamily="18" charset="0"/>
                <a:ea typeface="宋体" panose="02010600030101010101" pitchFamily="2" charset="-122"/>
              </a:defRPr>
            </a:lvl3pPr>
            <a:lvl4pPr marL="1600200" indent="-228600">
              <a:defRPr sz="1400">
                <a:solidFill>
                  <a:schemeClr val="tx1"/>
                </a:solidFill>
                <a:latin typeface="Book Antiqua" panose="02040602050305030304" pitchFamily="18" charset="0"/>
                <a:ea typeface="宋体" panose="02010600030101010101" pitchFamily="2" charset="-122"/>
              </a:defRPr>
            </a:lvl4pPr>
            <a:lvl5pPr marL="2057400" indent="-228600">
              <a:defRPr sz="1400">
                <a:solidFill>
                  <a:schemeClr val="tx1"/>
                </a:solidFill>
                <a:latin typeface="Book Antiqua" panose="02040602050305030304" pitchFamily="18" charset="0"/>
                <a:ea typeface="宋体" panose="02010600030101010101" pitchFamily="2" charset="-122"/>
              </a:defRPr>
            </a:lvl5pPr>
            <a:lvl6pPr marL="25146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6pPr>
            <a:lvl7pPr marL="29718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7pPr>
            <a:lvl8pPr marL="34290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8pPr>
            <a:lvl9pPr marL="38862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9pPr>
          </a:lstStyle>
          <a:p>
            <a:pPr eaLnBrk="1" hangingPunct="1">
              <a:lnSpc>
                <a:spcPct val="100000"/>
              </a:lnSpc>
              <a:spcBef>
                <a:spcPct val="0"/>
              </a:spcBef>
              <a:buFontTx/>
              <a:buNone/>
            </a:pPr>
            <a:r>
              <a:rPr kumimoji="1" lang="zh-CN" altLang="en-US" sz="2000" dirty="0" smtClean="0">
                <a:latin typeface="Times New Roman" panose="02020603050405020304" pitchFamily="18" charset="0"/>
              </a:rPr>
              <a:t>融合时间因素</a:t>
            </a:r>
            <a:endParaRPr kumimoji="1" lang="zh-CN" altLang="en-US" sz="2000" dirty="0">
              <a:latin typeface="Times New Roman" panose="02020603050405020304" pitchFamily="18" charset="0"/>
            </a:endParaRPr>
          </a:p>
        </p:txBody>
      </p:sp>
    </p:spTree>
    <p:extLst>
      <p:ext uri="{BB962C8B-B14F-4D97-AF65-F5344CB8AC3E}">
        <p14:creationId xmlns:p14="http://schemas.microsoft.com/office/powerpoint/2010/main" val="2709729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0-#ppt_w/2"/>
                                          </p:val>
                                        </p:tav>
                                        <p:tav tm="100000">
                                          <p:val>
                                            <p:strVal val="#ppt_x"/>
                                          </p:val>
                                        </p:tav>
                                      </p:tavLst>
                                    </p:anim>
                                    <p:anim calcmode="lin" valueType="num">
                                      <p:cBhvr additive="base">
                                        <p:cTn id="12" dur="500" fill="hold"/>
                                        <p:tgtEl>
                                          <p:spTgt spid="2"/>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fill="hold"/>
                                        <p:tgtEl>
                                          <p:spTgt spid="5"/>
                                        </p:tgtEl>
                                        <p:attrNameLst>
                                          <p:attrName>ppt_x</p:attrName>
                                        </p:attrNameLst>
                                      </p:cBhvr>
                                      <p:tavLst>
                                        <p:tav tm="0">
                                          <p:val>
                                            <p:strVal val="0-#ppt_w/2"/>
                                          </p:val>
                                        </p:tav>
                                        <p:tav tm="100000">
                                          <p:val>
                                            <p:strVal val="#ppt_x"/>
                                          </p:val>
                                        </p:tav>
                                      </p:tavLst>
                                    </p:anim>
                                    <p:anim calcmode="lin" valueType="num">
                                      <p:cBhvr additive="base">
                                        <p:cTn id="16" dur="500" fill="hold"/>
                                        <p:tgtEl>
                                          <p:spTgt spid="5"/>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0-#ppt_w/2"/>
                                          </p:val>
                                        </p:tav>
                                        <p:tav tm="100000">
                                          <p:val>
                                            <p:strVal val="#ppt_x"/>
                                          </p:val>
                                        </p:tav>
                                      </p:tavLst>
                                    </p:anim>
                                    <p:anim calcmode="lin" valueType="num">
                                      <p:cBhvr additive="base">
                                        <p:cTn id="20" dur="500" fill="hold"/>
                                        <p:tgtEl>
                                          <p:spTgt spid="11"/>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anim calcmode="lin" valueType="num">
                                      <p:cBhvr additive="base">
                                        <p:cTn id="23" dur="500" fill="hold"/>
                                        <p:tgtEl>
                                          <p:spTgt spid="12"/>
                                        </p:tgtEl>
                                        <p:attrNameLst>
                                          <p:attrName>ppt_x</p:attrName>
                                        </p:attrNameLst>
                                      </p:cBhvr>
                                      <p:tavLst>
                                        <p:tav tm="0">
                                          <p:val>
                                            <p:strVal val="0-#ppt_w/2"/>
                                          </p:val>
                                        </p:tav>
                                        <p:tav tm="100000">
                                          <p:val>
                                            <p:strVal val="#ppt_x"/>
                                          </p:val>
                                        </p:tav>
                                      </p:tavLst>
                                    </p:anim>
                                    <p:anim calcmode="lin" valueType="num">
                                      <p:cBhvr additive="base">
                                        <p:cTn id="24" dur="500" fill="hold"/>
                                        <p:tgtEl>
                                          <p:spTgt spid="12"/>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500" fill="hold"/>
                                        <p:tgtEl>
                                          <p:spTgt spid="13"/>
                                        </p:tgtEl>
                                        <p:attrNameLst>
                                          <p:attrName>ppt_x</p:attrName>
                                        </p:attrNameLst>
                                      </p:cBhvr>
                                      <p:tavLst>
                                        <p:tav tm="0">
                                          <p:val>
                                            <p:strVal val="0-#ppt_w/2"/>
                                          </p:val>
                                        </p:tav>
                                        <p:tav tm="100000">
                                          <p:val>
                                            <p:strVal val="#ppt_x"/>
                                          </p:val>
                                        </p:tav>
                                      </p:tavLst>
                                    </p:anim>
                                    <p:anim calcmode="lin" valueType="num">
                                      <p:cBhvr additive="base">
                                        <p:cTn id="28" dur="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2" grpId="0"/>
      <p:bldP spid="11" grpId="0" animBg="1"/>
      <p:bldP spid="12" grpId="0" animBg="1"/>
      <p:bldP spid="1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4721469" y="3368021"/>
            <a:ext cx="451703" cy="597923"/>
          </a:xfrm>
          <a:prstGeom prst="round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a:xfrm>
            <a:off x="1022573" y="252784"/>
            <a:ext cx="3698896" cy="476193"/>
          </a:xfrm>
        </p:spPr>
        <p:txBody>
          <a:bodyPr/>
          <a:lstStyle/>
          <a:p>
            <a:r>
              <a:rPr lang="en-US" altLang="zh-CN" dirty="0" smtClean="0"/>
              <a:t>3.3 SEM</a:t>
            </a:r>
            <a:r>
              <a:rPr lang="zh-CN" altLang="en-US" dirty="0" smtClean="0"/>
              <a:t>推荐算法</a:t>
            </a:r>
            <a:endParaRPr lang="zh-CN" altLang="en-US" dirty="0"/>
          </a:p>
        </p:txBody>
      </p:sp>
      <p:graphicFrame>
        <p:nvGraphicFramePr>
          <p:cNvPr id="15" name="对象 14"/>
          <p:cNvGraphicFramePr>
            <a:graphicFrameLocks noChangeAspect="1"/>
          </p:cNvGraphicFramePr>
          <p:nvPr>
            <p:extLst>
              <p:ext uri="{D42A27DB-BD31-4B8C-83A1-F6EECF244321}">
                <p14:modId xmlns:p14="http://schemas.microsoft.com/office/powerpoint/2010/main" val="1991394029"/>
              </p:ext>
            </p:extLst>
          </p:nvPr>
        </p:nvGraphicFramePr>
        <p:xfrm>
          <a:off x="1110345" y="1752599"/>
          <a:ext cx="6254494" cy="408106"/>
        </p:xfrm>
        <a:graphic>
          <a:graphicData uri="http://schemas.openxmlformats.org/presentationml/2006/ole">
            <mc:AlternateContent xmlns:mc="http://schemas.openxmlformats.org/markup-compatibility/2006">
              <mc:Choice xmlns:v="urn:schemas-microsoft-com:vml" Requires="v">
                <p:oleObj spid="_x0000_s12571" name="Equation" r:id="rId3" imgW="3594100" imgH="228600" progId="Equation.DSMT4">
                  <p:embed/>
                </p:oleObj>
              </mc:Choice>
              <mc:Fallback>
                <p:oleObj name="Equation" r:id="rId3" imgW="3594100" imgH="228600" progId="Equation.DSMT4">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0345" y="1752599"/>
                        <a:ext cx="6254494" cy="408106"/>
                      </a:xfrm>
                      <a:prstGeom prst="rect">
                        <a:avLst/>
                      </a:prstGeom>
                      <a:noFill/>
                    </p:spPr>
                  </p:pic>
                </p:oleObj>
              </mc:Fallback>
            </mc:AlternateContent>
          </a:graphicData>
        </a:graphic>
      </p:graphicFrame>
      <p:graphicFrame>
        <p:nvGraphicFramePr>
          <p:cNvPr id="17" name="对象 16"/>
          <p:cNvGraphicFramePr>
            <a:graphicFrameLocks noChangeAspect="1"/>
          </p:cNvGraphicFramePr>
          <p:nvPr>
            <p:extLst>
              <p:ext uri="{D42A27DB-BD31-4B8C-83A1-F6EECF244321}">
                <p14:modId xmlns:p14="http://schemas.microsoft.com/office/powerpoint/2010/main" val="1137450184"/>
              </p:ext>
            </p:extLst>
          </p:nvPr>
        </p:nvGraphicFramePr>
        <p:xfrm>
          <a:off x="1110344" y="2239942"/>
          <a:ext cx="6260905" cy="432062"/>
        </p:xfrm>
        <a:graphic>
          <a:graphicData uri="http://schemas.openxmlformats.org/presentationml/2006/ole">
            <mc:AlternateContent xmlns:mc="http://schemas.openxmlformats.org/markup-compatibility/2006">
              <mc:Choice xmlns:v="urn:schemas-microsoft-com:vml" Requires="v">
                <p:oleObj spid="_x0000_s12572" name="Equation" r:id="rId5" imgW="3670300" imgH="254000" progId="Equation.DSMT4">
                  <p:embed/>
                </p:oleObj>
              </mc:Choice>
              <mc:Fallback>
                <p:oleObj name="Equation" r:id="rId5" imgW="3670300" imgH="254000" progId="Equation.DSMT4">
                  <p:embed/>
                  <p:pic>
                    <p:nvPicPr>
                      <p:cNvPr id="0" name="Object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10344" y="2239942"/>
                        <a:ext cx="6260905" cy="432062"/>
                      </a:xfrm>
                      <a:prstGeom prst="rect">
                        <a:avLst/>
                      </a:prstGeom>
                      <a:noFill/>
                    </p:spPr>
                  </p:pic>
                </p:oleObj>
              </mc:Fallback>
            </mc:AlternateContent>
          </a:graphicData>
        </a:graphic>
      </p:graphicFrame>
      <p:sp>
        <p:nvSpPr>
          <p:cNvPr id="18" name="文本框 17"/>
          <p:cNvSpPr txBox="1"/>
          <p:nvPr/>
        </p:nvSpPr>
        <p:spPr>
          <a:xfrm>
            <a:off x="1110344" y="2788312"/>
            <a:ext cx="6878806" cy="369332"/>
          </a:xfrm>
          <a:prstGeom prst="rect">
            <a:avLst/>
          </a:prstGeom>
          <a:noFill/>
        </p:spPr>
        <p:txBody>
          <a:bodyPr wrap="none" rtlCol="0">
            <a:spAutoFit/>
          </a:bodyPr>
          <a:lstStyle/>
          <a:p>
            <a:r>
              <a:rPr lang="zh-CN" altLang="en-US" dirty="0" smtClean="0"/>
              <a:t>首先根据同义词词林对提取的关键词进行同义词分析，语义转换。</a:t>
            </a:r>
            <a:endParaRPr lang="zh-CN" altLang="en-US" dirty="0"/>
          </a:p>
        </p:txBody>
      </p:sp>
      <p:graphicFrame>
        <p:nvGraphicFramePr>
          <p:cNvPr id="20" name="对象 19"/>
          <p:cNvGraphicFramePr>
            <a:graphicFrameLocks noChangeAspect="1"/>
          </p:cNvGraphicFramePr>
          <p:nvPr>
            <p:extLst>
              <p:ext uri="{D42A27DB-BD31-4B8C-83A1-F6EECF244321}">
                <p14:modId xmlns:p14="http://schemas.microsoft.com/office/powerpoint/2010/main" val="1072736242"/>
              </p:ext>
            </p:extLst>
          </p:nvPr>
        </p:nvGraphicFramePr>
        <p:xfrm>
          <a:off x="2653612" y="3307338"/>
          <a:ext cx="5264150" cy="1212236"/>
        </p:xfrm>
        <a:graphic>
          <a:graphicData uri="http://schemas.openxmlformats.org/presentationml/2006/ole">
            <mc:AlternateContent xmlns:mc="http://schemas.openxmlformats.org/markup-compatibility/2006">
              <mc:Choice xmlns:v="urn:schemas-microsoft-com:vml" Requires="v">
                <p:oleObj spid="_x0000_s12573" name="Equation" r:id="rId7" imgW="3060360" imgH="711000" progId="Equation.DSMT4">
                  <p:embed/>
                </p:oleObj>
              </mc:Choice>
              <mc:Fallback>
                <p:oleObj name="Equation" r:id="rId7" imgW="3060360" imgH="711000" progId="Equation.DSMT4">
                  <p:embed/>
                  <p:pic>
                    <p:nvPicPr>
                      <p:cNvPr id="0" name="Object 9"/>
                      <p:cNvPicPr>
                        <a:picLocks noChangeAspect="1" noChangeArrowheads="1"/>
                      </p:cNvPicPr>
                      <p:nvPr/>
                    </p:nvPicPr>
                    <p:blipFill>
                      <a:blip r:embed="rId8"/>
                      <a:srcRect/>
                      <a:stretch>
                        <a:fillRect/>
                      </a:stretch>
                    </p:blipFill>
                    <p:spPr bwMode="auto">
                      <a:xfrm>
                        <a:off x="2653612" y="3307338"/>
                        <a:ext cx="5264150" cy="1212236"/>
                      </a:xfrm>
                      <a:prstGeom prst="rect">
                        <a:avLst/>
                      </a:prstGeom>
                      <a:noFill/>
                    </p:spPr>
                  </p:pic>
                </p:oleObj>
              </mc:Fallback>
            </mc:AlternateContent>
          </a:graphicData>
        </a:graphic>
      </p:graphicFrame>
      <p:sp>
        <p:nvSpPr>
          <p:cNvPr id="21" name="文本框 20"/>
          <p:cNvSpPr txBox="1"/>
          <p:nvPr/>
        </p:nvSpPr>
        <p:spPr>
          <a:xfrm>
            <a:off x="1110344" y="4638507"/>
            <a:ext cx="10127773" cy="369332"/>
          </a:xfrm>
          <a:prstGeom prst="rect">
            <a:avLst/>
          </a:prstGeom>
          <a:noFill/>
        </p:spPr>
        <p:txBody>
          <a:bodyPr wrap="none" rtlCol="0">
            <a:spAutoFit/>
          </a:bodyPr>
          <a:lstStyle/>
          <a:p>
            <a:r>
              <a:rPr lang="zh-CN" altLang="en-US" dirty="0" smtClean="0"/>
              <a:t>其中</a:t>
            </a:r>
            <a:r>
              <a:rPr lang="en-US" altLang="zh-CN" i="1" dirty="0" err="1" smtClean="0"/>
              <a:t>T</a:t>
            </a:r>
            <a:r>
              <a:rPr lang="en-US" altLang="zh-CN" i="1" baseline="-25000" dirty="0" err="1" smtClean="0"/>
              <a:t>com</a:t>
            </a:r>
            <a:r>
              <a:rPr lang="zh-CN" altLang="en-US" dirty="0" smtClean="0"/>
              <a:t>表示户的文本交集。当不存在交集时，则两用户的相似度为</a:t>
            </a:r>
            <a:r>
              <a:rPr lang="en-US" altLang="zh-CN" dirty="0" smtClean="0"/>
              <a:t>0</a:t>
            </a:r>
            <a:r>
              <a:rPr lang="zh-CN" altLang="en-US" dirty="0" smtClean="0"/>
              <a:t>，否则通过以下公式计算。</a:t>
            </a:r>
            <a:endParaRPr lang="zh-CN" altLang="en-US" dirty="0"/>
          </a:p>
        </p:txBody>
      </p:sp>
      <p:graphicFrame>
        <p:nvGraphicFramePr>
          <p:cNvPr id="25" name="对象 24"/>
          <p:cNvGraphicFramePr>
            <a:graphicFrameLocks noChangeAspect="1"/>
          </p:cNvGraphicFramePr>
          <p:nvPr>
            <p:extLst>
              <p:ext uri="{D42A27DB-BD31-4B8C-83A1-F6EECF244321}">
                <p14:modId xmlns:p14="http://schemas.microsoft.com/office/powerpoint/2010/main" val="4184247694"/>
              </p:ext>
            </p:extLst>
          </p:nvPr>
        </p:nvGraphicFramePr>
        <p:xfrm>
          <a:off x="3262054" y="5145242"/>
          <a:ext cx="3712904" cy="861900"/>
        </p:xfrm>
        <a:graphic>
          <a:graphicData uri="http://schemas.openxmlformats.org/presentationml/2006/ole">
            <mc:AlternateContent xmlns:mc="http://schemas.openxmlformats.org/markup-compatibility/2006">
              <mc:Choice xmlns:v="urn:schemas-microsoft-com:vml" Requires="v">
                <p:oleObj spid="_x0000_s12574" name="Equation" r:id="rId9" imgW="2286000" imgH="533400" progId="Equation.DSMT4">
                  <p:embed/>
                </p:oleObj>
              </mc:Choice>
              <mc:Fallback>
                <p:oleObj name="Equation" r:id="rId9" imgW="2286000" imgH="533400" progId="Equation.DSMT4">
                  <p:embed/>
                  <p:pic>
                    <p:nvPicPr>
                      <p:cNvPr id="0" name="Object 1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262054" y="5145242"/>
                        <a:ext cx="3712904" cy="861900"/>
                      </a:xfrm>
                      <a:prstGeom prst="rect">
                        <a:avLst/>
                      </a:prstGeom>
                      <a:noFill/>
                    </p:spPr>
                  </p:pic>
                </p:oleObj>
              </mc:Fallback>
            </mc:AlternateContent>
          </a:graphicData>
        </a:graphic>
      </p:graphicFrame>
      <p:sp>
        <p:nvSpPr>
          <p:cNvPr id="26" name="文本框 25"/>
          <p:cNvSpPr txBox="1"/>
          <p:nvPr/>
        </p:nvSpPr>
        <p:spPr>
          <a:xfrm>
            <a:off x="1110344" y="6304036"/>
            <a:ext cx="7019870" cy="369332"/>
          </a:xfrm>
          <a:prstGeom prst="rect">
            <a:avLst/>
          </a:prstGeom>
          <a:noFill/>
        </p:spPr>
        <p:txBody>
          <a:bodyPr wrap="none" rtlCol="0">
            <a:spAutoFit/>
          </a:bodyPr>
          <a:lstStyle/>
          <a:p>
            <a:r>
              <a:rPr lang="zh-CN" altLang="en-US" dirty="0" smtClean="0"/>
              <a:t>其中</a:t>
            </a:r>
            <a:r>
              <a:rPr lang="en-US" altLang="zh-CN" i="1" dirty="0" smtClean="0"/>
              <a:t>N</a:t>
            </a:r>
            <a:r>
              <a:rPr lang="en-US" altLang="zh-CN" dirty="0" smtClean="0"/>
              <a:t>(</a:t>
            </a:r>
            <a:r>
              <a:rPr lang="en-US" altLang="zh-CN" i="1" dirty="0" err="1" smtClean="0"/>
              <a:t>wb</a:t>
            </a:r>
            <a:r>
              <a:rPr lang="en-US" altLang="zh-CN" i="1" baseline="-25000" dirty="0" err="1" smtClean="0"/>
              <a:t>in</a:t>
            </a:r>
            <a:r>
              <a:rPr lang="en-US" altLang="zh-CN" dirty="0" smtClean="0"/>
              <a:t>)</a:t>
            </a:r>
            <a:r>
              <a:rPr lang="zh-CN" altLang="en-US" dirty="0" smtClean="0"/>
              <a:t>和</a:t>
            </a:r>
            <a:r>
              <a:rPr lang="en-US" altLang="zh-CN" i="1" dirty="0" smtClean="0"/>
              <a:t>N</a:t>
            </a:r>
            <a:r>
              <a:rPr lang="en-US" altLang="zh-CN" dirty="0" smtClean="0"/>
              <a:t>(</a:t>
            </a:r>
            <a:r>
              <a:rPr lang="en-US" altLang="zh-CN" i="1" dirty="0" err="1" smtClean="0"/>
              <a:t>wb</a:t>
            </a:r>
            <a:r>
              <a:rPr lang="en-US" altLang="zh-CN" i="1" baseline="-25000" dirty="0" err="1" smtClean="0"/>
              <a:t>jn</a:t>
            </a:r>
            <a:r>
              <a:rPr lang="en-US" altLang="zh-CN" dirty="0"/>
              <a:t>)</a:t>
            </a:r>
            <a:r>
              <a:rPr lang="zh-CN" altLang="en-US" dirty="0" smtClean="0"/>
              <a:t> 表示用户</a:t>
            </a:r>
            <a:r>
              <a:rPr lang="en-US" altLang="zh-CN" i="1" dirty="0" err="1" smtClean="0"/>
              <a:t>U</a:t>
            </a:r>
            <a:r>
              <a:rPr lang="en-US" altLang="zh-CN" i="1" baseline="-25000" dirty="0" err="1" smtClean="0"/>
              <a:t>i</a:t>
            </a:r>
            <a:r>
              <a:rPr lang="zh-CN" altLang="en-US" dirty="0" smtClean="0"/>
              <a:t>和</a:t>
            </a:r>
            <a:r>
              <a:rPr lang="en-US" altLang="zh-CN" i="1" dirty="0" err="1" smtClean="0"/>
              <a:t>U</a:t>
            </a:r>
            <a:r>
              <a:rPr lang="en-US" altLang="zh-CN" i="1" baseline="-25000" dirty="0" err="1"/>
              <a:t>j</a:t>
            </a:r>
            <a:r>
              <a:rPr lang="zh-CN" altLang="en-US" dirty="0" smtClean="0"/>
              <a:t>的第</a:t>
            </a:r>
            <a:r>
              <a:rPr lang="en-US" altLang="zh-CN" i="1" dirty="0" smtClean="0"/>
              <a:t>n</a:t>
            </a:r>
            <a:r>
              <a:rPr lang="zh-CN" altLang="en-US" dirty="0" smtClean="0"/>
              <a:t>天微博中的关键词集合。</a:t>
            </a:r>
            <a:endParaRPr lang="zh-CN" altLang="en-US" dirty="0"/>
          </a:p>
        </p:txBody>
      </p:sp>
      <p:sp>
        <p:nvSpPr>
          <p:cNvPr id="24" name="AutoShape 6"/>
          <p:cNvSpPr>
            <a:spLocks noChangeArrowheads="1"/>
          </p:cNvSpPr>
          <p:nvPr/>
        </p:nvSpPr>
        <p:spPr bwMode="auto">
          <a:xfrm>
            <a:off x="7565662" y="891276"/>
            <a:ext cx="2348945" cy="563535"/>
          </a:xfrm>
          <a:prstGeom prst="homePlate">
            <a:avLst>
              <a:gd name="adj" fmla="val 43333"/>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400">
                <a:solidFill>
                  <a:schemeClr val="tx1"/>
                </a:solidFill>
                <a:latin typeface="Book Antiqua" panose="02040602050305030304" pitchFamily="18" charset="0"/>
                <a:ea typeface="宋体" panose="02010600030101010101" pitchFamily="2" charset="-122"/>
              </a:defRPr>
            </a:lvl1pPr>
            <a:lvl2pPr marL="742950" indent="-285750">
              <a:defRPr sz="1400">
                <a:solidFill>
                  <a:schemeClr val="tx1"/>
                </a:solidFill>
                <a:latin typeface="Book Antiqua" panose="02040602050305030304" pitchFamily="18" charset="0"/>
                <a:ea typeface="宋体" panose="02010600030101010101" pitchFamily="2" charset="-122"/>
              </a:defRPr>
            </a:lvl2pPr>
            <a:lvl3pPr marL="1143000" indent="-228600">
              <a:defRPr sz="1400">
                <a:solidFill>
                  <a:schemeClr val="tx1"/>
                </a:solidFill>
                <a:latin typeface="Book Antiqua" panose="02040602050305030304" pitchFamily="18" charset="0"/>
                <a:ea typeface="宋体" panose="02010600030101010101" pitchFamily="2" charset="-122"/>
              </a:defRPr>
            </a:lvl3pPr>
            <a:lvl4pPr marL="1600200" indent="-228600">
              <a:defRPr sz="1400">
                <a:solidFill>
                  <a:schemeClr val="tx1"/>
                </a:solidFill>
                <a:latin typeface="Book Antiqua" panose="02040602050305030304" pitchFamily="18" charset="0"/>
                <a:ea typeface="宋体" panose="02010600030101010101" pitchFamily="2" charset="-122"/>
              </a:defRPr>
            </a:lvl4pPr>
            <a:lvl5pPr marL="2057400" indent="-228600">
              <a:defRPr sz="1400">
                <a:solidFill>
                  <a:schemeClr val="tx1"/>
                </a:solidFill>
                <a:latin typeface="Book Antiqua" panose="02040602050305030304" pitchFamily="18" charset="0"/>
                <a:ea typeface="宋体" panose="02010600030101010101" pitchFamily="2" charset="-122"/>
              </a:defRPr>
            </a:lvl5pPr>
            <a:lvl6pPr marL="25146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6pPr>
            <a:lvl7pPr marL="29718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7pPr>
            <a:lvl8pPr marL="34290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8pPr>
            <a:lvl9pPr marL="38862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9pPr>
          </a:lstStyle>
          <a:p>
            <a:endParaRPr lang="zh-CN" altLang="en-US" dirty="0"/>
          </a:p>
        </p:txBody>
      </p:sp>
      <p:grpSp>
        <p:nvGrpSpPr>
          <p:cNvPr id="27" name="Group 3"/>
          <p:cNvGrpSpPr>
            <a:grpSpLocks/>
          </p:cNvGrpSpPr>
          <p:nvPr/>
        </p:nvGrpSpPr>
        <p:grpSpPr bwMode="auto">
          <a:xfrm>
            <a:off x="3034838" y="891276"/>
            <a:ext cx="4767942" cy="563535"/>
            <a:chOff x="480" y="864"/>
            <a:chExt cx="2085" cy="720"/>
          </a:xfrm>
        </p:grpSpPr>
        <p:sp>
          <p:nvSpPr>
            <p:cNvPr id="28" name="AutoShape 6"/>
            <p:cNvSpPr>
              <a:spLocks noChangeArrowheads="1"/>
            </p:cNvSpPr>
            <p:nvPr/>
          </p:nvSpPr>
          <p:spPr bwMode="auto">
            <a:xfrm>
              <a:off x="1317" y="864"/>
              <a:ext cx="1248" cy="720"/>
            </a:xfrm>
            <a:prstGeom prst="homePlate">
              <a:avLst>
                <a:gd name="adj" fmla="val 43333"/>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400">
                  <a:solidFill>
                    <a:schemeClr val="tx1"/>
                  </a:solidFill>
                  <a:latin typeface="Book Antiqua" panose="02040602050305030304" pitchFamily="18" charset="0"/>
                  <a:ea typeface="宋体" panose="02010600030101010101" pitchFamily="2" charset="-122"/>
                </a:defRPr>
              </a:lvl1pPr>
              <a:lvl2pPr marL="742950" indent="-285750">
                <a:defRPr sz="1400">
                  <a:solidFill>
                    <a:schemeClr val="tx1"/>
                  </a:solidFill>
                  <a:latin typeface="Book Antiqua" panose="02040602050305030304" pitchFamily="18" charset="0"/>
                  <a:ea typeface="宋体" panose="02010600030101010101" pitchFamily="2" charset="-122"/>
                </a:defRPr>
              </a:lvl2pPr>
              <a:lvl3pPr marL="1143000" indent="-228600">
                <a:defRPr sz="1400">
                  <a:solidFill>
                    <a:schemeClr val="tx1"/>
                  </a:solidFill>
                  <a:latin typeface="Book Antiqua" panose="02040602050305030304" pitchFamily="18" charset="0"/>
                  <a:ea typeface="宋体" panose="02010600030101010101" pitchFamily="2" charset="-122"/>
                </a:defRPr>
              </a:lvl3pPr>
              <a:lvl4pPr marL="1600200" indent="-228600">
                <a:defRPr sz="1400">
                  <a:solidFill>
                    <a:schemeClr val="tx1"/>
                  </a:solidFill>
                  <a:latin typeface="Book Antiqua" panose="02040602050305030304" pitchFamily="18" charset="0"/>
                  <a:ea typeface="宋体" panose="02010600030101010101" pitchFamily="2" charset="-122"/>
                </a:defRPr>
              </a:lvl4pPr>
              <a:lvl5pPr marL="2057400" indent="-228600">
                <a:defRPr sz="1400">
                  <a:solidFill>
                    <a:schemeClr val="tx1"/>
                  </a:solidFill>
                  <a:latin typeface="Book Antiqua" panose="02040602050305030304" pitchFamily="18" charset="0"/>
                  <a:ea typeface="宋体" panose="02010600030101010101" pitchFamily="2" charset="-122"/>
                </a:defRPr>
              </a:lvl5pPr>
              <a:lvl6pPr marL="25146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6pPr>
              <a:lvl7pPr marL="29718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7pPr>
              <a:lvl8pPr marL="34290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8pPr>
              <a:lvl9pPr marL="38862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9pPr>
            </a:lstStyle>
            <a:p>
              <a:endParaRPr lang="zh-CN" altLang="en-US" dirty="0"/>
            </a:p>
          </p:txBody>
        </p:sp>
        <p:sp>
          <p:nvSpPr>
            <p:cNvPr id="29" name="AutoShape 8"/>
            <p:cNvSpPr>
              <a:spLocks noChangeArrowheads="1"/>
            </p:cNvSpPr>
            <p:nvPr/>
          </p:nvSpPr>
          <p:spPr bwMode="auto">
            <a:xfrm>
              <a:off x="480" y="864"/>
              <a:ext cx="1125" cy="720"/>
            </a:xfrm>
            <a:prstGeom prst="homePlate">
              <a:avLst>
                <a:gd name="adj" fmla="val 43333"/>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400">
                  <a:solidFill>
                    <a:schemeClr val="tx1"/>
                  </a:solidFill>
                  <a:latin typeface="Book Antiqua" panose="02040602050305030304" pitchFamily="18" charset="0"/>
                  <a:ea typeface="宋体" panose="02010600030101010101" pitchFamily="2" charset="-122"/>
                </a:defRPr>
              </a:lvl1pPr>
              <a:lvl2pPr marL="742950" indent="-285750">
                <a:defRPr sz="1400">
                  <a:solidFill>
                    <a:schemeClr val="tx1"/>
                  </a:solidFill>
                  <a:latin typeface="Book Antiqua" panose="02040602050305030304" pitchFamily="18" charset="0"/>
                  <a:ea typeface="宋体" panose="02010600030101010101" pitchFamily="2" charset="-122"/>
                </a:defRPr>
              </a:lvl2pPr>
              <a:lvl3pPr marL="1143000" indent="-228600">
                <a:defRPr sz="1400">
                  <a:solidFill>
                    <a:schemeClr val="tx1"/>
                  </a:solidFill>
                  <a:latin typeface="Book Antiqua" panose="02040602050305030304" pitchFamily="18" charset="0"/>
                  <a:ea typeface="宋体" panose="02010600030101010101" pitchFamily="2" charset="-122"/>
                </a:defRPr>
              </a:lvl3pPr>
              <a:lvl4pPr marL="1600200" indent="-228600">
                <a:defRPr sz="1400">
                  <a:solidFill>
                    <a:schemeClr val="tx1"/>
                  </a:solidFill>
                  <a:latin typeface="Book Antiqua" panose="02040602050305030304" pitchFamily="18" charset="0"/>
                  <a:ea typeface="宋体" panose="02010600030101010101" pitchFamily="2" charset="-122"/>
                </a:defRPr>
              </a:lvl4pPr>
              <a:lvl5pPr marL="2057400" indent="-228600">
                <a:defRPr sz="1400">
                  <a:solidFill>
                    <a:schemeClr val="tx1"/>
                  </a:solidFill>
                  <a:latin typeface="Book Antiqua" panose="02040602050305030304" pitchFamily="18" charset="0"/>
                  <a:ea typeface="宋体" panose="02010600030101010101" pitchFamily="2" charset="-122"/>
                </a:defRPr>
              </a:lvl5pPr>
              <a:lvl6pPr marL="25146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6pPr>
              <a:lvl7pPr marL="29718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7pPr>
              <a:lvl8pPr marL="34290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8pPr>
              <a:lvl9pPr marL="38862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9pPr>
            </a:lstStyle>
            <a:p>
              <a:endParaRPr lang="zh-CN" altLang="en-US"/>
            </a:p>
          </p:txBody>
        </p:sp>
        <p:sp>
          <p:nvSpPr>
            <p:cNvPr id="30" name="Text Box 9"/>
            <p:cNvSpPr txBox="1">
              <a:spLocks noChangeArrowheads="1"/>
            </p:cNvSpPr>
            <p:nvPr/>
          </p:nvSpPr>
          <p:spPr bwMode="auto">
            <a:xfrm>
              <a:off x="583" y="974"/>
              <a:ext cx="982" cy="504"/>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1400">
                  <a:solidFill>
                    <a:schemeClr val="tx1"/>
                  </a:solidFill>
                  <a:latin typeface="Book Antiqua" panose="02040602050305030304" pitchFamily="18" charset="0"/>
                  <a:ea typeface="宋体" panose="02010600030101010101" pitchFamily="2" charset="-122"/>
                </a:defRPr>
              </a:lvl1pPr>
              <a:lvl2pPr marL="742950" indent="-285750">
                <a:defRPr sz="1400">
                  <a:solidFill>
                    <a:schemeClr val="tx1"/>
                  </a:solidFill>
                  <a:latin typeface="Book Antiqua" panose="02040602050305030304" pitchFamily="18" charset="0"/>
                  <a:ea typeface="宋体" panose="02010600030101010101" pitchFamily="2" charset="-122"/>
                </a:defRPr>
              </a:lvl2pPr>
              <a:lvl3pPr marL="1143000" indent="-228600">
                <a:defRPr sz="1400">
                  <a:solidFill>
                    <a:schemeClr val="tx1"/>
                  </a:solidFill>
                  <a:latin typeface="Book Antiqua" panose="02040602050305030304" pitchFamily="18" charset="0"/>
                  <a:ea typeface="宋体" panose="02010600030101010101" pitchFamily="2" charset="-122"/>
                </a:defRPr>
              </a:lvl3pPr>
              <a:lvl4pPr marL="1600200" indent="-228600">
                <a:defRPr sz="1400">
                  <a:solidFill>
                    <a:schemeClr val="tx1"/>
                  </a:solidFill>
                  <a:latin typeface="Book Antiqua" panose="02040602050305030304" pitchFamily="18" charset="0"/>
                  <a:ea typeface="宋体" panose="02010600030101010101" pitchFamily="2" charset="-122"/>
                </a:defRPr>
              </a:lvl4pPr>
              <a:lvl5pPr marL="2057400" indent="-228600">
                <a:defRPr sz="1400">
                  <a:solidFill>
                    <a:schemeClr val="tx1"/>
                  </a:solidFill>
                  <a:latin typeface="Book Antiqua" panose="02040602050305030304" pitchFamily="18" charset="0"/>
                  <a:ea typeface="宋体" panose="02010600030101010101" pitchFamily="2" charset="-122"/>
                </a:defRPr>
              </a:lvl5pPr>
              <a:lvl6pPr marL="25146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6pPr>
              <a:lvl7pPr marL="29718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7pPr>
              <a:lvl8pPr marL="34290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8pPr>
              <a:lvl9pPr marL="38862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9pPr>
            </a:lstStyle>
            <a:p>
              <a:pPr eaLnBrk="1" hangingPunct="1">
                <a:lnSpc>
                  <a:spcPct val="100000"/>
                </a:lnSpc>
                <a:spcBef>
                  <a:spcPct val="0"/>
                </a:spcBef>
                <a:buFontTx/>
                <a:buNone/>
              </a:pPr>
              <a:r>
                <a:rPr kumimoji="1" lang="zh-CN" altLang="en-US" sz="2000" dirty="0" smtClean="0">
                  <a:latin typeface="Times New Roman" panose="02020603050405020304" pitchFamily="18" charset="0"/>
                </a:rPr>
                <a:t>推荐算法整体流程</a:t>
              </a:r>
              <a:endParaRPr kumimoji="1" lang="zh-CN" altLang="en-US" sz="2000" dirty="0">
                <a:latin typeface="Times New Roman" panose="02020603050405020304" pitchFamily="18" charset="0"/>
              </a:endParaRPr>
            </a:p>
          </p:txBody>
        </p:sp>
        <p:sp>
          <p:nvSpPr>
            <p:cNvPr id="31" name="Text Box 11"/>
            <p:cNvSpPr txBox="1">
              <a:spLocks noChangeArrowheads="1"/>
            </p:cNvSpPr>
            <p:nvPr/>
          </p:nvSpPr>
          <p:spPr bwMode="auto">
            <a:xfrm>
              <a:off x="1615" y="974"/>
              <a:ext cx="859" cy="504"/>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1400">
                  <a:solidFill>
                    <a:schemeClr val="tx1"/>
                  </a:solidFill>
                  <a:latin typeface="Book Antiqua" panose="02040602050305030304" pitchFamily="18" charset="0"/>
                  <a:ea typeface="宋体" panose="02010600030101010101" pitchFamily="2" charset="-122"/>
                </a:defRPr>
              </a:lvl1pPr>
              <a:lvl2pPr marL="742950" indent="-285750">
                <a:defRPr sz="1400">
                  <a:solidFill>
                    <a:schemeClr val="tx1"/>
                  </a:solidFill>
                  <a:latin typeface="Book Antiqua" panose="02040602050305030304" pitchFamily="18" charset="0"/>
                  <a:ea typeface="宋体" panose="02010600030101010101" pitchFamily="2" charset="-122"/>
                </a:defRPr>
              </a:lvl2pPr>
              <a:lvl3pPr marL="1143000" indent="-228600">
                <a:defRPr sz="1400">
                  <a:solidFill>
                    <a:schemeClr val="tx1"/>
                  </a:solidFill>
                  <a:latin typeface="Book Antiqua" panose="02040602050305030304" pitchFamily="18" charset="0"/>
                  <a:ea typeface="宋体" panose="02010600030101010101" pitchFamily="2" charset="-122"/>
                </a:defRPr>
              </a:lvl3pPr>
              <a:lvl4pPr marL="1600200" indent="-228600">
                <a:defRPr sz="1400">
                  <a:solidFill>
                    <a:schemeClr val="tx1"/>
                  </a:solidFill>
                  <a:latin typeface="Book Antiqua" panose="02040602050305030304" pitchFamily="18" charset="0"/>
                  <a:ea typeface="宋体" panose="02010600030101010101" pitchFamily="2" charset="-122"/>
                </a:defRPr>
              </a:lvl4pPr>
              <a:lvl5pPr marL="2057400" indent="-228600">
                <a:defRPr sz="1400">
                  <a:solidFill>
                    <a:schemeClr val="tx1"/>
                  </a:solidFill>
                  <a:latin typeface="Book Antiqua" panose="02040602050305030304" pitchFamily="18" charset="0"/>
                  <a:ea typeface="宋体" panose="02010600030101010101" pitchFamily="2" charset="-122"/>
                </a:defRPr>
              </a:lvl5pPr>
              <a:lvl6pPr marL="25146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6pPr>
              <a:lvl7pPr marL="29718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7pPr>
              <a:lvl8pPr marL="34290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8pPr>
              <a:lvl9pPr marL="38862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9pPr>
            </a:lstStyle>
            <a:p>
              <a:pPr algn="ctr" eaLnBrk="1" hangingPunct="1">
                <a:lnSpc>
                  <a:spcPct val="100000"/>
                </a:lnSpc>
                <a:spcBef>
                  <a:spcPct val="0"/>
                </a:spcBef>
                <a:buFontTx/>
                <a:buNone/>
              </a:pPr>
              <a:r>
                <a:rPr kumimoji="1" lang="zh-CN" altLang="en-US" sz="2000" dirty="0" smtClean="0">
                  <a:latin typeface="Times New Roman" panose="02020603050405020304" pitchFamily="18" charset="0"/>
                </a:rPr>
                <a:t>文本语义相似度</a:t>
              </a:r>
              <a:endParaRPr kumimoji="1" lang="zh-CN" altLang="en-US" sz="2000" dirty="0">
                <a:latin typeface="Times New Roman" panose="02020603050405020304" pitchFamily="18" charset="0"/>
              </a:endParaRPr>
            </a:p>
          </p:txBody>
        </p:sp>
      </p:grpSp>
      <p:sp>
        <p:nvSpPr>
          <p:cNvPr id="32" name="Text Box 11"/>
          <p:cNvSpPr txBox="1">
            <a:spLocks noChangeArrowheads="1"/>
          </p:cNvSpPr>
          <p:nvPr/>
        </p:nvSpPr>
        <p:spPr bwMode="auto">
          <a:xfrm>
            <a:off x="7917762" y="967657"/>
            <a:ext cx="1460266" cy="39984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1400">
                <a:solidFill>
                  <a:schemeClr val="tx1"/>
                </a:solidFill>
                <a:latin typeface="Book Antiqua" panose="02040602050305030304" pitchFamily="18" charset="0"/>
                <a:ea typeface="宋体" panose="02010600030101010101" pitchFamily="2" charset="-122"/>
              </a:defRPr>
            </a:lvl1pPr>
            <a:lvl2pPr marL="742950" indent="-285750">
              <a:defRPr sz="1400">
                <a:solidFill>
                  <a:schemeClr val="tx1"/>
                </a:solidFill>
                <a:latin typeface="Book Antiqua" panose="02040602050305030304" pitchFamily="18" charset="0"/>
                <a:ea typeface="宋体" panose="02010600030101010101" pitchFamily="2" charset="-122"/>
              </a:defRPr>
            </a:lvl2pPr>
            <a:lvl3pPr marL="1143000" indent="-228600">
              <a:defRPr sz="1400">
                <a:solidFill>
                  <a:schemeClr val="tx1"/>
                </a:solidFill>
                <a:latin typeface="Book Antiqua" panose="02040602050305030304" pitchFamily="18" charset="0"/>
                <a:ea typeface="宋体" panose="02010600030101010101" pitchFamily="2" charset="-122"/>
              </a:defRPr>
            </a:lvl3pPr>
            <a:lvl4pPr marL="1600200" indent="-228600">
              <a:defRPr sz="1400">
                <a:solidFill>
                  <a:schemeClr val="tx1"/>
                </a:solidFill>
                <a:latin typeface="Book Antiqua" panose="02040602050305030304" pitchFamily="18" charset="0"/>
                <a:ea typeface="宋体" panose="02010600030101010101" pitchFamily="2" charset="-122"/>
              </a:defRPr>
            </a:lvl4pPr>
            <a:lvl5pPr marL="2057400" indent="-228600">
              <a:defRPr sz="1400">
                <a:solidFill>
                  <a:schemeClr val="tx1"/>
                </a:solidFill>
                <a:latin typeface="Book Antiqua" panose="02040602050305030304" pitchFamily="18" charset="0"/>
                <a:ea typeface="宋体" panose="02010600030101010101" pitchFamily="2" charset="-122"/>
              </a:defRPr>
            </a:lvl5pPr>
            <a:lvl6pPr marL="25146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6pPr>
            <a:lvl7pPr marL="29718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7pPr>
            <a:lvl8pPr marL="34290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8pPr>
            <a:lvl9pPr marL="38862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9pPr>
          </a:lstStyle>
          <a:p>
            <a:pPr algn="ctr" eaLnBrk="1" hangingPunct="1">
              <a:lnSpc>
                <a:spcPct val="100000"/>
              </a:lnSpc>
              <a:spcBef>
                <a:spcPct val="0"/>
              </a:spcBef>
              <a:buFontTx/>
              <a:buNone/>
            </a:pPr>
            <a:r>
              <a:rPr kumimoji="1" lang="zh-CN" altLang="en-US" sz="2000" dirty="0" smtClean="0">
                <a:latin typeface="Times New Roman" panose="02020603050405020304" pitchFamily="18" charset="0"/>
              </a:rPr>
              <a:t>情感相似度</a:t>
            </a:r>
            <a:endParaRPr kumimoji="1" lang="zh-CN" altLang="en-US" sz="2000" dirty="0">
              <a:latin typeface="Times New Roman" panose="02020603050405020304" pitchFamily="18" charset="0"/>
            </a:endParaRPr>
          </a:p>
        </p:txBody>
      </p:sp>
      <p:sp>
        <p:nvSpPr>
          <p:cNvPr id="33" name="AutoShape 6"/>
          <p:cNvSpPr>
            <a:spLocks noChangeArrowheads="1"/>
          </p:cNvSpPr>
          <p:nvPr/>
        </p:nvSpPr>
        <p:spPr bwMode="auto">
          <a:xfrm>
            <a:off x="1011616" y="891276"/>
            <a:ext cx="2258761" cy="563535"/>
          </a:xfrm>
          <a:prstGeom prst="homePlate">
            <a:avLst>
              <a:gd name="adj" fmla="val 43333"/>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400">
                <a:solidFill>
                  <a:schemeClr val="tx1"/>
                </a:solidFill>
                <a:latin typeface="Book Antiqua" panose="02040602050305030304" pitchFamily="18" charset="0"/>
                <a:ea typeface="宋体" panose="02010600030101010101" pitchFamily="2" charset="-122"/>
              </a:defRPr>
            </a:lvl1pPr>
            <a:lvl2pPr marL="742950" indent="-285750">
              <a:defRPr sz="1400">
                <a:solidFill>
                  <a:schemeClr val="tx1"/>
                </a:solidFill>
                <a:latin typeface="Book Antiqua" panose="02040602050305030304" pitchFamily="18" charset="0"/>
                <a:ea typeface="宋体" panose="02010600030101010101" pitchFamily="2" charset="-122"/>
              </a:defRPr>
            </a:lvl2pPr>
            <a:lvl3pPr marL="1143000" indent="-228600">
              <a:defRPr sz="1400">
                <a:solidFill>
                  <a:schemeClr val="tx1"/>
                </a:solidFill>
                <a:latin typeface="Book Antiqua" panose="02040602050305030304" pitchFamily="18" charset="0"/>
                <a:ea typeface="宋体" panose="02010600030101010101" pitchFamily="2" charset="-122"/>
              </a:defRPr>
            </a:lvl3pPr>
            <a:lvl4pPr marL="1600200" indent="-228600">
              <a:defRPr sz="1400">
                <a:solidFill>
                  <a:schemeClr val="tx1"/>
                </a:solidFill>
                <a:latin typeface="Book Antiqua" panose="02040602050305030304" pitchFamily="18" charset="0"/>
                <a:ea typeface="宋体" panose="02010600030101010101" pitchFamily="2" charset="-122"/>
              </a:defRPr>
            </a:lvl4pPr>
            <a:lvl5pPr marL="2057400" indent="-228600">
              <a:defRPr sz="1400">
                <a:solidFill>
                  <a:schemeClr val="tx1"/>
                </a:solidFill>
                <a:latin typeface="Book Antiqua" panose="02040602050305030304" pitchFamily="18" charset="0"/>
                <a:ea typeface="宋体" panose="02010600030101010101" pitchFamily="2" charset="-122"/>
              </a:defRPr>
            </a:lvl5pPr>
            <a:lvl6pPr marL="25146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6pPr>
            <a:lvl7pPr marL="29718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7pPr>
            <a:lvl8pPr marL="34290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8pPr>
            <a:lvl9pPr marL="38862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9pPr>
          </a:lstStyle>
          <a:p>
            <a:endParaRPr lang="zh-CN" altLang="en-US" dirty="0"/>
          </a:p>
        </p:txBody>
      </p:sp>
      <p:sp>
        <p:nvSpPr>
          <p:cNvPr id="34" name="Text Box 9"/>
          <p:cNvSpPr txBox="1">
            <a:spLocks noChangeArrowheads="1"/>
          </p:cNvSpPr>
          <p:nvPr/>
        </p:nvSpPr>
        <p:spPr bwMode="auto">
          <a:xfrm>
            <a:off x="1076645" y="967657"/>
            <a:ext cx="2102261" cy="399840"/>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1400">
                <a:solidFill>
                  <a:schemeClr val="tx1"/>
                </a:solidFill>
                <a:latin typeface="Book Antiqua" panose="02040602050305030304" pitchFamily="18" charset="0"/>
                <a:ea typeface="宋体" panose="02010600030101010101" pitchFamily="2" charset="-122"/>
              </a:defRPr>
            </a:lvl1pPr>
            <a:lvl2pPr marL="742950" indent="-285750">
              <a:defRPr sz="1400">
                <a:solidFill>
                  <a:schemeClr val="tx1"/>
                </a:solidFill>
                <a:latin typeface="Book Antiqua" panose="02040602050305030304" pitchFamily="18" charset="0"/>
                <a:ea typeface="宋体" panose="02010600030101010101" pitchFamily="2" charset="-122"/>
              </a:defRPr>
            </a:lvl2pPr>
            <a:lvl3pPr marL="1143000" indent="-228600">
              <a:defRPr sz="1400">
                <a:solidFill>
                  <a:schemeClr val="tx1"/>
                </a:solidFill>
                <a:latin typeface="Book Antiqua" panose="02040602050305030304" pitchFamily="18" charset="0"/>
                <a:ea typeface="宋体" panose="02010600030101010101" pitchFamily="2" charset="-122"/>
              </a:defRPr>
            </a:lvl3pPr>
            <a:lvl4pPr marL="1600200" indent="-228600">
              <a:defRPr sz="1400">
                <a:solidFill>
                  <a:schemeClr val="tx1"/>
                </a:solidFill>
                <a:latin typeface="Book Antiqua" panose="02040602050305030304" pitchFamily="18" charset="0"/>
                <a:ea typeface="宋体" panose="02010600030101010101" pitchFamily="2" charset="-122"/>
              </a:defRPr>
            </a:lvl4pPr>
            <a:lvl5pPr marL="2057400" indent="-228600">
              <a:defRPr sz="1400">
                <a:solidFill>
                  <a:schemeClr val="tx1"/>
                </a:solidFill>
                <a:latin typeface="Book Antiqua" panose="02040602050305030304" pitchFamily="18" charset="0"/>
                <a:ea typeface="宋体" panose="02010600030101010101" pitchFamily="2" charset="-122"/>
              </a:defRPr>
            </a:lvl5pPr>
            <a:lvl6pPr marL="25146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6pPr>
            <a:lvl7pPr marL="29718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7pPr>
            <a:lvl8pPr marL="34290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8pPr>
            <a:lvl9pPr marL="38862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9pPr>
          </a:lstStyle>
          <a:p>
            <a:pPr eaLnBrk="1" hangingPunct="1">
              <a:lnSpc>
                <a:spcPct val="100000"/>
              </a:lnSpc>
              <a:spcBef>
                <a:spcPct val="0"/>
              </a:spcBef>
              <a:buFontTx/>
              <a:buNone/>
            </a:pPr>
            <a:r>
              <a:rPr kumimoji="1" lang="zh-CN" altLang="en-US" sz="2000" dirty="0" smtClean="0">
                <a:latin typeface="Times New Roman" panose="02020603050405020304" pitchFamily="18" charset="0"/>
              </a:rPr>
              <a:t>融合时间因素</a:t>
            </a:r>
            <a:endParaRPr kumimoji="1" lang="zh-CN" altLang="en-US" sz="2000" dirty="0">
              <a:latin typeface="Times New Roman" panose="02020603050405020304" pitchFamily="18" charset="0"/>
            </a:endParaRPr>
          </a:p>
        </p:txBody>
      </p:sp>
    </p:spTree>
    <p:extLst>
      <p:ext uri="{BB962C8B-B14F-4D97-AF65-F5344CB8AC3E}">
        <p14:creationId xmlns:p14="http://schemas.microsoft.com/office/powerpoint/2010/main" val="704006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24"/>
                                        </p:tgtEl>
                                        <p:attrNameLst>
                                          <p:attrName>style.visibility</p:attrName>
                                        </p:attrNameLst>
                                      </p:cBhvr>
                                      <p:to>
                                        <p:strVal val="visible"/>
                                      </p:to>
                                    </p:set>
                                    <p:anim calcmode="lin" valueType="num">
                                      <p:cBhvr additive="base">
                                        <p:cTn id="11" dur="500" fill="hold"/>
                                        <p:tgtEl>
                                          <p:spTgt spid="24"/>
                                        </p:tgtEl>
                                        <p:attrNameLst>
                                          <p:attrName>ppt_x</p:attrName>
                                        </p:attrNameLst>
                                      </p:cBhvr>
                                      <p:tavLst>
                                        <p:tav tm="0">
                                          <p:val>
                                            <p:strVal val="0-#ppt_w/2"/>
                                          </p:val>
                                        </p:tav>
                                        <p:tav tm="100000">
                                          <p:val>
                                            <p:strVal val="#ppt_x"/>
                                          </p:val>
                                        </p:tav>
                                      </p:tavLst>
                                    </p:anim>
                                    <p:anim calcmode="lin" valueType="num">
                                      <p:cBhvr additive="base">
                                        <p:cTn id="12" dur="500" fill="hold"/>
                                        <p:tgtEl>
                                          <p:spTgt spid="24"/>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27"/>
                                        </p:tgtEl>
                                        <p:attrNameLst>
                                          <p:attrName>style.visibility</p:attrName>
                                        </p:attrNameLst>
                                      </p:cBhvr>
                                      <p:to>
                                        <p:strVal val="visible"/>
                                      </p:to>
                                    </p:set>
                                    <p:anim calcmode="lin" valueType="num">
                                      <p:cBhvr additive="base">
                                        <p:cTn id="15" dur="500" fill="hold"/>
                                        <p:tgtEl>
                                          <p:spTgt spid="27"/>
                                        </p:tgtEl>
                                        <p:attrNameLst>
                                          <p:attrName>ppt_x</p:attrName>
                                        </p:attrNameLst>
                                      </p:cBhvr>
                                      <p:tavLst>
                                        <p:tav tm="0">
                                          <p:val>
                                            <p:strVal val="0-#ppt_w/2"/>
                                          </p:val>
                                        </p:tav>
                                        <p:tav tm="100000">
                                          <p:val>
                                            <p:strVal val="#ppt_x"/>
                                          </p:val>
                                        </p:tav>
                                      </p:tavLst>
                                    </p:anim>
                                    <p:anim calcmode="lin" valueType="num">
                                      <p:cBhvr additive="base">
                                        <p:cTn id="16" dur="500" fill="hold"/>
                                        <p:tgtEl>
                                          <p:spTgt spid="27"/>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32"/>
                                        </p:tgtEl>
                                        <p:attrNameLst>
                                          <p:attrName>style.visibility</p:attrName>
                                        </p:attrNameLst>
                                      </p:cBhvr>
                                      <p:to>
                                        <p:strVal val="visible"/>
                                      </p:to>
                                    </p:set>
                                    <p:anim calcmode="lin" valueType="num">
                                      <p:cBhvr additive="base">
                                        <p:cTn id="19" dur="500" fill="hold"/>
                                        <p:tgtEl>
                                          <p:spTgt spid="32"/>
                                        </p:tgtEl>
                                        <p:attrNameLst>
                                          <p:attrName>ppt_x</p:attrName>
                                        </p:attrNameLst>
                                      </p:cBhvr>
                                      <p:tavLst>
                                        <p:tav tm="0">
                                          <p:val>
                                            <p:strVal val="0-#ppt_w/2"/>
                                          </p:val>
                                        </p:tav>
                                        <p:tav tm="100000">
                                          <p:val>
                                            <p:strVal val="#ppt_x"/>
                                          </p:val>
                                        </p:tav>
                                      </p:tavLst>
                                    </p:anim>
                                    <p:anim calcmode="lin" valueType="num">
                                      <p:cBhvr additive="base">
                                        <p:cTn id="20" dur="500" fill="hold"/>
                                        <p:tgtEl>
                                          <p:spTgt spid="32"/>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33"/>
                                        </p:tgtEl>
                                        <p:attrNameLst>
                                          <p:attrName>style.visibility</p:attrName>
                                        </p:attrNameLst>
                                      </p:cBhvr>
                                      <p:to>
                                        <p:strVal val="visible"/>
                                      </p:to>
                                    </p:set>
                                    <p:anim calcmode="lin" valueType="num">
                                      <p:cBhvr additive="base">
                                        <p:cTn id="23" dur="500" fill="hold"/>
                                        <p:tgtEl>
                                          <p:spTgt spid="33"/>
                                        </p:tgtEl>
                                        <p:attrNameLst>
                                          <p:attrName>ppt_x</p:attrName>
                                        </p:attrNameLst>
                                      </p:cBhvr>
                                      <p:tavLst>
                                        <p:tav tm="0">
                                          <p:val>
                                            <p:strVal val="0-#ppt_w/2"/>
                                          </p:val>
                                        </p:tav>
                                        <p:tav tm="100000">
                                          <p:val>
                                            <p:strVal val="#ppt_x"/>
                                          </p:val>
                                        </p:tav>
                                      </p:tavLst>
                                    </p:anim>
                                    <p:anim calcmode="lin" valueType="num">
                                      <p:cBhvr additive="base">
                                        <p:cTn id="24" dur="500" fill="hold"/>
                                        <p:tgtEl>
                                          <p:spTgt spid="33"/>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34"/>
                                        </p:tgtEl>
                                        <p:attrNameLst>
                                          <p:attrName>style.visibility</p:attrName>
                                        </p:attrNameLst>
                                      </p:cBhvr>
                                      <p:to>
                                        <p:strVal val="visible"/>
                                      </p:to>
                                    </p:set>
                                    <p:anim calcmode="lin" valueType="num">
                                      <p:cBhvr additive="base">
                                        <p:cTn id="27" dur="500" fill="hold"/>
                                        <p:tgtEl>
                                          <p:spTgt spid="34"/>
                                        </p:tgtEl>
                                        <p:attrNameLst>
                                          <p:attrName>ppt_x</p:attrName>
                                        </p:attrNameLst>
                                      </p:cBhvr>
                                      <p:tavLst>
                                        <p:tav tm="0">
                                          <p:val>
                                            <p:strVal val="0-#ppt_w/2"/>
                                          </p:val>
                                        </p:tav>
                                        <p:tav tm="100000">
                                          <p:val>
                                            <p:strVal val="#ppt_x"/>
                                          </p:val>
                                        </p:tav>
                                      </p:tavLst>
                                    </p:anim>
                                    <p:anim calcmode="lin" valueType="num">
                                      <p:cBhvr additive="base">
                                        <p:cTn id="28" dur="500" fill="hold"/>
                                        <p:tgtEl>
                                          <p:spTgt spid="34"/>
                                        </p:tgtEl>
                                        <p:attrNameLst>
                                          <p:attrName>ppt_y</p:attrName>
                                        </p:attrNameLst>
                                      </p:cBhvr>
                                      <p:tavLst>
                                        <p:tav tm="0">
                                          <p:val>
                                            <p:strVal val="#ppt_y"/>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gtEl>
                                        <p:attrNameLst>
                                          <p:attrName>style.visibility</p:attrName>
                                        </p:attrNameLst>
                                      </p:cBhvr>
                                      <p:to>
                                        <p:strVal val="visible"/>
                                      </p:to>
                                    </p:set>
                                    <p:anim calcmode="lin" valueType="num">
                                      <p:cBhvr additive="base">
                                        <p:cTn id="49" dur="500" fill="hold"/>
                                        <p:tgtEl>
                                          <p:spTgt spid="3"/>
                                        </p:tgtEl>
                                        <p:attrNameLst>
                                          <p:attrName>ppt_x</p:attrName>
                                        </p:attrNameLst>
                                      </p:cBhvr>
                                      <p:tavLst>
                                        <p:tav tm="0">
                                          <p:val>
                                            <p:strVal val="#ppt_x"/>
                                          </p:val>
                                        </p:tav>
                                        <p:tav tm="100000">
                                          <p:val>
                                            <p:strVal val="#ppt_x"/>
                                          </p:val>
                                        </p:tav>
                                      </p:tavLst>
                                    </p:anim>
                                    <p:anim calcmode="lin" valueType="num">
                                      <p:cBhvr additive="base">
                                        <p:cTn id="50"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 grpId="0"/>
      <p:bldP spid="18" grpId="0"/>
      <p:bldP spid="21" grpId="0"/>
      <p:bldP spid="26" grpId="0"/>
      <p:bldP spid="24" grpId="0" animBg="1"/>
      <p:bldP spid="32" grpId="0" animBg="1"/>
      <p:bldP spid="33" grpId="0" animBg="1"/>
      <p:bldP spid="3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35068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3.3 SEM</a:t>
            </a:r>
            <a:r>
              <a:rPr lang="zh-CN" altLang="en-US" dirty="0" smtClean="0"/>
              <a:t>推荐算法</a:t>
            </a:r>
            <a:endParaRPr lang="zh-CN" altLang="en-US" dirty="0"/>
          </a:p>
        </p:txBody>
      </p:sp>
      <p:sp>
        <p:nvSpPr>
          <p:cNvPr id="10" name="文本框 9"/>
          <p:cNvSpPr txBox="1"/>
          <p:nvPr/>
        </p:nvSpPr>
        <p:spPr>
          <a:xfrm>
            <a:off x="1022573" y="1829992"/>
            <a:ext cx="8633056" cy="1273875"/>
          </a:xfrm>
          <a:prstGeom prst="rect">
            <a:avLst/>
          </a:prstGeom>
          <a:noFill/>
        </p:spPr>
        <p:txBody>
          <a:bodyPr wrap="square" rtlCol="0">
            <a:spAutoFit/>
          </a:bodyPr>
          <a:lstStyle/>
          <a:p>
            <a:pPr>
              <a:lnSpc>
                <a:spcPct val="150000"/>
              </a:lnSpc>
            </a:pPr>
            <a:r>
              <a:rPr lang="zh-CN" altLang="zh-CN" dirty="0">
                <a:latin typeface="宋体" panose="02010600030101010101" pitchFamily="2" charset="-122"/>
                <a:ea typeface="宋体" panose="02010600030101010101" pitchFamily="2" charset="-122"/>
              </a:rPr>
              <a:t>通常用户会通过文本表达对某种事件的意见和态度</a:t>
            </a:r>
            <a:r>
              <a:rPr lang="zh-CN" altLang="zh-CN" dirty="0" smtClean="0">
                <a:latin typeface="宋体" panose="02010600030101010101" pitchFamily="2" charset="-122"/>
                <a:ea typeface="宋体" panose="02010600030101010101" pitchFamily="2" charset="-122"/>
              </a:rPr>
              <a:t>，</a:t>
            </a:r>
            <a:r>
              <a:rPr lang="zh-CN" altLang="zh-CN" dirty="0">
                <a:latin typeface="宋体" panose="02010600030101010101" pitchFamily="2" charset="-122"/>
                <a:ea typeface="宋体" panose="02010600030101010101" pitchFamily="2" charset="-122"/>
              </a:rPr>
              <a:t>课题组自定义了一个程度副词词典</a:t>
            </a:r>
            <a:r>
              <a:rPr lang="zh-CN" altLang="zh-CN" dirty="0" smtClean="0">
                <a:latin typeface="宋体" panose="02010600030101010101" pitchFamily="2" charset="-122"/>
                <a:ea typeface="宋体" panose="02010600030101010101" pitchFamily="2" charset="-122"/>
              </a:rPr>
              <a:t>，对</a:t>
            </a:r>
            <a:r>
              <a:rPr lang="zh-CN" altLang="zh-CN" dirty="0">
                <a:latin typeface="宋体" panose="02010600030101010101" pitchFamily="2" charset="-122"/>
                <a:ea typeface="宋体" panose="02010600030101010101" pitchFamily="2" charset="-122"/>
              </a:rPr>
              <a:t>常见的程度情感词进行统计和标记，其中包含常见的程度副词</a:t>
            </a:r>
            <a:r>
              <a:rPr lang="en-US" altLang="zh-CN" dirty="0">
                <a:latin typeface="宋体" panose="02010600030101010101" pitchFamily="2" charset="-122"/>
                <a:ea typeface="宋体" panose="02010600030101010101" pitchFamily="2" charset="-122"/>
              </a:rPr>
              <a:t>19</a:t>
            </a:r>
            <a:r>
              <a:rPr lang="zh-CN" altLang="zh-CN" dirty="0">
                <a:latin typeface="宋体" panose="02010600030101010101" pitchFamily="2" charset="-122"/>
                <a:ea typeface="宋体" panose="02010600030101010101" pitchFamily="2" charset="-122"/>
              </a:rPr>
              <a:t>个，并按照程度的</a:t>
            </a:r>
            <a:r>
              <a:rPr lang="zh-CN" altLang="zh-CN" dirty="0" smtClean="0">
                <a:latin typeface="宋体" panose="02010600030101010101" pitchFamily="2" charset="-122"/>
                <a:ea typeface="宋体" panose="02010600030101010101" pitchFamily="2" charset="-122"/>
              </a:rPr>
              <a:t>轻重</a:t>
            </a:r>
            <a:r>
              <a:rPr lang="zh-CN" altLang="zh-CN" dirty="0">
                <a:latin typeface="宋体" panose="02010600030101010101" pitchFamily="2" charset="-122"/>
                <a:ea typeface="宋体" panose="02010600030101010101" pitchFamily="2" charset="-122"/>
              </a:rPr>
              <a:t>顺序进行排列。</a:t>
            </a:r>
            <a:endParaRPr lang="zh-CN" altLang="en-US" dirty="0">
              <a:latin typeface="宋体" panose="02010600030101010101" pitchFamily="2" charset="-122"/>
              <a:ea typeface="宋体" panose="02010600030101010101" pitchFamily="2" charset="-122"/>
            </a:endParaRPr>
          </a:p>
        </p:txBody>
      </p:sp>
      <p:graphicFrame>
        <p:nvGraphicFramePr>
          <p:cNvPr id="12" name="对象 11"/>
          <p:cNvGraphicFramePr>
            <a:graphicFrameLocks noChangeAspect="1"/>
          </p:cNvGraphicFramePr>
          <p:nvPr>
            <p:extLst>
              <p:ext uri="{D42A27DB-BD31-4B8C-83A1-F6EECF244321}">
                <p14:modId xmlns:p14="http://schemas.microsoft.com/office/powerpoint/2010/main" val="2820903766"/>
              </p:ext>
            </p:extLst>
          </p:nvPr>
        </p:nvGraphicFramePr>
        <p:xfrm>
          <a:off x="3511723" y="3339489"/>
          <a:ext cx="3303918" cy="423161"/>
        </p:xfrm>
        <a:graphic>
          <a:graphicData uri="http://schemas.openxmlformats.org/presentationml/2006/ole">
            <mc:AlternateContent xmlns:mc="http://schemas.openxmlformats.org/markup-compatibility/2006">
              <mc:Choice xmlns:v="urn:schemas-microsoft-com:vml" Requires="v">
                <p:oleObj spid="_x0000_s11396" name="Equation" r:id="rId3" imgW="1930400" imgH="254000" progId="Equation.DSMT4">
                  <p:embed/>
                </p:oleObj>
              </mc:Choice>
              <mc:Fallback>
                <p:oleObj name="Equation" r:id="rId3" imgW="1930400" imgH="254000" progId="Equation.DSMT4">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11723" y="3339489"/>
                        <a:ext cx="3303918" cy="423161"/>
                      </a:xfrm>
                      <a:prstGeom prst="rect">
                        <a:avLst/>
                      </a:prstGeom>
                      <a:noFill/>
                    </p:spPr>
                  </p:pic>
                </p:oleObj>
              </mc:Fallback>
            </mc:AlternateContent>
          </a:graphicData>
        </a:graphic>
      </p:graphicFrame>
      <p:graphicFrame>
        <p:nvGraphicFramePr>
          <p:cNvPr id="14" name="对象 13"/>
          <p:cNvGraphicFramePr>
            <a:graphicFrameLocks noChangeAspect="1"/>
          </p:cNvGraphicFramePr>
          <p:nvPr>
            <p:extLst>
              <p:ext uri="{D42A27DB-BD31-4B8C-83A1-F6EECF244321}">
                <p14:modId xmlns:p14="http://schemas.microsoft.com/office/powerpoint/2010/main" val="2144572582"/>
              </p:ext>
            </p:extLst>
          </p:nvPr>
        </p:nvGraphicFramePr>
        <p:xfrm>
          <a:off x="3103768" y="4021194"/>
          <a:ext cx="4069008" cy="940249"/>
        </p:xfrm>
        <a:graphic>
          <a:graphicData uri="http://schemas.openxmlformats.org/presentationml/2006/ole">
            <mc:AlternateContent xmlns:mc="http://schemas.openxmlformats.org/markup-compatibility/2006">
              <mc:Choice xmlns:v="urn:schemas-microsoft-com:vml" Requires="v">
                <p:oleObj spid="_x0000_s11397" name="Equation" r:id="rId5" imgW="2387600" imgH="558800" progId="Equation.DSMT4">
                  <p:embed/>
                </p:oleObj>
              </mc:Choice>
              <mc:Fallback>
                <p:oleObj name="Equation" r:id="rId5" imgW="2387600" imgH="558800" progId="Equation.DSMT4">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03768" y="4021194"/>
                        <a:ext cx="4069008" cy="940249"/>
                      </a:xfrm>
                      <a:prstGeom prst="rect">
                        <a:avLst/>
                      </a:prstGeom>
                      <a:noFill/>
                    </p:spPr>
                  </p:pic>
                </p:oleObj>
              </mc:Fallback>
            </mc:AlternateContent>
          </a:graphicData>
        </a:graphic>
      </p:graphicFrame>
      <mc:AlternateContent xmlns:mc="http://schemas.openxmlformats.org/markup-compatibility/2006" xmlns:a14="http://schemas.microsoft.com/office/drawing/2010/main">
        <mc:Choice Requires="a14">
          <p:sp>
            <p:nvSpPr>
              <p:cNvPr id="18" name="Rectangle 8"/>
              <p:cNvSpPr>
                <a:spLocks noChangeArrowheads="1"/>
              </p:cNvSpPr>
              <p:nvPr/>
            </p:nvSpPr>
            <p:spPr bwMode="auto">
              <a:xfrm>
                <a:off x="1022573" y="5057140"/>
                <a:ext cx="8545284" cy="923330"/>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lnSpc>
                    <a:spcPct val="150000"/>
                  </a:lnSpc>
                  <a:spcBef>
                    <a:spcPct val="0"/>
                  </a:spcBef>
                  <a:spcAft>
                    <a:spcPct val="0"/>
                  </a:spcAft>
                </a:pPr>
                <a:r>
                  <a:rPr lang="zh-CN" altLang="en-US" dirty="0" smtClean="0">
                    <a:latin typeface="宋体" panose="02010600030101010101" pitchFamily="2" charset="-122"/>
                    <a:ea typeface="宋体" panose="02010600030101010101" pitchFamily="2" charset="-122"/>
                    <a:cs typeface="Times New Roman" panose="02020603050405020304" pitchFamily="18" charset="0"/>
                  </a:rPr>
                  <a:t>其中</a:t>
                </a:r>
                <a14:m>
                  <m:oMath xmlns:m="http://schemas.openxmlformats.org/officeDocument/2006/math">
                    <m:r>
                      <a:rPr lang="zh-CN" altLang="en-US" i="1" smtClean="0">
                        <a:latin typeface="Cambria Math" panose="02040503050406030204" pitchFamily="18" charset="0"/>
                        <a:ea typeface="宋体" panose="02010600030101010101" pitchFamily="2" charset="-122"/>
                        <a:cs typeface="Times New Roman" panose="02020603050405020304" pitchFamily="18" charset="0"/>
                      </a:rPr>
                      <m:t>𝛼</m:t>
                    </m:r>
                  </m:oMath>
                </a14:m>
                <a:r>
                  <a:rPr lang="zh-CN" altLang="en-US" dirty="0" smtClean="0">
                    <a:latin typeface="宋体" panose="02010600030101010101" pitchFamily="2" charset="-122"/>
                    <a:ea typeface="宋体" panose="02010600030101010101" pitchFamily="2" charset="-122"/>
                    <a:cs typeface="Times New Roman" panose="02020603050405020304" pitchFamily="18" charset="0"/>
                  </a:rPr>
                  <a:t>是</a:t>
                </a:r>
                <a:r>
                  <a:rPr lang="zh-CN" altLang="en-US" dirty="0">
                    <a:latin typeface="宋体" panose="02010600030101010101" pitchFamily="2" charset="-122"/>
                    <a:ea typeface="宋体" panose="02010600030101010101" pitchFamily="2" charset="-122"/>
                    <a:cs typeface="Times New Roman" panose="02020603050405020304" pitchFamily="18" charset="0"/>
                  </a:rPr>
                  <a:t>衰减参数，当两个情感程度词的下标差值越大，则表示两个越不相似，反之亦然</a:t>
                </a:r>
                <a:r>
                  <a:rPr lang="zh-CN" altLang="en-US" dirty="0" smtClean="0">
                    <a:latin typeface="宋体" panose="02010600030101010101" pitchFamily="2" charset="-122"/>
                    <a:ea typeface="宋体" panose="02010600030101010101" pitchFamily="2" charset="-122"/>
                    <a:cs typeface="Times New Roman" panose="02020603050405020304" pitchFamily="18" charset="0"/>
                  </a:rPr>
                  <a:t>。若</a:t>
                </a:r>
                <a:r>
                  <a:rPr lang="zh-CN" altLang="en-US" dirty="0">
                    <a:latin typeface="宋体" panose="02010600030101010101" pitchFamily="2" charset="-122"/>
                    <a:ea typeface="宋体" panose="02010600030101010101" pitchFamily="2" charset="-122"/>
                    <a:cs typeface="Times New Roman" panose="02020603050405020304" pitchFamily="18" charset="0"/>
                  </a:rPr>
                  <a:t>差值为</a:t>
                </a:r>
                <a:r>
                  <a:rPr lang="en-US" altLang="zh-CN" dirty="0">
                    <a:latin typeface="Times New Roman" panose="02020603050405020304" pitchFamily="18" charset="0"/>
                    <a:ea typeface="宋体" panose="02010600030101010101" pitchFamily="2" charset="-122"/>
                    <a:cs typeface="Times New Roman" panose="02020603050405020304" pitchFamily="18" charset="0"/>
                  </a:rPr>
                  <a:t>0</a:t>
                </a:r>
                <a:r>
                  <a:rPr lang="zh-CN" altLang="en-US" dirty="0">
                    <a:latin typeface="宋体" panose="02010600030101010101" pitchFamily="2" charset="-122"/>
                    <a:ea typeface="宋体" panose="02010600030101010101" pitchFamily="2" charset="-122"/>
                    <a:cs typeface="Times New Roman" panose="02020603050405020304" pitchFamily="18" charset="0"/>
                  </a:rPr>
                  <a:t>，则相似度为</a:t>
                </a:r>
                <a:r>
                  <a:rPr lang="en-US" altLang="zh-CN" dirty="0" smtClean="0">
                    <a:latin typeface="Times New Roman" panose="02020603050405020304" pitchFamily="18" charset="0"/>
                    <a:ea typeface="宋体" panose="02010600030101010101" pitchFamily="2" charset="-122"/>
                    <a:cs typeface="Times New Roman" panose="02020603050405020304" pitchFamily="18" charset="0"/>
                  </a:rPr>
                  <a:t>1</a:t>
                </a:r>
                <a:r>
                  <a:rPr lang="zh-CN" altLang="en-US" dirty="0">
                    <a:latin typeface="宋体" panose="02010600030101010101" pitchFamily="2" charset="-122"/>
                    <a:ea typeface="宋体" panose="02010600030101010101" pitchFamily="2" charset="-122"/>
                    <a:cs typeface="Times New Roman" panose="02020603050405020304" pitchFamily="18" charset="0"/>
                  </a:rPr>
                  <a:t>。</a:t>
                </a:r>
                <a:endParaRPr kumimoji="0" lang="zh-CN" altLang="en-US" sz="1800" b="0" i="0" u="none" strike="noStrike" cap="none" normalizeH="0" baseline="0" dirty="0" smtClean="0">
                  <a:ln>
                    <a:noFill/>
                  </a:ln>
                  <a:solidFill>
                    <a:schemeClr val="tx1"/>
                  </a:solidFill>
                  <a:effectLst/>
                  <a:latin typeface="Arial" panose="020B0604020202020204" pitchFamily="34" charset="0"/>
                </a:endParaRPr>
              </a:p>
            </p:txBody>
          </p:sp>
        </mc:Choice>
        <mc:Fallback xmlns="">
          <p:sp>
            <p:nvSpPr>
              <p:cNvPr id="18" name="Rectangle 8"/>
              <p:cNvSpPr>
                <a:spLocks noRot="1" noChangeAspect="1" noMove="1" noResize="1" noEditPoints="1" noAdjustHandles="1" noChangeArrowheads="1" noChangeShapeType="1" noTextEdit="1"/>
              </p:cNvSpPr>
              <p:nvPr/>
            </p:nvSpPr>
            <p:spPr bwMode="auto">
              <a:xfrm>
                <a:off x="1022573" y="5057140"/>
                <a:ext cx="8545284" cy="923330"/>
              </a:xfrm>
              <a:prstGeom prst="rect">
                <a:avLst/>
              </a:prstGeom>
              <a:blipFill rotWithShape="0">
                <a:blip r:embed="rId7"/>
                <a:stretch>
                  <a:fillRect l="-642" b="-4636"/>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sp>
        <p:nvSpPr>
          <p:cNvPr id="15" name="AutoShape 6"/>
          <p:cNvSpPr>
            <a:spLocks noChangeArrowheads="1"/>
          </p:cNvSpPr>
          <p:nvPr/>
        </p:nvSpPr>
        <p:spPr bwMode="auto">
          <a:xfrm>
            <a:off x="7565662" y="891276"/>
            <a:ext cx="2348945" cy="571200"/>
          </a:xfrm>
          <a:prstGeom prst="homePlate">
            <a:avLst>
              <a:gd name="adj" fmla="val 43333"/>
            </a:avLst>
          </a:prstGeom>
          <a:solidFill>
            <a:schemeClr val="accent1"/>
          </a:solidFill>
          <a:ln w="9525">
            <a:solidFill>
              <a:schemeClr val="tx1"/>
            </a:solidFill>
            <a:miter lim="800000"/>
            <a:headEnd/>
            <a:tailEnd/>
          </a:ln>
          <a:effectLst/>
          <a:extLst/>
        </p:spPr>
        <p:txBody>
          <a:bodyPr wrap="none" anchor="ctr"/>
          <a:lstStyle>
            <a:lvl1pPr>
              <a:defRPr sz="1400">
                <a:solidFill>
                  <a:schemeClr val="tx1"/>
                </a:solidFill>
                <a:latin typeface="Book Antiqua" panose="02040602050305030304" pitchFamily="18" charset="0"/>
                <a:ea typeface="宋体" panose="02010600030101010101" pitchFamily="2" charset="-122"/>
              </a:defRPr>
            </a:lvl1pPr>
            <a:lvl2pPr marL="742950" indent="-285750">
              <a:defRPr sz="1400">
                <a:solidFill>
                  <a:schemeClr val="tx1"/>
                </a:solidFill>
                <a:latin typeface="Book Antiqua" panose="02040602050305030304" pitchFamily="18" charset="0"/>
                <a:ea typeface="宋体" panose="02010600030101010101" pitchFamily="2" charset="-122"/>
              </a:defRPr>
            </a:lvl2pPr>
            <a:lvl3pPr marL="1143000" indent="-228600">
              <a:defRPr sz="1400">
                <a:solidFill>
                  <a:schemeClr val="tx1"/>
                </a:solidFill>
                <a:latin typeface="Book Antiqua" panose="02040602050305030304" pitchFamily="18" charset="0"/>
                <a:ea typeface="宋体" panose="02010600030101010101" pitchFamily="2" charset="-122"/>
              </a:defRPr>
            </a:lvl3pPr>
            <a:lvl4pPr marL="1600200" indent="-228600">
              <a:defRPr sz="1400">
                <a:solidFill>
                  <a:schemeClr val="tx1"/>
                </a:solidFill>
                <a:latin typeface="Book Antiqua" panose="02040602050305030304" pitchFamily="18" charset="0"/>
                <a:ea typeface="宋体" panose="02010600030101010101" pitchFamily="2" charset="-122"/>
              </a:defRPr>
            </a:lvl4pPr>
            <a:lvl5pPr marL="2057400" indent="-228600">
              <a:defRPr sz="1400">
                <a:solidFill>
                  <a:schemeClr val="tx1"/>
                </a:solidFill>
                <a:latin typeface="Book Antiqua" panose="02040602050305030304" pitchFamily="18" charset="0"/>
                <a:ea typeface="宋体" panose="02010600030101010101" pitchFamily="2" charset="-122"/>
              </a:defRPr>
            </a:lvl5pPr>
            <a:lvl6pPr marL="25146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6pPr>
            <a:lvl7pPr marL="29718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7pPr>
            <a:lvl8pPr marL="34290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8pPr>
            <a:lvl9pPr marL="38862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9pPr>
          </a:lstStyle>
          <a:p>
            <a:endParaRPr lang="zh-CN" altLang="en-US" dirty="0"/>
          </a:p>
        </p:txBody>
      </p:sp>
      <p:grpSp>
        <p:nvGrpSpPr>
          <p:cNvPr id="16" name="Group 3"/>
          <p:cNvGrpSpPr>
            <a:grpSpLocks/>
          </p:cNvGrpSpPr>
          <p:nvPr/>
        </p:nvGrpSpPr>
        <p:grpSpPr bwMode="auto">
          <a:xfrm>
            <a:off x="3034838" y="891276"/>
            <a:ext cx="4767942" cy="571200"/>
            <a:chOff x="480" y="864"/>
            <a:chExt cx="2085" cy="720"/>
          </a:xfrm>
        </p:grpSpPr>
        <p:sp>
          <p:nvSpPr>
            <p:cNvPr id="17" name="AutoShape 6"/>
            <p:cNvSpPr>
              <a:spLocks noChangeArrowheads="1"/>
            </p:cNvSpPr>
            <p:nvPr/>
          </p:nvSpPr>
          <p:spPr bwMode="auto">
            <a:xfrm>
              <a:off x="1317" y="864"/>
              <a:ext cx="1248" cy="720"/>
            </a:xfrm>
            <a:prstGeom prst="homePlate">
              <a:avLst>
                <a:gd name="adj" fmla="val 43333"/>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400">
                  <a:solidFill>
                    <a:schemeClr val="tx1"/>
                  </a:solidFill>
                  <a:latin typeface="Book Antiqua" panose="02040602050305030304" pitchFamily="18" charset="0"/>
                  <a:ea typeface="宋体" panose="02010600030101010101" pitchFamily="2" charset="-122"/>
                </a:defRPr>
              </a:lvl1pPr>
              <a:lvl2pPr marL="742950" indent="-285750">
                <a:defRPr sz="1400">
                  <a:solidFill>
                    <a:schemeClr val="tx1"/>
                  </a:solidFill>
                  <a:latin typeface="Book Antiqua" panose="02040602050305030304" pitchFamily="18" charset="0"/>
                  <a:ea typeface="宋体" panose="02010600030101010101" pitchFamily="2" charset="-122"/>
                </a:defRPr>
              </a:lvl2pPr>
              <a:lvl3pPr marL="1143000" indent="-228600">
                <a:defRPr sz="1400">
                  <a:solidFill>
                    <a:schemeClr val="tx1"/>
                  </a:solidFill>
                  <a:latin typeface="Book Antiqua" panose="02040602050305030304" pitchFamily="18" charset="0"/>
                  <a:ea typeface="宋体" panose="02010600030101010101" pitchFamily="2" charset="-122"/>
                </a:defRPr>
              </a:lvl3pPr>
              <a:lvl4pPr marL="1600200" indent="-228600">
                <a:defRPr sz="1400">
                  <a:solidFill>
                    <a:schemeClr val="tx1"/>
                  </a:solidFill>
                  <a:latin typeface="Book Antiqua" panose="02040602050305030304" pitchFamily="18" charset="0"/>
                  <a:ea typeface="宋体" panose="02010600030101010101" pitchFamily="2" charset="-122"/>
                </a:defRPr>
              </a:lvl4pPr>
              <a:lvl5pPr marL="2057400" indent="-228600">
                <a:defRPr sz="1400">
                  <a:solidFill>
                    <a:schemeClr val="tx1"/>
                  </a:solidFill>
                  <a:latin typeface="Book Antiqua" panose="02040602050305030304" pitchFamily="18" charset="0"/>
                  <a:ea typeface="宋体" panose="02010600030101010101" pitchFamily="2" charset="-122"/>
                </a:defRPr>
              </a:lvl5pPr>
              <a:lvl6pPr marL="25146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6pPr>
              <a:lvl7pPr marL="29718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7pPr>
              <a:lvl8pPr marL="34290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8pPr>
              <a:lvl9pPr marL="38862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9pPr>
            </a:lstStyle>
            <a:p>
              <a:endParaRPr lang="zh-CN" altLang="en-US" dirty="0"/>
            </a:p>
          </p:txBody>
        </p:sp>
        <p:sp>
          <p:nvSpPr>
            <p:cNvPr id="19" name="AutoShape 8"/>
            <p:cNvSpPr>
              <a:spLocks noChangeArrowheads="1"/>
            </p:cNvSpPr>
            <p:nvPr/>
          </p:nvSpPr>
          <p:spPr bwMode="auto">
            <a:xfrm>
              <a:off x="480" y="864"/>
              <a:ext cx="1125" cy="720"/>
            </a:xfrm>
            <a:prstGeom prst="homePlate">
              <a:avLst>
                <a:gd name="adj" fmla="val 43333"/>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400">
                  <a:solidFill>
                    <a:schemeClr val="tx1"/>
                  </a:solidFill>
                  <a:latin typeface="Book Antiqua" panose="02040602050305030304" pitchFamily="18" charset="0"/>
                  <a:ea typeface="宋体" panose="02010600030101010101" pitchFamily="2" charset="-122"/>
                </a:defRPr>
              </a:lvl1pPr>
              <a:lvl2pPr marL="742950" indent="-285750">
                <a:defRPr sz="1400">
                  <a:solidFill>
                    <a:schemeClr val="tx1"/>
                  </a:solidFill>
                  <a:latin typeface="Book Antiqua" panose="02040602050305030304" pitchFamily="18" charset="0"/>
                  <a:ea typeface="宋体" panose="02010600030101010101" pitchFamily="2" charset="-122"/>
                </a:defRPr>
              </a:lvl2pPr>
              <a:lvl3pPr marL="1143000" indent="-228600">
                <a:defRPr sz="1400">
                  <a:solidFill>
                    <a:schemeClr val="tx1"/>
                  </a:solidFill>
                  <a:latin typeface="Book Antiqua" panose="02040602050305030304" pitchFamily="18" charset="0"/>
                  <a:ea typeface="宋体" panose="02010600030101010101" pitchFamily="2" charset="-122"/>
                </a:defRPr>
              </a:lvl3pPr>
              <a:lvl4pPr marL="1600200" indent="-228600">
                <a:defRPr sz="1400">
                  <a:solidFill>
                    <a:schemeClr val="tx1"/>
                  </a:solidFill>
                  <a:latin typeface="Book Antiqua" panose="02040602050305030304" pitchFamily="18" charset="0"/>
                  <a:ea typeface="宋体" panose="02010600030101010101" pitchFamily="2" charset="-122"/>
                </a:defRPr>
              </a:lvl4pPr>
              <a:lvl5pPr marL="2057400" indent="-228600">
                <a:defRPr sz="1400">
                  <a:solidFill>
                    <a:schemeClr val="tx1"/>
                  </a:solidFill>
                  <a:latin typeface="Book Antiqua" panose="02040602050305030304" pitchFamily="18" charset="0"/>
                  <a:ea typeface="宋体" panose="02010600030101010101" pitchFamily="2" charset="-122"/>
                </a:defRPr>
              </a:lvl5pPr>
              <a:lvl6pPr marL="25146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6pPr>
              <a:lvl7pPr marL="29718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7pPr>
              <a:lvl8pPr marL="34290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8pPr>
              <a:lvl9pPr marL="38862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9pPr>
            </a:lstStyle>
            <a:p>
              <a:endParaRPr lang="zh-CN" altLang="en-US"/>
            </a:p>
          </p:txBody>
        </p:sp>
        <p:sp>
          <p:nvSpPr>
            <p:cNvPr id="20" name="Text Box 9"/>
            <p:cNvSpPr txBox="1">
              <a:spLocks noChangeArrowheads="1"/>
            </p:cNvSpPr>
            <p:nvPr/>
          </p:nvSpPr>
          <p:spPr bwMode="auto">
            <a:xfrm>
              <a:off x="583" y="974"/>
              <a:ext cx="982" cy="504"/>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1400">
                  <a:solidFill>
                    <a:schemeClr val="tx1"/>
                  </a:solidFill>
                  <a:latin typeface="Book Antiqua" panose="02040602050305030304" pitchFamily="18" charset="0"/>
                  <a:ea typeface="宋体" panose="02010600030101010101" pitchFamily="2" charset="-122"/>
                </a:defRPr>
              </a:lvl1pPr>
              <a:lvl2pPr marL="742950" indent="-285750">
                <a:defRPr sz="1400">
                  <a:solidFill>
                    <a:schemeClr val="tx1"/>
                  </a:solidFill>
                  <a:latin typeface="Book Antiqua" panose="02040602050305030304" pitchFamily="18" charset="0"/>
                  <a:ea typeface="宋体" panose="02010600030101010101" pitchFamily="2" charset="-122"/>
                </a:defRPr>
              </a:lvl2pPr>
              <a:lvl3pPr marL="1143000" indent="-228600">
                <a:defRPr sz="1400">
                  <a:solidFill>
                    <a:schemeClr val="tx1"/>
                  </a:solidFill>
                  <a:latin typeface="Book Antiqua" panose="02040602050305030304" pitchFamily="18" charset="0"/>
                  <a:ea typeface="宋体" panose="02010600030101010101" pitchFamily="2" charset="-122"/>
                </a:defRPr>
              </a:lvl3pPr>
              <a:lvl4pPr marL="1600200" indent="-228600">
                <a:defRPr sz="1400">
                  <a:solidFill>
                    <a:schemeClr val="tx1"/>
                  </a:solidFill>
                  <a:latin typeface="Book Antiqua" panose="02040602050305030304" pitchFamily="18" charset="0"/>
                  <a:ea typeface="宋体" panose="02010600030101010101" pitchFamily="2" charset="-122"/>
                </a:defRPr>
              </a:lvl4pPr>
              <a:lvl5pPr marL="2057400" indent="-228600">
                <a:defRPr sz="1400">
                  <a:solidFill>
                    <a:schemeClr val="tx1"/>
                  </a:solidFill>
                  <a:latin typeface="Book Antiqua" panose="02040602050305030304" pitchFamily="18" charset="0"/>
                  <a:ea typeface="宋体" panose="02010600030101010101" pitchFamily="2" charset="-122"/>
                </a:defRPr>
              </a:lvl5pPr>
              <a:lvl6pPr marL="25146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6pPr>
              <a:lvl7pPr marL="29718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7pPr>
              <a:lvl8pPr marL="34290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8pPr>
              <a:lvl9pPr marL="38862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9pPr>
            </a:lstStyle>
            <a:p>
              <a:pPr eaLnBrk="1" hangingPunct="1">
                <a:lnSpc>
                  <a:spcPct val="100000"/>
                </a:lnSpc>
                <a:spcBef>
                  <a:spcPct val="0"/>
                </a:spcBef>
                <a:buFontTx/>
                <a:buNone/>
              </a:pPr>
              <a:r>
                <a:rPr kumimoji="1" lang="zh-CN" altLang="en-US" sz="2000" dirty="0" smtClean="0">
                  <a:latin typeface="Times New Roman" panose="02020603050405020304" pitchFamily="18" charset="0"/>
                </a:rPr>
                <a:t>推荐算法整体流程</a:t>
              </a:r>
              <a:endParaRPr kumimoji="1" lang="zh-CN" altLang="en-US" sz="2000" dirty="0">
                <a:latin typeface="Times New Roman" panose="02020603050405020304" pitchFamily="18" charset="0"/>
              </a:endParaRPr>
            </a:p>
          </p:txBody>
        </p:sp>
        <p:sp>
          <p:nvSpPr>
            <p:cNvPr id="21" name="Text Box 11"/>
            <p:cNvSpPr txBox="1">
              <a:spLocks noChangeArrowheads="1"/>
            </p:cNvSpPr>
            <p:nvPr/>
          </p:nvSpPr>
          <p:spPr bwMode="auto">
            <a:xfrm>
              <a:off x="1615" y="974"/>
              <a:ext cx="859" cy="504"/>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1400">
                  <a:solidFill>
                    <a:schemeClr val="tx1"/>
                  </a:solidFill>
                  <a:latin typeface="Book Antiqua" panose="02040602050305030304" pitchFamily="18" charset="0"/>
                  <a:ea typeface="宋体" panose="02010600030101010101" pitchFamily="2" charset="-122"/>
                </a:defRPr>
              </a:lvl1pPr>
              <a:lvl2pPr marL="742950" indent="-285750">
                <a:defRPr sz="1400">
                  <a:solidFill>
                    <a:schemeClr val="tx1"/>
                  </a:solidFill>
                  <a:latin typeface="Book Antiqua" panose="02040602050305030304" pitchFamily="18" charset="0"/>
                  <a:ea typeface="宋体" panose="02010600030101010101" pitchFamily="2" charset="-122"/>
                </a:defRPr>
              </a:lvl2pPr>
              <a:lvl3pPr marL="1143000" indent="-228600">
                <a:defRPr sz="1400">
                  <a:solidFill>
                    <a:schemeClr val="tx1"/>
                  </a:solidFill>
                  <a:latin typeface="Book Antiqua" panose="02040602050305030304" pitchFamily="18" charset="0"/>
                  <a:ea typeface="宋体" panose="02010600030101010101" pitchFamily="2" charset="-122"/>
                </a:defRPr>
              </a:lvl3pPr>
              <a:lvl4pPr marL="1600200" indent="-228600">
                <a:defRPr sz="1400">
                  <a:solidFill>
                    <a:schemeClr val="tx1"/>
                  </a:solidFill>
                  <a:latin typeface="Book Antiqua" panose="02040602050305030304" pitchFamily="18" charset="0"/>
                  <a:ea typeface="宋体" panose="02010600030101010101" pitchFamily="2" charset="-122"/>
                </a:defRPr>
              </a:lvl4pPr>
              <a:lvl5pPr marL="2057400" indent="-228600">
                <a:defRPr sz="1400">
                  <a:solidFill>
                    <a:schemeClr val="tx1"/>
                  </a:solidFill>
                  <a:latin typeface="Book Antiqua" panose="02040602050305030304" pitchFamily="18" charset="0"/>
                  <a:ea typeface="宋体" panose="02010600030101010101" pitchFamily="2" charset="-122"/>
                </a:defRPr>
              </a:lvl5pPr>
              <a:lvl6pPr marL="25146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6pPr>
              <a:lvl7pPr marL="29718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7pPr>
              <a:lvl8pPr marL="34290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8pPr>
              <a:lvl9pPr marL="38862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9pPr>
            </a:lstStyle>
            <a:p>
              <a:pPr algn="ctr" eaLnBrk="1" hangingPunct="1">
                <a:lnSpc>
                  <a:spcPct val="100000"/>
                </a:lnSpc>
                <a:spcBef>
                  <a:spcPct val="0"/>
                </a:spcBef>
                <a:buFontTx/>
                <a:buNone/>
              </a:pPr>
              <a:r>
                <a:rPr kumimoji="1" lang="zh-CN" altLang="en-US" sz="2000" dirty="0" smtClean="0">
                  <a:latin typeface="Times New Roman" panose="02020603050405020304" pitchFamily="18" charset="0"/>
                </a:rPr>
                <a:t>文本语义相似度</a:t>
              </a:r>
              <a:endParaRPr kumimoji="1" lang="zh-CN" altLang="en-US" sz="2000" dirty="0">
                <a:latin typeface="Times New Roman" panose="02020603050405020304" pitchFamily="18" charset="0"/>
              </a:endParaRPr>
            </a:p>
          </p:txBody>
        </p:sp>
      </p:grpSp>
      <p:sp>
        <p:nvSpPr>
          <p:cNvPr id="22" name="Text Box 11"/>
          <p:cNvSpPr txBox="1">
            <a:spLocks noChangeArrowheads="1"/>
          </p:cNvSpPr>
          <p:nvPr/>
        </p:nvSpPr>
        <p:spPr bwMode="auto">
          <a:xfrm>
            <a:off x="7917762" y="967657"/>
            <a:ext cx="1460266" cy="399840"/>
          </a:xfrm>
          <a:prstGeom prst="rect">
            <a:avLst/>
          </a:prstGeom>
          <a:noFill/>
          <a:ln>
            <a:noFill/>
          </a:ln>
          <a:effectLst/>
          <a:extLst/>
        </p:spPr>
        <p:txBody>
          <a:bodyPr wrap="square">
            <a:spAutoFit/>
          </a:bodyPr>
          <a:lstStyle>
            <a:lvl1pPr>
              <a:defRPr sz="1400">
                <a:solidFill>
                  <a:schemeClr val="tx1"/>
                </a:solidFill>
                <a:latin typeface="Book Antiqua" panose="02040602050305030304" pitchFamily="18" charset="0"/>
                <a:ea typeface="宋体" panose="02010600030101010101" pitchFamily="2" charset="-122"/>
              </a:defRPr>
            </a:lvl1pPr>
            <a:lvl2pPr marL="742950" indent="-285750">
              <a:defRPr sz="1400">
                <a:solidFill>
                  <a:schemeClr val="tx1"/>
                </a:solidFill>
                <a:latin typeface="Book Antiqua" panose="02040602050305030304" pitchFamily="18" charset="0"/>
                <a:ea typeface="宋体" panose="02010600030101010101" pitchFamily="2" charset="-122"/>
              </a:defRPr>
            </a:lvl2pPr>
            <a:lvl3pPr marL="1143000" indent="-228600">
              <a:defRPr sz="1400">
                <a:solidFill>
                  <a:schemeClr val="tx1"/>
                </a:solidFill>
                <a:latin typeface="Book Antiqua" panose="02040602050305030304" pitchFamily="18" charset="0"/>
                <a:ea typeface="宋体" panose="02010600030101010101" pitchFamily="2" charset="-122"/>
              </a:defRPr>
            </a:lvl3pPr>
            <a:lvl4pPr marL="1600200" indent="-228600">
              <a:defRPr sz="1400">
                <a:solidFill>
                  <a:schemeClr val="tx1"/>
                </a:solidFill>
                <a:latin typeface="Book Antiqua" panose="02040602050305030304" pitchFamily="18" charset="0"/>
                <a:ea typeface="宋体" panose="02010600030101010101" pitchFamily="2" charset="-122"/>
              </a:defRPr>
            </a:lvl4pPr>
            <a:lvl5pPr marL="2057400" indent="-228600">
              <a:defRPr sz="1400">
                <a:solidFill>
                  <a:schemeClr val="tx1"/>
                </a:solidFill>
                <a:latin typeface="Book Antiqua" panose="02040602050305030304" pitchFamily="18" charset="0"/>
                <a:ea typeface="宋体" panose="02010600030101010101" pitchFamily="2" charset="-122"/>
              </a:defRPr>
            </a:lvl5pPr>
            <a:lvl6pPr marL="25146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6pPr>
            <a:lvl7pPr marL="29718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7pPr>
            <a:lvl8pPr marL="34290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8pPr>
            <a:lvl9pPr marL="38862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9pPr>
          </a:lstStyle>
          <a:p>
            <a:pPr algn="ctr" eaLnBrk="1" hangingPunct="1">
              <a:lnSpc>
                <a:spcPct val="100000"/>
              </a:lnSpc>
              <a:spcBef>
                <a:spcPct val="0"/>
              </a:spcBef>
              <a:buFontTx/>
              <a:buNone/>
            </a:pPr>
            <a:r>
              <a:rPr kumimoji="1" lang="zh-CN" altLang="en-US" sz="2000" dirty="0" smtClean="0">
                <a:latin typeface="Times New Roman" panose="02020603050405020304" pitchFamily="18" charset="0"/>
              </a:rPr>
              <a:t>情感相似度</a:t>
            </a:r>
            <a:endParaRPr kumimoji="1" lang="zh-CN" altLang="en-US" sz="2000" dirty="0">
              <a:latin typeface="Times New Roman" panose="02020603050405020304" pitchFamily="18" charset="0"/>
            </a:endParaRPr>
          </a:p>
        </p:txBody>
      </p:sp>
      <p:sp>
        <p:nvSpPr>
          <p:cNvPr id="23" name="AutoShape 6"/>
          <p:cNvSpPr>
            <a:spLocks noChangeArrowheads="1"/>
          </p:cNvSpPr>
          <p:nvPr/>
        </p:nvSpPr>
        <p:spPr bwMode="auto">
          <a:xfrm>
            <a:off x="1011616" y="891276"/>
            <a:ext cx="2258761" cy="571200"/>
          </a:xfrm>
          <a:prstGeom prst="homePlate">
            <a:avLst>
              <a:gd name="adj" fmla="val 43333"/>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400">
                <a:solidFill>
                  <a:schemeClr val="tx1"/>
                </a:solidFill>
                <a:latin typeface="Book Antiqua" panose="02040602050305030304" pitchFamily="18" charset="0"/>
                <a:ea typeface="宋体" panose="02010600030101010101" pitchFamily="2" charset="-122"/>
              </a:defRPr>
            </a:lvl1pPr>
            <a:lvl2pPr marL="742950" indent="-285750">
              <a:defRPr sz="1400">
                <a:solidFill>
                  <a:schemeClr val="tx1"/>
                </a:solidFill>
                <a:latin typeface="Book Antiqua" panose="02040602050305030304" pitchFamily="18" charset="0"/>
                <a:ea typeface="宋体" panose="02010600030101010101" pitchFamily="2" charset="-122"/>
              </a:defRPr>
            </a:lvl2pPr>
            <a:lvl3pPr marL="1143000" indent="-228600">
              <a:defRPr sz="1400">
                <a:solidFill>
                  <a:schemeClr val="tx1"/>
                </a:solidFill>
                <a:latin typeface="Book Antiqua" panose="02040602050305030304" pitchFamily="18" charset="0"/>
                <a:ea typeface="宋体" panose="02010600030101010101" pitchFamily="2" charset="-122"/>
              </a:defRPr>
            </a:lvl3pPr>
            <a:lvl4pPr marL="1600200" indent="-228600">
              <a:defRPr sz="1400">
                <a:solidFill>
                  <a:schemeClr val="tx1"/>
                </a:solidFill>
                <a:latin typeface="Book Antiqua" panose="02040602050305030304" pitchFamily="18" charset="0"/>
                <a:ea typeface="宋体" panose="02010600030101010101" pitchFamily="2" charset="-122"/>
              </a:defRPr>
            </a:lvl4pPr>
            <a:lvl5pPr marL="2057400" indent="-228600">
              <a:defRPr sz="1400">
                <a:solidFill>
                  <a:schemeClr val="tx1"/>
                </a:solidFill>
                <a:latin typeface="Book Antiqua" panose="02040602050305030304" pitchFamily="18" charset="0"/>
                <a:ea typeface="宋体" panose="02010600030101010101" pitchFamily="2" charset="-122"/>
              </a:defRPr>
            </a:lvl5pPr>
            <a:lvl6pPr marL="25146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6pPr>
            <a:lvl7pPr marL="29718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7pPr>
            <a:lvl8pPr marL="34290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8pPr>
            <a:lvl9pPr marL="38862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9pPr>
          </a:lstStyle>
          <a:p>
            <a:endParaRPr lang="zh-CN" altLang="en-US" dirty="0"/>
          </a:p>
        </p:txBody>
      </p:sp>
      <p:sp>
        <p:nvSpPr>
          <p:cNvPr id="24" name="Text Box 9"/>
          <p:cNvSpPr txBox="1">
            <a:spLocks noChangeArrowheads="1"/>
          </p:cNvSpPr>
          <p:nvPr/>
        </p:nvSpPr>
        <p:spPr bwMode="auto">
          <a:xfrm>
            <a:off x="1076645" y="967657"/>
            <a:ext cx="2102261" cy="399840"/>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1400">
                <a:solidFill>
                  <a:schemeClr val="tx1"/>
                </a:solidFill>
                <a:latin typeface="Book Antiqua" panose="02040602050305030304" pitchFamily="18" charset="0"/>
                <a:ea typeface="宋体" panose="02010600030101010101" pitchFamily="2" charset="-122"/>
              </a:defRPr>
            </a:lvl1pPr>
            <a:lvl2pPr marL="742950" indent="-285750">
              <a:defRPr sz="1400">
                <a:solidFill>
                  <a:schemeClr val="tx1"/>
                </a:solidFill>
                <a:latin typeface="Book Antiqua" panose="02040602050305030304" pitchFamily="18" charset="0"/>
                <a:ea typeface="宋体" panose="02010600030101010101" pitchFamily="2" charset="-122"/>
              </a:defRPr>
            </a:lvl2pPr>
            <a:lvl3pPr marL="1143000" indent="-228600">
              <a:defRPr sz="1400">
                <a:solidFill>
                  <a:schemeClr val="tx1"/>
                </a:solidFill>
                <a:latin typeface="Book Antiqua" panose="02040602050305030304" pitchFamily="18" charset="0"/>
                <a:ea typeface="宋体" panose="02010600030101010101" pitchFamily="2" charset="-122"/>
              </a:defRPr>
            </a:lvl3pPr>
            <a:lvl4pPr marL="1600200" indent="-228600">
              <a:defRPr sz="1400">
                <a:solidFill>
                  <a:schemeClr val="tx1"/>
                </a:solidFill>
                <a:latin typeface="Book Antiqua" panose="02040602050305030304" pitchFamily="18" charset="0"/>
                <a:ea typeface="宋体" panose="02010600030101010101" pitchFamily="2" charset="-122"/>
              </a:defRPr>
            </a:lvl4pPr>
            <a:lvl5pPr marL="2057400" indent="-228600">
              <a:defRPr sz="1400">
                <a:solidFill>
                  <a:schemeClr val="tx1"/>
                </a:solidFill>
                <a:latin typeface="Book Antiqua" panose="02040602050305030304" pitchFamily="18" charset="0"/>
                <a:ea typeface="宋体" panose="02010600030101010101" pitchFamily="2" charset="-122"/>
              </a:defRPr>
            </a:lvl5pPr>
            <a:lvl6pPr marL="25146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6pPr>
            <a:lvl7pPr marL="29718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7pPr>
            <a:lvl8pPr marL="34290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8pPr>
            <a:lvl9pPr marL="38862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9pPr>
          </a:lstStyle>
          <a:p>
            <a:pPr eaLnBrk="1" hangingPunct="1">
              <a:lnSpc>
                <a:spcPct val="100000"/>
              </a:lnSpc>
              <a:spcBef>
                <a:spcPct val="0"/>
              </a:spcBef>
              <a:buFontTx/>
              <a:buNone/>
            </a:pPr>
            <a:r>
              <a:rPr kumimoji="1" lang="zh-CN" altLang="en-US" sz="2000" dirty="0" smtClean="0">
                <a:latin typeface="Times New Roman" panose="02020603050405020304" pitchFamily="18" charset="0"/>
              </a:rPr>
              <a:t>融合时间因素</a:t>
            </a:r>
            <a:endParaRPr kumimoji="1" lang="zh-CN" altLang="en-US" sz="2000" dirty="0">
              <a:latin typeface="Times New Roman" panose="02020603050405020304" pitchFamily="18" charset="0"/>
            </a:endParaRPr>
          </a:p>
        </p:txBody>
      </p:sp>
      <p:sp>
        <p:nvSpPr>
          <p:cNvPr id="3" name="圆角矩形 2"/>
          <p:cNvSpPr/>
          <p:nvPr/>
        </p:nvSpPr>
        <p:spPr>
          <a:xfrm>
            <a:off x="5922335" y="4529471"/>
            <a:ext cx="244549" cy="340242"/>
          </a:xfrm>
          <a:prstGeom prst="round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6241792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anim calcmode="lin" valueType="num">
                                      <p:cBhvr additive="base">
                                        <p:cTn id="11" dur="500" fill="hold"/>
                                        <p:tgtEl>
                                          <p:spTgt spid="23"/>
                                        </p:tgtEl>
                                        <p:attrNameLst>
                                          <p:attrName>ppt_x</p:attrName>
                                        </p:attrNameLst>
                                      </p:cBhvr>
                                      <p:tavLst>
                                        <p:tav tm="0">
                                          <p:val>
                                            <p:strVal val="0-#ppt_w/2"/>
                                          </p:val>
                                        </p:tav>
                                        <p:tav tm="100000">
                                          <p:val>
                                            <p:strVal val="#ppt_x"/>
                                          </p:val>
                                        </p:tav>
                                      </p:tavLst>
                                    </p:anim>
                                    <p:anim calcmode="lin" valueType="num">
                                      <p:cBhvr additive="base">
                                        <p:cTn id="12" dur="500" fill="hold"/>
                                        <p:tgtEl>
                                          <p:spTgt spid="23"/>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anim calcmode="lin" valueType="num">
                                      <p:cBhvr additive="base">
                                        <p:cTn id="15" dur="500" fill="hold"/>
                                        <p:tgtEl>
                                          <p:spTgt spid="15"/>
                                        </p:tgtEl>
                                        <p:attrNameLst>
                                          <p:attrName>ppt_x</p:attrName>
                                        </p:attrNameLst>
                                      </p:cBhvr>
                                      <p:tavLst>
                                        <p:tav tm="0">
                                          <p:val>
                                            <p:strVal val="0-#ppt_w/2"/>
                                          </p:val>
                                        </p:tav>
                                        <p:tav tm="100000">
                                          <p:val>
                                            <p:strVal val="#ppt_x"/>
                                          </p:val>
                                        </p:tav>
                                      </p:tavLst>
                                    </p:anim>
                                    <p:anim calcmode="lin" valueType="num">
                                      <p:cBhvr additive="base">
                                        <p:cTn id="16" dur="500" fill="hold"/>
                                        <p:tgtEl>
                                          <p:spTgt spid="15"/>
                                        </p:tgtEl>
                                        <p:attrNameLst>
                                          <p:attrName>ppt_y</p:attrName>
                                        </p:attrNameLst>
                                      </p:cBhvr>
                                      <p:tavLst>
                                        <p:tav tm="0">
                                          <p:val>
                                            <p:strVal val="#ppt_y"/>
                                          </p:val>
                                        </p:tav>
                                        <p:tav tm="100000">
                                          <p:val>
                                            <p:strVal val="#ppt_y"/>
                                          </p:val>
                                        </p:tav>
                                      </p:tavLst>
                                    </p:anim>
                                  </p:childTnLst>
                                </p:cTn>
                              </p:par>
                              <p:par>
                                <p:cTn id="17" presetID="2" presetClass="entr" presetSubtype="8" fill="hold" nodeType="withEffect">
                                  <p:stCondLst>
                                    <p:cond delay="0"/>
                                  </p:stCondLst>
                                  <p:childTnLst>
                                    <p:set>
                                      <p:cBhvr>
                                        <p:cTn id="18" dur="1" fill="hold">
                                          <p:stCondLst>
                                            <p:cond delay="0"/>
                                          </p:stCondLst>
                                        </p:cTn>
                                        <p:tgtEl>
                                          <p:spTgt spid="16"/>
                                        </p:tgtEl>
                                        <p:attrNameLst>
                                          <p:attrName>style.visibility</p:attrName>
                                        </p:attrNameLst>
                                      </p:cBhvr>
                                      <p:to>
                                        <p:strVal val="visible"/>
                                      </p:to>
                                    </p:set>
                                    <p:anim calcmode="lin" valueType="num">
                                      <p:cBhvr additive="base">
                                        <p:cTn id="19" dur="500" fill="hold"/>
                                        <p:tgtEl>
                                          <p:spTgt spid="16"/>
                                        </p:tgtEl>
                                        <p:attrNameLst>
                                          <p:attrName>ppt_x</p:attrName>
                                        </p:attrNameLst>
                                      </p:cBhvr>
                                      <p:tavLst>
                                        <p:tav tm="0">
                                          <p:val>
                                            <p:strVal val="0-#ppt_w/2"/>
                                          </p:val>
                                        </p:tav>
                                        <p:tav tm="100000">
                                          <p:val>
                                            <p:strVal val="#ppt_x"/>
                                          </p:val>
                                        </p:tav>
                                      </p:tavLst>
                                    </p:anim>
                                    <p:anim calcmode="lin" valueType="num">
                                      <p:cBhvr additive="base">
                                        <p:cTn id="20" dur="500" fill="hold"/>
                                        <p:tgtEl>
                                          <p:spTgt spid="16"/>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22"/>
                                        </p:tgtEl>
                                        <p:attrNameLst>
                                          <p:attrName>style.visibility</p:attrName>
                                        </p:attrNameLst>
                                      </p:cBhvr>
                                      <p:to>
                                        <p:strVal val="visible"/>
                                      </p:to>
                                    </p:set>
                                    <p:anim calcmode="lin" valueType="num">
                                      <p:cBhvr additive="base">
                                        <p:cTn id="23" dur="500" fill="hold"/>
                                        <p:tgtEl>
                                          <p:spTgt spid="22"/>
                                        </p:tgtEl>
                                        <p:attrNameLst>
                                          <p:attrName>ppt_x</p:attrName>
                                        </p:attrNameLst>
                                      </p:cBhvr>
                                      <p:tavLst>
                                        <p:tav tm="0">
                                          <p:val>
                                            <p:strVal val="0-#ppt_w/2"/>
                                          </p:val>
                                        </p:tav>
                                        <p:tav tm="100000">
                                          <p:val>
                                            <p:strVal val="#ppt_x"/>
                                          </p:val>
                                        </p:tav>
                                      </p:tavLst>
                                    </p:anim>
                                    <p:anim calcmode="lin" valueType="num">
                                      <p:cBhvr additive="base">
                                        <p:cTn id="24" dur="500" fill="hold"/>
                                        <p:tgtEl>
                                          <p:spTgt spid="22"/>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24"/>
                                        </p:tgtEl>
                                        <p:attrNameLst>
                                          <p:attrName>style.visibility</p:attrName>
                                        </p:attrNameLst>
                                      </p:cBhvr>
                                      <p:to>
                                        <p:strVal val="visible"/>
                                      </p:to>
                                    </p:set>
                                    <p:anim calcmode="lin" valueType="num">
                                      <p:cBhvr additive="base">
                                        <p:cTn id="27" dur="500" fill="hold"/>
                                        <p:tgtEl>
                                          <p:spTgt spid="24"/>
                                        </p:tgtEl>
                                        <p:attrNameLst>
                                          <p:attrName>ppt_x</p:attrName>
                                        </p:attrNameLst>
                                      </p:cBhvr>
                                      <p:tavLst>
                                        <p:tav tm="0">
                                          <p:val>
                                            <p:strVal val="0-#ppt_w/2"/>
                                          </p:val>
                                        </p:tav>
                                        <p:tav tm="100000">
                                          <p:val>
                                            <p:strVal val="#ppt_x"/>
                                          </p:val>
                                        </p:tav>
                                      </p:tavLst>
                                    </p:anim>
                                    <p:anim calcmode="lin" valueType="num">
                                      <p:cBhvr additive="base">
                                        <p:cTn id="28" dur="500" fill="hold"/>
                                        <p:tgtEl>
                                          <p:spTgt spid="24"/>
                                        </p:tgtEl>
                                        <p:attrNameLst>
                                          <p:attrName>ppt_y</p:attrName>
                                        </p:attrNameLst>
                                      </p:cBhvr>
                                      <p:tavLst>
                                        <p:tav tm="0">
                                          <p:val>
                                            <p:strVal val="#ppt_y"/>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10"/>
                                        </p:tgtEl>
                                        <p:attrNameLst>
                                          <p:attrName>style.visibility</p:attrName>
                                        </p:attrNameLst>
                                      </p:cBhvr>
                                      <p:to>
                                        <p:strVal val="visible"/>
                                      </p:to>
                                    </p:set>
                                    <p:anim calcmode="lin" valueType="num">
                                      <p:cBhvr additive="base">
                                        <p:cTn id="33" dur="500" fill="hold"/>
                                        <p:tgtEl>
                                          <p:spTgt spid="10"/>
                                        </p:tgtEl>
                                        <p:attrNameLst>
                                          <p:attrName>ppt_x</p:attrName>
                                        </p:attrNameLst>
                                      </p:cBhvr>
                                      <p:tavLst>
                                        <p:tav tm="0">
                                          <p:val>
                                            <p:strVal val="#ppt_x"/>
                                          </p:val>
                                        </p:tav>
                                        <p:tav tm="100000">
                                          <p:val>
                                            <p:strVal val="#ppt_x"/>
                                          </p:val>
                                        </p:tav>
                                      </p:tavLst>
                                    </p:anim>
                                    <p:anim calcmode="lin" valueType="num">
                                      <p:cBhvr additive="base">
                                        <p:cTn id="34" dur="500" fill="hold"/>
                                        <p:tgtEl>
                                          <p:spTgt spid="10"/>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12"/>
                                        </p:tgtEl>
                                        <p:attrNameLst>
                                          <p:attrName>style.visibility</p:attrName>
                                        </p:attrNameLst>
                                      </p:cBhvr>
                                      <p:to>
                                        <p:strVal val="visible"/>
                                      </p:to>
                                    </p:set>
                                    <p:anim calcmode="lin" valueType="num">
                                      <p:cBhvr additive="base">
                                        <p:cTn id="37" dur="500" fill="hold"/>
                                        <p:tgtEl>
                                          <p:spTgt spid="12"/>
                                        </p:tgtEl>
                                        <p:attrNameLst>
                                          <p:attrName>ppt_x</p:attrName>
                                        </p:attrNameLst>
                                      </p:cBhvr>
                                      <p:tavLst>
                                        <p:tav tm="0">
                                          <p:val>
                                            <p:strVal val="#ppt_x"/>
                                          </p:val>
                                        </p:tav>
                                        <p:tav tm="100000">
                                          <p:val>
                                            <p:strVal val="#ppt_x"/>
                                          </p:val>
                                        </p:tav>
                                      </p:tavLst>
                                    </p:anim>
                                    <p:anim calcmode="lin" valueType="num">
                                      <p:cBhvr additive="base">
                                        <p:cTn id="38" dur="500" fill="hold"/>
                                        <p:tgtEl>
                                          <p:spTgt spid="12"/>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14"/>
                                        </p:tgtEl>
                                        <p:attrNameLst>
                                          <p:attrName>style.visibility</p:attrName>
                                        </p:attrNameLst>
                                      </p:cBhvr>
                                      <p:to>
                                        <p:strVal val="visible"/>
                                      </p:to>
                                    </p:set>
                                    <p:anim calcmode="lin" valueType="num">
                                      <p:cBhvr additive="base">
                                        <p:cTn id="41" dur="500" fill="hold"/>
                                        <p:tgtEl>
                                          <p:spTgt spid="14"/>
                                        </p:tgtEl>
                                        <p:attrNameLst>
                                          <p:attrName>ppt_x</p:attrName>
                                        </p:attrNameLst>
                                      </p:cBhvr>
                                      <p:tavLst>
                                        <p:tav tm="0">
                                          <p:val>
                                            <p:strVal val="#ppt_x"/>
                                          </p:val>
                                        </p:tav>
                                        <p:tav tm="100000">
                                          <p:val>
                                            <p:strVal val="#ppt_x"/>
                                          </p:val>
                                        </p:tav>
                                      </p:tavLst>
                                    </p:anim>
                                    <p:anim calcmode="lin" valueType="num">
                                      <p:cBhvr additive="base">
                                        <p:cTn id="4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3"/>
                                        </p:tgtEl>
                                        <p:attrNameLst>
                                          <p:attrName>style.visibility</p:attrName>
                                        </p:attrNameLst>
                                      </p:cBhvr>
                                      <p:to>
                                        <p:strVal val="visible"/>
                                      </p:to>
                                    </p:set>
                                    <p:anim calcmode="lin" valueType="num">
                                      <p:cBhvr additive="base">
                                        <p:cTn id="47" dur="500" fill="hold"/>
                                        <p:tgtEl>
                                          <p:spTgt spid="3"/>
                                        </p:tgtEl>
                                        <p:attrNameLst>
                                          <p:attrName>ppt_x</p:attrName>
                                        </p:attrNameLst>
                                      </p:cBhvr>
                                      <p:tavLst>
                                        <p:tav tm="0">
                                          <p:val>
                                            <p:strVal val="#ppt_x"/>
                                          </p:val>
                                        </p:tav>
                                        <p:tav tm="100000">
                                          <p:val>
                                            <p:strVal val="#ppt_x"/>
                                          </p:val>
                                        </p:tav>
                                      </p:tavLst>
                                    </p:anim>
                                    <p:anim calcmode="lin" valueType="num">
                                      <p:cBhvr additive="base">
                                        <p:cTn id="48" dur="500" fill="hold"/>
                                        <p:tgtEl>
                                          <p:spTgt spid="3"/>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18"/>
                                        </p:tgtEl>
                                        <p:attrNameLst>
                                          <p:attrName>style.visibility</p:attrName>
                                        </p:attrNameLst>
                                      </p:cBhvr>
                                      <p:to>
                                        <p:strVal val="visible"/>
                                      </p:to>
                                    </p:set>
                                    <p:anim calcmode="lin" valueType="num">
                                      <p:cBhvr additive="base">
                                        <p:cTn id="51" dur="500" fill="hold"/>
                                        <p:tgtEl>
                                          <p:spTgt spid="18"/>
                                        </p:tgtEl>
                                        <p:attrNameLst>
                                          <p:attrName>ppt_x</p:attrName>
                                        </p:attrNameLst>
                                      </p:cBhvr>
                                      <p:tavLst>
                                        <p:tav tm="0">
                                          <p:val>
                                            <p:strVal val="#ppt_x"/>
                                          </p:val>
                                        </p:tav>
                                        <p:tav tm="100000">
                                          <p:val>
                                            <p:strVal val="#ppt_x"/>
                                          </p:val>
                                        </p:tav>
                                      </p:tavLst>
                                    </p:anim>
                                    <p:anim calcmode="lin" valueType="num">
                                      <p:cBhvr additive="base">
                                        <p:cTn id="52"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p:bldP spid="18" grpId="0"/>
      <p:bldP spid="15" grpId="0" animBg="1"/>
      <p:bldP spid="22" grpId="0"/>
      <p:bldP spid="23" grpId="0" animBg="1"/>
      <p:bldP spid="24" grpId="0"/>
      <p:bldP spid="3"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3.4 </a:t>
            </a:r>
            <a:r>
              <a:rPr lang="zh-CN" altLang="en-US" dirty="0" smtClean="0"/>
              <a:t>实验</a:t>
            </a:r>
            <a:endParaRPr lang="zh-CN" altLang="en-US" dirty="0"/>
          </a:p>
        </p:txBody>
      </p:sp>
      <p:sp>
        <p:nvSpPr>
          <p:cNvPr id="5" name="标题 1"/>
          <p:cNvSpPr txBox="1">
            <a:spLocks/>
          </p:cNvSpPr>
          <p:nvPr/>
        </p:nvSpPr>
        <p:spPr>
          <a:xfrm>
            <a:off x="1132477" y="1843163"/>
            <a:ext cx="3698896" cy="141953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pPr>
              <a:lnSpc>
                <a:spcPct val="150000"/>
              </a:lnSpc>
            </a:pPr>
            <a:r>
              <a:rPr lang="zh-CN" altLang="en-US" b="0" dirty="0" smtClean="0">
                <a:latin typeface="宋体" panose="02010600030101010101" pitchFamily="2" charset="-122"/>
                <a:ea typeface="宋体" panose="02010600030101010101" pitchFamily="2" charset="-122"/>
              </a:rPr>
              <a:t>获取数据的方式</a:t>
            </a:r>
            <a:endParaRPr lang="en-US" altLang="zh-CN" b="0" dirty="0" smtClean="0">
              <a:latin typeface="宋体" panose="02010600030101010101" pitchFamily="2" charset="-122"/>
              <a:ea typeface="宋体" panose="02010600030101010101" pitchFamily="2" charset="-122"/>
            </a:endParaRPr>
          </a:p>
          <a:p>
            <a:pPr>
              <a:lnSpc>
                <a:spcPct val="170000"/>
              </a:lnSpc>
            </a:pPr>
            <a:r>
              <a:rPr lang="en-US" altLang="zh-CN" sz="1900" b="0" dirty="0" smtClean="0">
                <a:ea typeface="宋体" panose="02010600030101010101" pitchFamily="2" charset="-122"/>
              </a:rPr>
              <a:t>1</a:t>
            </a:r>
            <a:r>
              <a:rPr lang="zh-CN" altLang="en-US" sz="1900" b="0" dirty="0" smtClean="0">
                <a:ea typeface="宋体" panose="02010600030101010101" pitchFamily="2" charset="-122"/>
              </a:rPr>
              <a:t>、</a:t>
            </a:r>
            <a:r>
              <a:rPr lang="zh-CN" altLang="en-US" sz="1900" b="0" dirty="0">
                <a:ea typeface="宋体" panose="02010600030101010101" pitchFamily="2" charset="-122"/>
              </a:rPr>
              <a:t>调用</a:t>
            </a:r>
            <a:r>
              <a:rPr lang="zh-CN" altLang="en-US" sz="1900" b="0" dirty="0" smtClean="0">
                <a:ea typeface="宋体" panose="02010600030101010101" pitchFamily="2" charset="-122"/>
              </a:rPr>
              <a:t>官方</a:t>
            </a:r>
            <a:r>
              <a:rPr lang="en-US" altLang="zh-CN" sz="1900" b="0" dirty="0" smtClean="0">
                <a:ea typeface="宋体" panose="02010600030101010101" pitchFamily="2" charset="-122"/>
              </a:rPr>
              <a:t>API</a:t>
            </a:r>
          </a:p>
          <a:p>
            <a:pPr>
              <a:lnSpc>
                <a:spcPct val="170000"/>
              </a:lnSpc>
            </a:pPr>
            <a:r>
              <a:rPr lang="en-US" altLang="zh-CN" sz="1900" dirty="0" smtClean="0">
                <a:solidFill>
                  <a:srgbClr val="FF0000"/>
                </a:solidFill>
                <a:latin typeface="宋体" panose="02010600030101010101" pitchFamily="2" charset="-122"/>
                <a:ea typeface="宋体" panose="02010600030101010101" pitchFamily="2" charset="-122"/>
              </a:rPr>
              <a:t>2</a:t>
            </a:r>
            <a:r>
              <a:rPr lang="zh-CN" altLang="en-US" sz="1900" dirty="0" smtClean="0">
                <a:solidFill>
                  <a:srgbClr val="FF0000"/>
                </a:solidFill>
                <a:latin typeface="宋体" panose="02010600030101010101" pitchFamily="2" charset="-122"/>
                <a:ea typeface="宋体" panose="02010600030101010101" pitchFamily="2" charset="-122"/>
              </a:rPr>
              <a:t>、爬取分析网页</a:t>
            </a:r>
            <a:endParaRPr lang="zh-CN" altLang="en-US" sz="1900" dirty="0">
              <a:solidFill>
                <a:srgbClr val="FF0000"/>
              </a:solidFill>
              <a:latin typeface="宋体" panose="02010600030101010101" pitchFamily="2" charset="-122"/>
              <a:ea typeface="宋体" panose="02010600030101010101" pitchFamily="2" charset="-122"/>
            </a:endParaRPr>
          </a:p>
        </p:txBody>
      </p:sp>
      <p:grpSp>
        <p:nvGrpSpPr>
          <p:cNvPr id="6" name="Group 3"/>
          <p:cNvGrpSpPr>
            <a:grpSpLocks/>
          </p:cNvGrpSpPr>
          <p:nvPr/>
        </p:nvGrpSpPr>
        <p:grpSpPr bwMode="auto">
          <a:xfrm>
            <a:off x="1227727" y="878315"/>
            <a:ext cx="2581488" cy="571200"/>
            <a:chOff x="480" y="864"/>
            <a:chExt cx="1125" cy="720"/>
          </a:xfrm>
        </p:grpSpPr>
        <p:sp>
          <p:nvSpPr>
            <p:cNvPr id="8" name="AutoShape 8"/>
            <p:cNvSpPr>
              <a:spLocks noChangeArrowheads="1"/>
            </p:cNvSpPr>
            <p:nvPr/>
          </p:nvSpPr>
          <p:spPr bwMode="auto">
            <a:xfrm>
              <a:off x="480" y="864"/>
              <a:ext cx="1125" cy="720"/>
            </a:xfrm>
            <a:prstGeom prst="homePlate">
              <a:avLst>
                <a:gd name="adj" fmla="val 43333"/>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400">
                  <a:solidFill>
                    <a:schemeClr val="tx1"/>
                  </a:solidFill>
                  <a:latin typeface="Book Antiqua" panose="02040602050305030304" pitchFamily="18" charset="0"/>
                  <a:ea typeface="宋体" panose="02010600030101010101" pitchFamily="2" charset="-122"/>
                </a:defRPr>
              </a:lvl1pPr>
              <a:lvl2pPr marL="742950" indent="-285750">
                <a:defRPr sz="1400">
                  <a:solidFill>
                    <a:schemeClr val="tx1"/>
                  </a:solidFill>
                  <a:latin typeface="Book Antiqua" panose="02040602050305030304" pitchFamily="18" charset="0"/>
                  <a:ea typeface="宋体" panose="02010600030101010101" pitchFamily="2" charset="-122"/>
                </a:defRPr>
              </a:lvl2pPr>
              <a:lvl3pPr marL="1143000" indent="-228600">
                <a:defRPr sz="1400">
                  <a:solidFill>
                    <a:schemeClr val="tx1"/>
                  </a:solidFill>
                  <a:latin typeface="Book Antiqua" panose="02040602050305030304" pitchFamily="18" charset="0"/>
                  <a:ea typeface="宋体" panose="02010600030101010101" pitchFamily="2" charset="-122"/>
                </a:defRPr>
              </a:lvl3pPr>
              <a:lvl4pPr marL="1600200" indent="-228600">
                <a:defRPr sz="1400">
                  <a:solidFill>
                    <a:schemeClr val="tx1"/>
                  </a:solidFill>
                  <a:latin typeface="Book Antiqua" panose="02040602050305030304" pitchFamily="18" charset="0"/>
                  <a:ea typeface="宋体" panose="02010600030101010101" pitchFamily="2" charset="-122"/>
                </a:defRPr>
              </a:lvl4pPr>
              <a:lvl5pPr marL="2057400" indent="-228600">
                <a:defRPr sz="1400">
                  <a:solidFill>
                    <a:schemeClr val="tx1"/>
                  </a:solidFill>
                  <a:latin typeface="Book Antiqua" panose="02040602050305030304" pitchFamily="18" charset="0"/>
                  <a:ea typeface="宋体" panose="02010600030101010101" pitchFamily="2" charset="-122"/>
                </a:defRPr>
              </a:lvl5pPr>
              <a:lvl6pPr marL="25146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6pPr>
              <a:lvl7pPr marL="29718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7pPr>
              <a:lvl8pPr marL="34290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8pPr>
              <a:lvl9pPr marL="38862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9pPr>
            </a:lstStyle>
            <a:p>
              <a:endParaRPr lang="zh-CN" altLang="en-US"/>
            </a:p>
          </p:txBody>
        </p:sp>
        <p:sp>
          <p:nvSpPr>
            <p:cNvPr id="9" name="Text Box 9"/>
            <p:cNvSpPr txBox="1">
              <a:spLocks noChangeArrowheads="1"/>
            </p:cNvSpPr>
            <p:nvPr/>
          </p:nvSpPr>
          <p:spPr bwMode="auto">
            <a:xfrm>
              <a:off x="722" y="988"/>
              <a:ext cx="797" cy="504"/>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1400">
                  <a:solidFill>
                    <a:schemeClr val="tx1"/>
                  </a:solidFill>
                  <a:latin typeface="Book Antiqua" panose="02040602050305030304" pitchFamily="18" charset="0"/>
                  <a:ea typeface="宋体" panose="02010600030101010101" pitchFamily="2" charset="-122"/>
                </a:defRPr>
              </a:lvl1pPr>
              <a:lvl2pPr marL="742950" indent="-285750">
                <a:defRPr sz="1400">
                  <a:solidFill>
                    <a:schemeClr val="tx1"/>
                  </a:solidFill>
                  <a:latin typeface="Book Antiqua" panose="02040602050305030304" pitchFamily="18" charset="0"/>
                  <a:ea typeface="宋体" panose="02010600030101010101" pitchFamily="2" charset="-122"/>
                </a:defRPr>
              </a:lvl2pPr>
              <a:lvl3pPr marL="1143000" indent="-228600">
                <a:defRPr sz="1400">
                  <a:solidFill>
                    <a:schemeClr val="tx1"/>
                  </a:solidFill>
                  <a:latin typeface="Book Antiqua" panose="02040602050305030304" pitchFamily="18" charset="0"/>
                  <a:ea typeface="宋体" panose="02010600030101010101" pitchFamily="2" charset="-122"/>
                </a:defRPr>
              </a:lvl3pPr>
              <a:lvl4pPr marL="1600200" indent="-228600">
                <a:defRPr sz="1400">
                  <a:solidFill>
                    <a:schemeClr val="tx1"/>
                  </a:solidFill>
                  <a:latin typeface="Book Antiqua" panose="02040602050305030304" pitchFamily="18" charset="0"/>
                  <a:ea typeface="宋体" panose="02010600030101010101" pitchFamily="2" charset="-122"/>
                </a:defRPr>
              </a:lvl4pPr>
              <a:lvl5pPr marL="2057400" indent="-228600">
                <a:defRPr sz="1400">
                  <a:solidFill>
                    <a:schemeClr val="tx1"/>
                  </a:solidFill>
                  <a:latin typeface="Book Antiqua" panose="02040602050305030304" pitchFamily="18" charset="0"/>
                  <a:ea typeface="宋体" panose="02010600030101010101" pitchFamily="2" charset="-122"/>
                </a:defRPr>
              </a:lvl5pPr>
              <a:lvl6pPr marL="25146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6pPr>
              <a:lvl7pPr marL="29718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7pPr>
              <a:lvl8pPr marL="34290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8pPr>
              <a:lvl9pPr marL="38862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9pPr>
            </a:lstStyle>
            <a:p>
              <a:pPr eaLnBrk="1" hangingPunct="1">
                <a:lnSpc>
                  <a:spcPct val="100000"/>
                </a:lnSpc>
                <a:spcBef>
                  <a:spcPct val="0"/>
                </a:spcBef>
                <a:buFontTx/>
                <a:buNone/>
              </a:pPr>
              <a:r>
                <a:rPr kumimoji="1" lang="zh-CN" altLang="en-US" sz="2000" dirty="0" smtClean="0">
                  <a:latin typeface="Times New Roman" panose="02020603050405020304" pitchFamily="18" charset="0"/>
                </a:rPr>
                <a:t>实验数据</a:t>
              </a:r>
              <a:endParaRPr kumimoji="1" lang="zh-CN" altLang="en-US" sz="2000" dirty="0">
                <a:latin typeface="Times New Roman" panose="02020603050405020304" pitchFamily="18" charset="0"/>
              </a:endParaRPr>
            </a:p>
          </p:txBody>
        </p:sp>
      </p:grpSp>
      <p:graphicFrame>
        <p:nvGraphicFramePr>
          <p:cNvPr id="13" name="对象 12"/>
          <p:cNvGraphicFramePr>
            <a:graphicFrameLocks noChangeAspect="1"/>
          </p:cNvGraphicFramePr>
          <p:nvPr>
            <p:extLst>
              <p:ext uri="{D42A27DB-BD31-4B8C-83A1-F6EECF244321}">
                <p14:modId xmlns:p14="http://schemas.microsoft.com/office/powerpoint/2010/main" val="3386743779"/>
              </p:ext>
            </p:extLst>
          </p:nvPr>
        </p:nvGraphicFramePr>
        <p:xfrm>
          <a:off x="4402450" y="1809750"/>
          <a:ext cx="4613032" cy="3211032"/>
        </p:xfrm>
        <a:graphic>
          <a:graphicData uri="http://schemas.openxmlformats.org/presentationml/2006/ole">
            <mc:AlternateContent xmlns:mc="http://schemas.openxmlformats.org/markup-compatibility/2006">
              <mc:Choice xmlns:v="urn:schemas-microsoft-com:vml" Requires="v">
                <p:oleObj spid="_x0000_s14396" name="Visio" r:id="rId3" imgW="5515128" imgH="6200895" progId="Visio.Drawing.15">
                  <p:embed/>
                </p:oleObj>
              </mc:Choice>
              <mc:Fallback>
                <p:oleObj name="Visio" r:id="rId3" imgW="5515128" imgH="6200895" progId="Visio.Drawing.15">
                  <p:embed/>
                  <p:pic>
                    <p:nvPicPr>
                      <p:cNvPr id="0" name="Object 1"/>
                      <p:cNvPicPr>
                        <a:picLocks noChangeAspect="1" noChangeArrowheads="1"/>
                      </p:cNvPicPr>
                      <p:nvPr/>
                    </p:nvPicPr>
                    <p:blipFill>
                      <a:blip r:embed="rId4"/>
                      <a:srcRect l="3624" t="38159" r="6456" b="5988"/>
                      <a:stretch>
                        <a:fillRect/>
                      </a:stretch>
                    </p:blipFill>
                    <p:spPr bwMode="auto">
                      <a:xfrm>
                        <a:off x="4402450" y="1809750"/>
                        <a:ext cx="4613032" cy="3211032"/>
                      </a:xfrm>
                      <a:prstGeom prst="rect">
                        <a:avLst/>
                      </a:prstGeom>
                      <a:noFill/>
                    </p:spPr>
                  </p:pic>
                </p:oleObj>
              </mc:Fallback>
            </mc:AlternateContent>
          </a:graphicData>
        </a:graphic>
      </p:graphicFrame>
    </p:spTree>
    <p:extLst>
      <p:ext uri="{BB962C8B-B14F-4D97-AF65-F5344CB8AC3E}">
        <p14:creationId xmlns:p14="http://schemas.microsoft.com/office/powerpoint/2010/main" val="1905861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0-#ppt_w/2"/>
                                          </p:val>
                                        </p:tav>
                                        <p:tav tm="100000">
                                          <p:val>
                                            <p:strVal val="#ppt_x"/>
                                          </p:val>
                                        </p:tav>
                                      </p:tavLst>
                                    </p:anim>
                                    <p:anim calcmode="lin" valueType="num">
                                      <p:cBhvr additive="base">
                                        <p:cTn id="12"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10" presetClass="entr" presetSubtype="0" fill="hold" nodeType="with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3.4 </a:t>
            </a:r>
            <a:r>
              <a:rPr lang="zh-CN" altLang="en-US" dirty="0" smtClean="0"/>
              <a:t>实验</a:t>
            </a:r>
            <a:endParaRPr lang="zh-CN" altLang="en-US" dirty="0"/>
          </a:p>
        </p:txBody>
      </p:sp>
      <p:pic>
        <p:nvPicPr>
          <p:cNvPr id="3" name="图片 2"/>
          <p:cNvPicPr/>
          <p:nvPr/>
        </p:nvPicPr>
        <p:blipFill rotWithShape="1">
          <a:blip r:embed="rId2">
            <a:extLst>
              <a:ext uri="{28A0092B-C50C-407E-A947-70E740481C1C}">
                <a14:useLocalDpi xmlns:a14="http://schemas.microsoft.com/office/drawing/2010/main" val="0"/>
              </a:ext>
            </a:extLst>
          </a:blip>
          <a:srcRect r="6521"/>
          <a:stretch/>
        </p:blipFill>
        <p:spPr bwMode="auto">
          <a:xfrm>
            <a:off x="6418584" y="3461514"/>
            <a:ext cx="3686175" cy="2867026"/>
          </a:xfrm>
          <a:prstGeom prst="rect">
            <a:avLst/>
          </a:prstGeom>
          <a:noFill/>
          <a:ln>
            <a:noFill/>
          </a:ln>
          <a:extLst>
            <a:ext uri="{53640926-AAD7-44D8-BBD7-CCE9431645EC}">
              <a14:shadowObscured xmlns:a14="http://schemas.microsoft.com/office/drawing/2010/main"/>
            </a:ext>
          </a:extLst>
        </p:spPr>
      </p:pic>
      <p:pic>
        <p:nvPicPr>
          <p:cNvPr id="4" name="图片 3"/>
          <p:cNvPicPr/>
          <p:nvPr/>
        </p:nvPicPr>
        <p:blipFill rotWithShape="1">
          <a:blip r:embed="rId3">
            <a:extLst>
              <a:ext uri="{28A0092B-C50C-407E-A947-70E740481C1C}">
                <a14:useLocalDpi xmlns:a14="http://schemas.microsoft.com/office/drawing/2010/main" val="0"/>
              </a:ext>
            </a:extLst>
          </a:blip>
          <a:srcRect r="6954"/>
          <a:stretch/>
        </p:blipFill>
        <p:spPr bwMode="auto">
          <a:xfrm>
            <a:off x="2376034" y="3461514"/>
            <a:ext cx="3695700" cy="2867025"/>
          </a:xfrm>
          <a:prstGeom prst="rect">
            <a:avLst/>
          </a:prstGeom>
          <a:noFill/>
          <a:ln>
            <a:noFill/>
          </a:ln>
          <a:extLst>
            <a:ext uri="{53640926-AAD7-44D8-BBD7-CCE9431645EC}">
              <a14:shadowObscured xmlns:a14="http://schemas.microsoft.com/office/drawing/2010/main"/>
            </a:ext>
          </a:extLst>
        </p:spPr>
      </p:pic>
      <p:graphicFrame>
        <p:nvGraphicFramePr>
          <p:cNvPr id="5" name="表格 4"/>
          <p:cNvGraphicFramePr>
            <a:graphicFrameLocks noGrp="1"/>
          </p:cNvGraphicFramePr>
          <p:nvPr>
            <p:extLst>
              <p:ext uri="{D42A27DB-BD31-4B8C-83A1-F6EECF244321}">
                <p14:modId xmlns:p14="http://schemas.microsoft.com/office/powerpoint/2010/main" val="2154871587"/>
              </p:ext>
            </p:extLst>
          </p:nvPr>
        </p:nvGraphicFramePr>
        <p:xfrm>
          <a:off x="6758003" y="1666445"/>
          <a:ext cx="4269730" cy="1463040"/>
        </p:xfrm>
        <a:graphic>
          <a:graphicData uri="http://schemas.openxmlformats.org/drawingml/2006/table">
            <a:tbl>
              <a:tblPr firstRow="1" firstCol="1" bandRow="1">
                <a:tableStyleId>{5C22544A-7EE6-4342-B048-85BDC9FD1C3A}</a:tableStyleId>
              </a:tblPr>
              <a:tblGrid>
                <a:gridCol w="1432067"/>
                <a:gridCol w="1426944"/>
                <a:gridCol w="1410719"/>
              </a:tblGrid>
              <a:tr h="280700">
                <a:tc>
                  <a:txBody>
                    <a:bodyPr/>
                    <a:lstStyle/>
                    <a:p>
                      <a:pPr algn="ctr">
                        <a:lnSpc>
                          <a:spcPct val="150000"/>
                        </a:lnSpc>
                        <a:spcAft>
                          <a:spcPts val="0"/>
                        </a:spcAft>
                      </a:pPr>
                      <a:r>
                        <a:rPr lang="zh-CN" sz="1600" dirty="0">
                          <a:effectLst/>
                          <a:latin typeface="+mj-lt"/>
                          <a:ea typeface="宋体" panose="02010600030101010101" pitchFamily="2" charset="-122"/>
                        </a:rPr>
                        <a:t>数据特征</a:t>
                      </a:r>
                      <a:endParaRPr lang="zh-CN" sz="2000" dirty="0">
                        <a:effectLst/>
                        <a:latin typeface="+mj-lt"/>
                        <a:ea typeface="宋体" panose="02010600030101010101" pitchFamily="2" charset="-122"/>
                        <a:cs typeface="宋体" panose="02010600030101010101" pitchFamily="2" charset="-122"/>
                      </a:endParaRPr>
                    </a:p>
                  </a:txBody>
                  <a:tcPr marL="68580" marR="68580" marT="0" marB="0" anchor="ctr"/>
                </a:tc>
                <a:tc>
                  <a:txBody>
                    <a:bodyPr/>
                    <a:lstStyle/>
                    <a:p>
                      <a:pPr algn="ctr">
                        <a:lnSpc>
                          <a:spcPct val="150000"/>
                        </a:lnSpc>
                        <a:spcAft>
                          <a:spcPts val="0"/>
                        </a:spcAft>
                      </a:pPr>
                      <a:r>
                        <a:rPr lang="en-US" sz="1600" dirty="0">
                          <a:effectLst/>
                          <a:latin typeface="+mj-lt"/>
                          <a:ea typeface="宋体" panose="02010600030101010101" pitchFamily="2" charset="-122"/>
                        </a:rPr>
                        <a:t>A</a:t>
                      </a:r>
                      <a:r>
                        <a:rPr lang="zh-CN" sz="1600" dirty="0">
                          <a:effectLst/>
                          <a:latin typeface="+mj-lt"/>
                          <a:ea typeface="宋体" panose="02010600030101010101" pitchFamily="2" charset="-122"/>
                        </a:rPr>
                        <a:t>组数量</a:t>
                      </a:r>
                      <a:endParaRPr lang="zh-CN" sz="2000" dirty="0">
                        <a:effectLst/>
                        <a:latin typeface="+mj-lt"/>
                        <a:ea typeface="宋体" panose="02010600030101010101" pitchFamily="2" charset="-122"/>
                        <a:cs typeface="宋体" panose="02010600030101010101" pitchFamily="2" charset="-122"/>
                      </a:endParaRPr>
                    </a:p>
                  </a:txBody>
                  <a:tcPr marL="68580" marR="68580" marT="0" marB="0" anchor="ctr"/>
                </a:tc>
                <a:tc>
                  <a:txBody>
                    <a:bodyPr/>
                    <a:lstStyle/>
                    <a:p>
                      <a:pPr algn="ctr">
                        <a:lnSpc>
                          <a:spcPct val="150000"/>
                        </a:lnSpc>
                        <a:spcAft>
                          <a:spcPts val="0"/>
                        </a:spcAft>
                      </a:pPr>
                      <a:r>
                        <a:rPr lang="en-US" sz="1600">
                          <a:effectLst/>
                          <a:latin typeface="+mj-lt"/>
                          <a:ea typeface="宋体" panose="02010600030101010101" pitchFamily="2" charset="-122"/>
                        </a:rPr>
                        <a:t>B</a:t>
                      </a:r>
                      <a:r>
                        <a:rPr lang="zh-CN" sz="1600">
                          <a:effectLst/>
                          <a:latin typeface="+mj-lt"/>
                          <a:ea typeface="宋体" panose="02010600030101010101" pitchFamily="2" charset="-122"/>
                        </a:rPr>
                        <a:t>组数量</a:t>
                      </a:r>
                      <a:endParaRPr lang="zh-CN" sz="2000">
                        <a:effectLst/>
                        <a:latin typeface="+mj-lt"/>
                        <a:ea typeface="宋体" panose="02010600030101010101" pitchFamily="2" charset="-122"/>
                        <a:cs typeface="宋体" panose="02010600030101010101" pitchFamily="2" charset="-122"/>
                      </a:endParaRPr>
                    </a:p>
                  </a:txBody>
                  <a:tcPr marL="68580" marR="68580" marT="0" marB="0" anchor="ctr"/>
                </a:tc>
              </a:tr>
              <a:tr h="280700">
                <a:tc>
                  <a:txBody>
                    <a:bodyPr/>
                    <a:lstStyle/>
                    <a:p>
                      <a:pPr algn="ctr">
                        <a:lnSpc>
                          <a:spcPct val="150000"/>
                        </a:lnSpc>
                        <a:spcAft>
                          <a:spcPts val="0"/>
                        </a:spcAft>
                      </a:pPr>
                      <a:r>
                        <a:rPr lang="zh-CN" sz="1600" dirty="0">
                          <a:effectLst/>
                          <a:latin typeface="+mj-lt"/>
                          <a:ea typeface="宋体" panose="02010600030101010101" pitchFamily="2" charset="-122"/>
                        </a:rPr>
                        <a:t>用户数</a:t>
                      </a:r>
                      <a:endParaRPr lang="zh-CN" sz="2000" dirty="0">
                        <a:effectLst/>
                        <a:latin typeface="+mj-lt"/>
                        <a:ea typeface="宋体" panose="02010600030101010101" pitchFamily="2" charset="-122"/>
                        <a:cs typeface="宋体" panose="02010600030101010101" pitchFamily="2" charset="-122"/>
                      </a:endParaRPr>
                    </a:p>
                  </a:txBody>
                  <a:tcPr marL="68580" marR="68580" marT="0" marB="0" anchor="ctr"/>
                </a:tc>
                <a:tc>
                  <a:txBody>
                    <a:bodyPr/>
                    <a:lstStyle/>
                    <a:p>
                      <a:pPr algn="ctr">
                        <a:lnSpc>
                          <a:spcPct val="150000"/>
                        </a:lnSpc>
                        <a:spcAft>
                          <a:spcPts val="0"/>
                        </a:spcAft>
                      </a:pPr>
                      <a:r>
                        <a:rPr lang="en-US" sz="1600" dirty="0">
                          <a:effectLst/>
                          <a:latin typeface="+mj-lt"/>
                          <a:ea typeface="宋体" panose="02010600030101010101" pitchFamily="2" charset="-122"/>
                        </a:rPr>
                        <a:t>63641</a:t>
                      </a:r>
                      <a:endParaRPr lang="zh-CN" sz="2000" dirty="0">
                        <a:effectLst/>
                        <a:latin typeface="+mj-lt"/>
                        <a:ea typeface="宋体" panose="02010600030101010101" pitchFamily="2" charset="-122"/>
                        <a:cs typeface="宋体" panose="02010600030101010101" pitchFamily="2" charset="-122"/>
                      </a:endParaRPr>
                    </a:p>
                  </a:txBody>
                  <a:tcPr marL="68580" marR="68580" marT="0" marB="0" anchor="ctr"/>
                </a:tc>
                <a:tc>
                  <a:txBody>
                    <a:bodyPr/>
                    <a:lstStyle/>
                    <a:p>
                      <a:pPr algn="ctr">
                        <a:lnSpc>
                          <a:spcPct val="150000"/>
                        </a:lnSpc>
                        <a:spcAft>
                          <a:spcPts val="0"/>
                        </a:spcAft>
                      </a:pPr>
                      <a:r>
                        <a:rPr lang="en-US" sz="1600">
                          <a:effectLst/>
                          <a:latin typeface="+mj-lt"/>
                          <a:ea typeface="宋体" panose="02010600030101010101" pitchFamily="2" charset="-122"/>
                        </a:rPr>
                        <a:t>6038</a:t>
                      </a:r>
                      <a:endParaRPr lang="zh-CN" sz="2000">
                        <a:effectLst/>
                        <a:latin typeface="+mj-lt"/>
                        <a:ea typeface="宋体" panose="02010600030101010101" pitchFamily="2" charset="-122"/>
                        <a:cs typeface="宋体" panose="02010600030101010101" pitchFamily="2" charset="-122"/>
                      </a:endParaRPr>
                    </a:p>
                  </a:txBody>
                  <a:tcPr marL="68580" marR="68580" marT="0" marB="0" anchor="ctr"/>
                </a:tc>
              </a:tr>
              <a:tr h="280700">
                <a:tc>
                  <a:txBody>
                    <a:bodyPr/>
                    <a:lstStyle/>
                    <a:p>
                      <a:pPr algn="ctr">
                        <a:lnSpc>
                          <a:spcPct val="150000"/>
                        </a:lnSpc>
                        <a:spcAft>
                          <a:spcPts val="0"/>
                        </a:spcAft>
                      </a:pPr>
                      <a:r>
                        <a:rPr lang="zh-CN" sz="1600">
                          <a:effectLst/>
                          <a:latin typeface="+mj-lt"/>
                          <a:ea typeface="宋体" panose="02010600030101010101" pitchFamily="2" charset="-122"/>
                        </a:rPr>
                        <a:t>微博数</a:t>
                      </a:r>
                      <a:endParaRPr lang="zh-CN" sz="2000">
                        <a:effectLst/>
                        <a:latin typeface="+mj-lt"/>
                        <a:ea typeface="宋体" panose="02010600030101010101" pitchFamily="2" charset="-122"/>
                        <a:cs typeface="宋体" panose="02010600030101010101" pitchFamily="2" charset="-122"/>
                      </a:endParaRPr>
                    </a:p>
                  </a:txBody>
                  <a:tcPr marL="68580" marR="68580" marT="0" marB="0" anchor="ctr"/>
                </a:tc>
                <a:tc>
                  <a:txBody>
                    <a:bodyPr/>
                    <a:lstStyle/>
                    <a:p>
                      <a:pPr algn="ctr">
                        <a:lnSpc>
                          <a:spcPct val="150000"/>
                        </a:lnSpc>
                        <a:spcAft>
                          <a:spcPts val="0"/>
                        </a:spcAft>
                      </a:pPr>
                      <a:r>
                        <a:rPr lang="en-US" sz="1600" dirty="0">
                          <a:effectLst/>
                          <a:latin typeface="+mj-lt"/>
                          <a:ea typeface="宋体" panose="02010600030101010101" pitchFamily="2" charset="-122"/>
                        </a:rPr>
                        <a:t>84168</a:t>
                      </a:r>
                      <a:endParaRPr lang="zh-CN" sz="2000" dirty="0">
                        <a:effectLst/>
                        <a:latin typeface="+mj-lt"/>
                        <a:ea typeface="宋体" panose="02010600030101010101" pitchFamily="2" charset="-122"/>
                        <a:cs typeface="宋体" panose="02010600030101010101" pitchFamily="2" charset="-122"/>
                      </a:endParaRPr>
                    </a:p>
                  </a:txBody>
                  <a:tcPr marL="68580" marR="68580" marT="0" marB="0" anchor="ctr"/>
                </a:tc>
                <a:tc>
                  <a:txBody>
                    <a:bodyPr/>
                    <a:lstStyle/>
                    <a:p>
                      <a:pPr algn="ctr">
                        <a:lnSpc>
                          <a:spcPct val="150000"/>
                        </a:lnSpc>
                        <a:spcAft>
                          <a:spcPts val="0"/>
                        </a:spcAft>
                      </a:pPr>
                      <a:r>
                        <a:rPr lang="en-US" sz="1600" dirty="0">
                          <a:effectLst/>
                          <a:latin typeface="+mj-lt"/>
                          <a:ea typeface="宋体" panose="02010600030101010101" pitchFamily="2" charset="-122"/>
                        </a:rPr>
                        <a:t>10569</a:t>
                      </a:r>
                      <a:endParaRPr lang="zh-CN" sz="2000" dirty="0">
                        <a:effectLst/>
                        <a:latin typeface="+mj-lt"/>
                        <a:ea typeface="宋体" panose="02010600030101010101" pitchFamily="2" charset="-122"/>
                        <a:cs typeface="宋体" panose="02010600030101010101" pitchFamily="2" charset="-122"/>
                      </a:endParaRPr>
                    </a:p>
                  </a:txBody>
                  <a:tcPr marL="68580" marR="68580" marT="0" marB="0" anchor="ctr"/>
                </a:tc>
              </a:tr>
              <a:tr h="280700">
                <a:tc>
                  <a:txBody>
                    <a:bodyPr/>
                    <a:lstStyle/>
                    <a:p>
                      <a:pPr algn="ctr">
                        <a:lnSpc>
                          <a:spcPct val="150000"/>
                        </a:lnSpc>
                        <a:spcAft>
                          <a:spcPts val="0"/>
                        </a:spcAft>
                      </a:pPr>
                      <a:r>
                        <a:rPr lang="zh-CN" sz="1600" dirty="0">
                          <a:effectLst/>
                          <a:latin typeface="+mj-lt"/>
                          <a:ea typeface="宋体" panose="02010600030101010101" pitchFamily="2" charset="-122"/>
                        </a:rPr>
                        <a:t>用户关系</a:t>
                      </a:r>
                      <a:endParaRPr lang="zh-CN" sz="2000" dirty="0">
                        <a:effectLst/>
                        <a:latin typeface="+mj-lt"/>
                        <a:ea typeface="宋体" panose="02010600030101010101" pitchFamily="2" charset="-122"/>
                        <a:cs typeface="宋体" panose="02010600030101010101" pitchFamily="2" charset="-122"/>
                      </a:endParaRPr>
                    </a:p>
                  </a:txBody>
                  <a:tcPr marL="68580" marR="68580" marT="0" marB="0" anchor="ctr"/>
                </a:tc>
                <a:tc>
                  <a:txBody>
                    <a:bodyPr/>
                    <a:lstStyle/>
                    <a:p>
                      <a:pPr algn="ctr">
                        <a:lnSpc>
                          <a:spcPct val="150000"/>
                        </a:lnSpc>
                        <a:spcAft>
                          <a:spcPts val="0"/>
                        </a:spcAft>
                      </a:pPr>
                      <a:r>
                        <a:rPr lang="en-US" sz="1600" dirty="0">
                          <a:effectLst/>
                          <a:latin typeface="+mj-lt"/>
                          <a:ea typeface="宋体" panose="02010600030101010101" pitchFamily="2" charset="-122"/>
                        </a:rPr>
                        <a:t>1391718</a:t>
                      </a:r>
                      <a:endParaRPr lang="zh-CN" sz="2000" dirty="0">
                        <a:effectLst/>
                        <a:latin typeface="+mj-lt"/>
                        <a:ea typeface="宋体" panose="02010600030101010101" pitchFamily="2" charset="-122"/>
                        <a:cs typeface="宋体" panose="02010600030101010101" pitchFamily="2" charset="-122"/>
                      </a:endParaRPr>
                    </a:p>
                  </a:txBody>
                  <a:tcPr marL="68580" marR="68580" marT="0" marB="0" anchor="ctr"/>
                </a:tc>
                <a:tc>
                  <a:txBody>
                    <a:bodyPr/>
                    <a:lstStyle/>
                    <a:p>
                      <a:pPr algn="ctr">
                        <a:lnSpc>
                          <a:spcPct val="150000"/>
                        </a:lnSpc>
                        <a:spcAft>
                          <a:spcPts val="0"/>
                        </a:spcAft>
                      </a:pPr>
                      <a:r>
                        <a:rPr lang="en-US" sz="1600" dirty="0">
                          <a:effectLst/>
                          <a:latin typeface="+mj-lt"/>
                          <a:ea typeface="宋体" panose="02010600030101010101" pitchFamily="2" charset="-122"/>
                        </a:rPr>
                        <a:t>80692</a:t>
                      </a:r>
                      <a:endParaRPr lang="zh-CN" sz="2000" dirty="0">
                        <a:effectLst/>
                        <a:latin typeface="+mj-lt"/>
                        <a:ea typeface="宋体" panose="02010600030101010101" pitchFamily="2" charset="-122"/>
                        <a:cs typeface="宋体" panose="02010600030101010101" pitchFamily="2" charset="-122"/>
                      </a:endParaRPr>
                    </a:p>
                  </a:txBody>
                  <a:tcPr marL="68580" marR="68580" marT="0" marB="0" anchor="ctr"/>
                </a:tc>
              </a:tr>
            </a:tbl>
          </a:graphicData>
        </a:graphic>
      </p:graphicFrame>
      <p:grpSp>
        <p:nvGrpSpPr>
          <p:cNvPr id="6" name="Group 3"/>
          <p:cNvGrpSpPr>
            <a:grpSpLocks/>
          </p:cNvGrpSpPr>
          <p:nvPr/>
        </p:nvGrpSpPr>
        <p:grpSpPr bwMode="auto">
          <a:xfrm>
            <a:off x="1227727" y="878315"/>
            <a:ext cx="2581488" cy="571200"/>
            <a:chOff x="480" y="864"/>
            <a:chExt cx="1125" cy="720"/>
          </a:xfrm>
        </p:grpSpPr>
        <p:sp>
          <p:nvSpPr>
            <p:cNvPr id="8" name="AutoShape 8"/>
            <p:cNvSpPr>
              <a:spLocks noChangeArrowheads="1"/>
            </p:cNvSpPr>
            <p:nvPr/>
          </p:nvSpPr>
          <p:spPr bwMode="auto">
            <a:xfrm>
              <a:off x="480" y="864"/>
              <a:ext cx="1125" cy="720"/>
            </a:xfrm>
            <a:prstGeom prst="homePlate">
              <a:avLst>
                <a:gd name="adj" fmla="val 43333"/>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400">
                  <a:solidFill>
                    <a:schemeClr val="tx1"/>
                  </a:solidFill>
                  <a:latin typeface="Book Antiqua" panose="02040602050305030304" pitchFamily="18" charset="0"/>
                  <a:ea typeface="宋体" panose="02010600030101010101" pitchFamily="2" charset="-122"/>
                </a:defRPr>
              </a:lvl1pPr>
              <a:lvl2pPr marL="742950" indent="-285750">
                <a:defRPr sz="1400">
                  <a:solidFill>
                    <a:schemeClr val="tx1"/>
                  </a:solidFill>
                  <a:latin typeface="Book Antiqua" panose="02040602050305030304" pitchFamily="18" charset="0"/>
                  <a:ea typeface="宋体" panose="02010600030101010101" pitchFamily="2" charset="-122"/>
                </a:defRPr>
              </a:lvl2pPr>
              <a:lvl3pPr marL="1143000" indent="-228600">
                <a:defRPr sz="1400">
                  <a:solidFill>
                    <a:schemeClr val="tx1"/>
                  </a:solidFill>
                  <a:latin typeface="Book Antiqua" panose="02040602050305030304" pitchFamily="18" charset="0"/>
                  <a:ea typeface="宋体" panose="02010600030101010101" pitchFamily="2" charset="-122"/>
                </a:defRPr>
              </a:lvl3pPr>
              <a:lvl4pPr marL="1600200" indent="-228600">
                <a:defRPr sz="1400">
                  <a:solidFill>
                    <a:schemeClr val="tx1"/>
                  </a:solidFill>
                  <a:latin typeface="Book Antiqua" panose="02040602050305030304" pitchFamily="18" charset="0"/>
                  <a:ea typeface="宋体" panose="02010600030101010101" pitchFamily="2" charset="-122"/>
                </a:defRPr>
              </a:lvl4pPr>
              <a:lvl5pPr marL="2057400" indent="-228600">
                <a:defRPr sz="1400">
                  <a:solidFill>
                    <a:schemeClr val="tx1"/>
                  </a:solidFill>
                  <a:latin typeface="Book Antiqua" panose="02040602050305030304" pitchFamily="18" charset="0"/>
                  <a:ea typeface="宋体" panose="02010600030101010101" pitchFamily="2" charset="-122"/>
                </a:defRPr>
              </a:lvl5pPr>
              <a:lvl6pPr marL="25146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6pPr>
              <a:lvl7pPr marL="29718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7pPr>
              <a:lvl8pPr marL="34290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8pPr>
              <a:lvl9pPr marL="38862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9pPr>
            </a:lstStyle>
            <a:p>
              <a:endParaRPr lang="zh-CN" altLang="en-US"/>
            </a:p>
          </p:txBody>
        </p:sp>
        <p:sp>
          <p:nvSpPr>
            <p:cNvPr id="9" name="Text Box 9"/>
            <p:cNvSpPr txBox="1">
              <a:spLocks noChangeArrowheads="1"/>
            </p:cNvSpPr>
            <p:nvPr/>
          </p:nvSpPr>
          <p:spPr bwMode="auto">
            <a:xfrm>
              <a:off x="722" y="988"/>
              <a:ext cx="797" cy="504"/>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1400">
                  <a:solidFill>
                    <a:schemeClr val="tx1"/>
                  </a:solidFill>
                  <a:latin typeface="Book Antiqua" panose="02040602050305030304" pitchFamily="18" charset="0"/>
                  <a:ea typeface="宋体" panose="02010600030101010101" pitchFamily="2" charset="-122"/>
                </a:defRPr>
              </a:lvl1pPr>
              <a:lvl2pPr marL="742950" indent="-285750">
                <a:defRPr sz="1400">
                  <a:solidFill>
                    <a:schemeClr val="tx1"/>
                  </a:solidFill>
                  <a:latin typeface="Book Antiqua" panose="02040602050305030304" pitchFamily="18" charset="0"/>
                  <a:ea typeface="宋体" panose="02010600030101010101" pitchFamily="2" charset="-122"/>
                </a:defRPr>
              </a:lvl2pPr>
              <a:lvl3pPr marL="1143000" indent="-228600">
                <a:defRPr sz="1400">
                  <a:solidFill>
                    <a:schemeClr val="tx1"/>
                  </a:solidFill>
                  <a:latin typeface="Book Antiqua" panose="02040602050305030304" pitchFamily="18" charset="0"/>
                  <a:ea typeface="宋体" panose="02010600030101010101" pitchFamily="2" charset="-122"/>
                </a:defRPr>
              </a:lvl3pPr>
              <a:lvl4pPr marL="1600200" indent="-228600">
                <a:defRPr sz="1400">
                  <a:solidFill>
                    <a:schemeClr val="tx1"/>
                  </a:solidFill>
                  <a:latin typeface="Book Antiqua" panose="02040602050305030304" pitchFamily="18" charset="0"/>
                  <a:ea typeface="宋体" panose="02010600030101010101" pitchFamily="2" charset="-122"/>
                </a:defRPr>
              </a:lvl4pPr>
              <a:lvl5pPr marL="2057400" indent="-228600">
                <a:defRPr sz="1400">
                  <a:solidFill>
                    <a:schemeClr val="tx1"/>
                  </a:solidFill>
                  <a:latin typeface="Book Antiqua" panose="02040602050305030304" pitchFamily="18" charset="0"/>
                  <a:ea typeface="宋体" panose="02010600030101010101" pitchFamily="2" charset="-122"/>
                </a:defRPr>
              </a:lvl5pPr>
              <a:lvl6pPr marL="25146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6pPr>
              <a:lvl7pPr marL="29718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7pPr>
              <a:lvl8pPr marL="34290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8pPr>
              <a:lvl9pPr marL="38862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9pPr>
            </a:lstStyle>
            <a:p>
              <a:pPr eaLnBrk="1" hangingPunct="1">
                <a:lnSpc>
                  <a:spcPct val="100000"/>
                </a:lnSpc>
                <a:spcBef>
                  <a:spcPct val="0"/>
                </a:spcBef>
                <a:buFontTx/>
                <a:buNone/>
              </a:pPr>
              <a:r>
                <a:rPr kumimoji="1" lang="zh-CN" altLang="en-US" sz="2000" dirty="0" smtClean="0">
                  <a:latin typeface="Times New Roman" panose="02020603050405020304" pitchFamily="18" charset="0"/>
                </a:rPr>
                <a:t>实验数据</a:t>
              </a:r>
              <a:endParaRPr kumimoji="1" lang="zh-CN" altLang="en-US" sz="2000" dirty="0">
                <a:latin typeface="Times New Roman" panose="02020603050405020304" pitchFamily="18" charset="0"/>
              </a:endParaRPr>
            </a:p>
          </p:txBody>
        </p:sp>
      </p:grpSp>
      <p:sp>
        <p:nvSpPr>
          <p:cNvPr id="11" name="矩形 10"/>
          <p:cNvSpPr/>
          <p:nvPr/>
        </p:nvSpPr>
        <p:spPr>
          <a:xfrm>
            <a:off x="1199845" y="1662443"/>
            <a:ext cx="5218739" cy="1200329"/>
          </a:xfrm>
          <a:prstGeom prst="rect">
            <a:avLst/>
          </a:prstGeom>
        </p:spPr>
        <p:txBody>
          <a:bodyPr wrap="square">
            <a:spAutoFit/>
          </a:bodyPr>
          <a:lstStyle/>
          <a:p>
            <a:r>
              <a:rPr lang="zh-CN" altLang="zh-CN" dirty="0">
                <a:latin typeface="Times New Roman" panose="02020603050405020304" pitchFamily="18" charset="0"/>
                <a:ea typeface="宋体" panose="02010600030101010101" pitchFamily="2" charset="-122"/>
                <a:cs typeface="Times New Roman" panose="02020603050405020304" pitchFamily="18" charset="0"/>
              </a:rPr>
              <a:t>在微博网络中，由于存在很多僵尸粉和组织机构账户，这样的用户虽然拥有很多的粉丝，但是数据集中若含有大量的该类用户会对实验结果产生一定的</a:t>
            </a:r>
            <a:r>
              <a:rPr lang="zh-CN" altLang="zh-CN" dirty="0" smtClean="0">
                <a:latin typeface="Times New Roman" panose="02020603050405020304" pitchFamily="18" charset="0"/>
                <a:ea typeface="宋体" panose="02010600030101010101" pitchFamily="2" charset="-122"/>
                <a:cs typeface="Times New Roman" panose="02020603050405020304" pitchFamily="18" charset="0"/>
              </a:rPr>
              <a:t>影响</a:t>
            </a:r>
            <a:endParaRPr lang="zh-CN" altLang="en-US" dirty="0"/>
          </a:p>
        </p:txBody>
      </p:sp>
    </p:spTree>
    <p:extLst>
      <p:ext uri="{BB962C8B-B14F-4D97-AF65-F5344CB8AC3E}">
        <p14:creationId xmlns:p14="http://schemas.microsoft.com/office/powerpoint/2010/main" val="1427956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0-#ppt_w/2"/>
                                          </p:val>
                                        </p:tav>
                                        <p:tav tm="100000">
                                          <p:val>
                                            <p:strVal val="#ppt_x"/>
                                          </p:val>
                                        </p:tav>
                                      </p:tavLst>
                                    </p:anim>
                                    <p:anim calcmode="lin" valueType="num">
                                      <p:cBhvr additive="base">
                                        <p:cTn id="12"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par>
                                <p:cTn id="18" presetID="10" presetClass="entr" presetSubtype="0" fill="hold" nodeType="with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par>
                                <p:cTn id="21" presetID="10" presetClass="entr" presetSubtype="0" fill="hold" nodeType="with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500"/>
                                        <p:tgtEl>
                                          <p:spTgt spid="4"/>
                                        </p:tgtEl>
                                      </p:cBhvr>
                                    </p:animEffect>
                                  </p:childTnLst>
                                </p:cTn>
                              </p:par>
                              <p:par>
                                <p:cTn id="24" presetID="10" presetClass="entr" presetSubtype="0" fill="hold" nodeType="with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fade">
                                      <p:cBhvr>
                                        <p:cTn id="2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1"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实验</a:t>
            </a:r>
            <a:endParaRPr lang="zh-CN" altLang="en-US" dirty="0"/>
          </a:p>
        </p:txBody>
      </p:sp>
      <p:sp>
        <p:nvSpPr>
          <p:cNvPr id="12" name="AutoShape 6"/>
          <p:cNvSpPr>
            <a:spLocks noChangeArrowheads="1"/>
          </p:cNvSpPr>
          <p:nvPr/>
        </p:nvSpPr>
        <p:spPr bwMode="auto">
          <a:xfrm>
            <a:off x="3148354" y="878315"/>
            <a:ext cx="2863730" cy="571200"/>
          </a:xfrm>
          <a:prstGeom prst="homePlate">
            <a:avLst>
              <a:gd name="adj" fmla="val 43333"/>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400">
                <a:solidFill>
                  <a:schemeClr val="tx1"/>
                </a:solidFill>
                <a:latin typeface="Book Antiqua" panose="02040602050305030304" pitchFamily="18" charset="0"/>
                <a:ea typeface="宋体" panose="02010600030101010101" pitchFamily="2" charset="-122"/>
              </a:defRPr>
            </a:lvl1pPr>
            <a:lvl2pPr marL="742950" indent="-285750">
              <a:defRPr sz="1400">
                <a:solidFill>
                  <a:schemeClr val="tx1"/>
                </a:solidFill>
                <a:latin typeface="Book Antiqua" panose="02040602050305030304" pitchFamily="18" charset="0"/>
                <a:ea typeface="宋体" panose="02010600030101010101" pitchFamily="2" charset="-122"/>
              </a:defRPr>
            </a:lvl2pPr>
            <a:lvl3pPr marL="1143000" indent="-228600">
              <a:defRPr sz="1400">
                <a:solidFill>
                  <a:schemeClr val="tx1"/>
                </a:solidFill>
                <a:latin typeface="Book Antiqua" panose="02040602050305030304" pitchFamily="18" charset="0"/>
                <a:ea typeface="宋体" panose="02010600030101010101" pitchFamily="2" charset="-122"/>
              </a:defRPr>
            </a:lvl3pPr>
            <a:lvl4pPr marL="1600200" indent="-228600">
              <a:defRPr sz="1400">
                <a:solidFill>
                  <a:schemeClr val="tx1"/>
                </a:solidFill>
                <a:latin typeface="Book Antiqua" panose="02040602050305030304" pitchFamily="18" charset="0"/>
                <a:ea typeface="宋体" panose="02010600030101010101" pitchFamily="2" charset="-122"/>
              </a:defRPr>
            </a:lvl4pPr>
            <a:lvl5pPr marL="2057400" indent="-228600">
              <a:defRPr sz="1400">
                <a:solidFill>
                  <a:schemeClr val="tx1"/>
                </a:solidFill>
                <a:latin typeface="Book Antiqua" panose="02040602050305030304" pitchFamily="18" charset="0"/>
                <a:ea typeface="宋体" panose="02010600030101010101" pitchFamily="2" charset="-122"/>
              </a:defRPr>
            </a:lvl5pPr>
            <a:lvl6pPr marL="25146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6pPr>
            <a:lvl7pPr marL="29718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7pPr>
            <a:lvl8pPr marL="34290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8pPr>
            <a:lvl9pPr marL="38862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9pPr>
          </a:lstStyle>
          <a:p>
            <a:endParaRPr lang="zh-CN" altLang="en-US" dirty="0"/>
          </a:p>
        </p:txBody>
      </p:sp>
      <p:sp>
        <p:nvSpPr>
          <p:cNvPr id="13" name="Text Box 11"/>
          <p:cNvSpPr txBox="1">
            <a:spLocks noChangeArrowheads="1"/>
          </p:cNvSpPr>
          <p:nvPr/>
        </p:nvSpPr>
        <p:spPr bwMode="auto">
          <a:xfrm>
            <a:off x="4040975" y="976688"/>
            <a:ext cx="1459401" cy="399840"/>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1400">
                <a:solidFill>
                  <a:schemeClr val="tx1"/>
                </a:solidFill>
                <a:latin typeface="Book Antiqua" panose="02040602050305030304" pitchFamily="18" charset="0"/>
                <a:ea typeface="宋体" panose="02010600030101010101" pitchFamily="2" charset="-122"/>
              </a:defRPr>
            </a:lvl1pPr>
            <a:lvl2pPr marL="742950" indent="-285750">
              <a:defRPr sz="1400">
                <a:solidFill>
                  <a:schemeClr val="tx1"/>
                </a:solidFill>
                <a:latin typeface="Book Antiqua" panose="02040602050305030304" pitchFamily="18" charset="0"/>
                <a:ea typeface="宋体" panose="02010600030101010101" pitchFamily="2" charset="-122"/>
              </a:defRPr>
            </a:lvl2pPr>
            <a:lvl3pPr marL="1143000" indent="-228600">
              <a:defRPr sz="1400">
                <a:solidFill>
                  <a:schemeClr val="tx1"/>
                </a:solidFill>
                <a:latin typeface="Book Antiqua" panose="02040602050305030304" pitchFamily="18" charset="0"/>
                <a:ea typeface="宋体" panose="02010600030101010101" pitchFamily="2" charset="-122"/>
              </a:defRPr>
            </a:lvl3pPr>
            <a:lvl4pPr marL="1600200" indent="-228600">
              <a:defRPr sz="1400">
                <a:solidFill>
                  <a:schemeClr val="tx1"/>
                </a:solidFill>
                <a:latin typeface="Book Antiqua" panose="02040602050305030304" pitchFamily="18" charset="0"/>
                <a:ea typeface="宋体" panose="02010600030101010101" pitchFamily="2" charset="-122"/>
              </a:defRPr>
            </a:lvl4pPr>
            <a:lvl5pPr marL="2057400" indent="-228600">
              <a:defRPr sz="1400">
                <a:solidFill>
                  <a:schemeClr val="tx1"/>
                </a:solidFill>
                <a:latin typeface="Book Antiqua" panose="02040602050305030304" pitchFamily="18" charset="0"/>
                <a:ea typeface="宋体" panose="02010600030101010101" pitchFamily="2" charset="-122"/>
              </a:defRPr>
            </a:lvl5pPr>
            <a:lvl6pPr marL="25146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6pPr>
            <a:lvl7pPr marL="29718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7pPr>
            <a:lvl8pPr marL="34290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8pPr>
            <a:lvl9pPr marL="38862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9pPr>
          </a:lstStyle>
          <a:p>
            <a:pPr algn="ctr" eaLnBrk="1" hangingPunct="1">
              <a:lnSpc>
                <a:spcPct val="100000"/>
              </a:lnSpc>
              <a:spcBef>
                <a:spcPct val="0"/>
              </a:spcBef>
              <a:buFontTx/>
              <a:buNone/>
            </a:pPr>
            <a:r>
              <a:rPr kumimoji="1" lang="zh-CN" altLang="en-US" sz="2000" dirty="0" smtClean="0">
                <a:latin typeface="Times New Roman" panose="02020603050405020304" pitchFamily="18" charset="0"/>
              </a:rPr>
              <a:t>实验结果</a:t>
            </a:r>
            <a:endParaRPr kumimoji="1" lang="zh-CN" altLang="en-US" sz="2000" dirty="0">
              <a:latin typeface="Times New Roman" panose="02020603050405020304" pitchFamily="18" charset="0"/>
            </a:endParaRPr>
          </a:p>
        </p:txBody>
      </p:sp>
      <p:grpSp>
        <p:nvGrpSpPr>
          <p:cNvPr id="6" name="Group 3"/>
          <p:cNvGrpSpPr>
            <a:grpSpLocks/>
          </p:cNvGrpSpPr>
          <p:nvPr/>
        </p:nvGrpSpPr>
        <p:grpSpPr bwMode="auto">
          <a:xfrm>
            <a:off x="1227727" y="878315"/>
            <a:ext cx="2581488" cy="571200"/>
            <a:chOff x="480" y="864"/>
            <a:chExt cx="1125" cy="720"/>
          </a:xfrm>
        </p:grpSpPr>
        <p:sp>
          <p:nvSpPr>
            <p:cNvPr id="8" name="AutoShape 8"/>
            <p:cNvSpPr>
              <a:spLocks noChangeArrowheads="1"/>
            </p:cNvSpPr>
            <p:nvPr/>
          </p:nvSpPr>
          <p:spPr bwMode="auto">
            <a:xfrm>
              <a:off x="480" y="864"/>
              <a:ext cx="1125" cy="720"/>
            </a:xfrm>
            <a:prstGeom prst="homePlate">
              <a:avLst>
                <a:gd name="adj" fmla="val 43333"/>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400">
                  <a:solidFill>
                    <a:schemeClr val="tx1"/>
                  </a:solidFill>
                  <a:latin typeface="Book Antiqua" panose="02040602050305030304" pitchFamily="18" charset="0"/>
                  <a:ea typeface="宋体" panose="02010600030101010101" pitchFamily="2" charset="-122"/>
                </a:defRPr>
              </a:lvl1pPr>
              <a:lvl2pPr marL="742950" indent="-285750">
                <a:defRPr sz="1400">
                  <a:solidFill>
                    <a:schemeClr val="tx1"/>
                  </a:solidFill>
                  <a:latin typeface="Book Antiqua" panose="02040602050305030304" pitchFamily="18" charset="0"/>
                  <a:ea typeface="宋体" panose="02010600030101010101" pitchFamily="2" charset="-122"/>
                </a:defRPr>
              </a:lvl2pPr>
              <a:lvl3pPr marL="1143000" indent="-228600">
                <a:defRPr sz="1400">
                  <a:solidFill>
                    <a:schemeClr val="tx1"/>
                  </a:solidFill>
                  <a:latin typeface="Book Antiqua" panose="02040602050305030304" pitchFamily="18" charset="0"/>
                  <a:ea typeface="宋体" panose="02010600030101010101" pitchFamily="2" charset="-122"/>
                </a:defRPr>
              </a:lvl3pPr>
              <a:lvl4pPr marL="1600200" indent="-228600">
                <a:defRPr sz="1400">
                  <a:solidFill>
                    <a:schemeClr val="tx1"/>
                  </a:solidFill>
                  <a:latin typeface="Book Antiqua" panose="02040602050305030304" pitchFamily="18" charset="0"/>
                  <a:ea typeface="宋体" panose="02010600030101010101" pitchFamily="2" charset="-122"/>
                </a:defRPr>
              </a:lvl4pPr>
              <a:lvl5pPr marL="2057400" indent="-228600">
                <a:defRPr sz="1400">
                  <a:solidFill>
                    <a:schemeClr val="tx1"/>
                  </a:solidFill>
                  <a:latin typeface="Book Antiqua" panose="02040602050305030304" pitchFamily="18" charset="0"/>
                  <a:ea typeface="宋体" panose="02010600030101010101" pitchFamily="2" charset="-122"/>
                </a:defRPr>
              </a:lvl5pPr>
              <a:lvl6pPr marL="25146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6pPr>
              <a:lvl7pPr marL="29718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7pPr>
              <a:lvl8pPr marL="34290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8pPr>
              <a:lvl9pPr marL="38862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9pPr>
            </a:lstStyle>
            <a:p>
              <a:endParaRPr lang="zh-CN" altLang="en-US"/>
            </a:p>
          </p:txBody>
        </p:sp>
        <p:sp>
          <p:nvSpPr>
            <p:cNvPr id="9" name="Text Box 9"/>
            <p:cNvSpPr txBox="1">
              <a:spLocks noChangeArrowheads="1"/>
            </p:cNvSpPr>
            <p:nvPr/>
          </p:nvSpPr>
          <p:spPr bwMode="auto">
            <a:xfrm>
              <a:off x="722" y="988"/>
              <a:ext cx="797" cy="504"/>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1400">
                  <a:solidFill>
                    <a:schemeClr val="tx1"/>
                  </a:solidFill>
                  <a:latin typeface="Book Antiqua" panose="02040602050305030304" pitchFamily="18" charset="0"/>
                  <a:ea typeface="宋体" panose="02010600030101010101" pitchFamily="2" charset="-122"/>
                </a:defRPr>
              </a:lvl1pPr>
              <a:lvl2pPr marL="742950" indent="-285750">
                <a:defRPr sz="1400">
                  <a:solidFill>
                    <a:schemeClr val="tx1"/>
                  </a:solidFill>
                  <a:latin typeface="Book Antiqua" panose="02040602050305030304" pitchFamily="18" charset="0"/>
                  <a:ea typeface="宋体" panose="02010600030101010101" pitchFamily="2" charset="-122"/>
                </a:defRPr>
              </a:lvl2pPr>
              <a:lvl3pPr marL="1143000" indent="-228600">
                <a:defRPr sz="1400">
                  <a:solidFill>
                    <a:schemeClr val="tx1"/>
                  </a:solidFill>
                  <a:latin typeface="Book Antiqua" panose="02040602050305030304" pitchFamily="18" charset="0"/>
                  <a:ea typeface="宋体" panose="02010600030101010101" pitchFamily="2" charset="-122"/>
                </a:defRPr>
              </a:lvl3pPr>
              <a:lvl4pPr marL="1600200" indent="-228600">
                <a:defRPr sz="1400">
                  <a:solidFill>
                    <a:schemeClr val="tx1"/>
                  </a:solidFill>
                  <a:latin typeface="Book Antiqua" panose="02040602050305030304" pitchFamily="18" charset="0"/>
                  <a:ea typeface="宋体" panose="02010600030101010101" pitchFamily="2" charset="-122"/>
                </a:defRPr>
              </a:lvl4pPr>
              <a:lvl5pPr marL="2057400" indent="-228600">
                <a:defRPr sz="1400">
                  <a:solidFill>
                    <a:schemeClr val="tx1"/>
                  </a:solidFill>
                  <a:latin typeface="Book Antiqua" panose="02040602050305030304" pitchFamily="18" charset="0"/>
                  <a:ea typeface="宋体" panose="02010600030101010101" pitchFamily="2" charset="-122"/>
                </a:defRPr>
              </a:lvl5pPr>
              <a:lvl6pPr marL="25146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6pPr>
              <a:lvl7pPr marL="29718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7pPr>
              <a:lvl8pPr marL="34290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8pPr>
              <a:lvl9pPr marL="38862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9pPr>
            </a:lstStyle>
            <a:p>
              <a:pPr eaLnBrk="1" hangingPunct="1">
                <a:lnSpc>
                  <a:spcPct val="100000"/>
                </a:lnSpc>
                <a:spcBef>
                  <a:spcPct val="0"/>
                </a:spcBef>
                <a:buFontTx/>
                <a:buNone/>
              </a:pPr>
              <a:r>
                <a:rPr kumimoji="1" lang="zh-CN" altLang="en-US" sz="2000" dirty="0" smtClean="0">
                  <a:latin typeface="Times New Roman" panose="02020603050405020304" pitchFamily="18" charset="0"/>
                </a:rPr>
                <a:t>实验数据</a:t>
              </a:r>
              <a:endParaRPr kumimoji="1" lang="zh-CN" altLang="en-US" sz="2000" dirty="0">
                <a:latin typeface="Times New Roman" panose="02020603050405020304" pitchFamily="18" charset="0"/>
              </a:endParaRPr>
            </a:p>
          </p:txBody>
        </p:sp>
      </p:grpSp>
      <p:sp>
        <p:nvSpPr>
          <p:cNvPr id="14" name="矩形 13"/>
          <p:cNvSpPr/>
          <p:nvPr/>
        </p:nvSpPr>
        <p:spPr>
          <a:xfrm>
            <a:off x="4580219" y="4467822"/>
            <a:ext cx="2641171" cy="334259"/>
          </a:xfrm>
          <a:prstGeom prst="rect">
            <a:avLst/>
          </a:prstGeom>
        </p:spPr>
        <p:txBody>
          <a:bodyPr wrap="none">
            <a:spAutoFit/>
          </a:bodyPr>
          <a:lstStyle/>
          <a:p>
            <a:pPr algn="ctr">
              <a:lnSpc>
                <a:spcPct val="150000"/>
              </a:lnSpc>
              <a:spcAft>
                <a:spcPts val="0"/>
              </a:spcAft>
            </a:pPr>
            <a:r>
              <a:rPr lang="zh-CN" altLang="zh-CN" sz="1200" dirty="0">
                <a:latin typeface="Times New Roman" panose="02020603050405020304" pitchFamily="18" charset="0"/>
                <a:ea typeface="宋体" panose="02010600030101010101" pitchFamily="2" charset="-122"/>
                <a:cs typeface="Times New Roman" panose="02020603050405020304" pitchFamily="18" charset="0"/>
              </a:rPr>
              <a:t>图</a:t>
            </a:r>
            <a:r>
              <a:rPr lang="en-US" altLang="zh-CN" sz="1200" dirty="0">
                <a:latin typeface="Times New Roman" panose="02020603050405020304" pitchFamily="18" charset="0"/>
                <a:ea typeface="宋体" panose="02010600030101010101" pitchFamily="2" charset="-122"/>
                <a:cs typeface="Times New Roman" panose="02020603050405020304" pitchFamily="18" charset="0"/>
              </a:rPr>
              <a:t>3.11 </a:t>
            </a:r>
            <a:r>
              <a:rPr lang="zh-CN" altLang="zh-CN" sz="1200" dirty="0">
                <a:latin typeface="Times New Roman" panose="02020603050405020304" pitchFamily="18" charset="0"/>
                <a:ea typeface="宋体" panose="02010600030101010101" pitchFamily="2" charset="-122"/>
                <a:cs typeface="Times New Roman" panose="02020603050405020304" pitchFamily="18" charset="0"/>
              </a:rPr>
              <a:t>准确率在不同数据上的对比图</a:t>
            </a:r>
            <a:endParaRPr lang="zh-CN" altLang="zh-CN" sz="1100" dirty="0">
              <a:effectLst/>
              <a:latin typeface="Cambria" panose="02040503050406030204" pitchFamily="18" charset="0"/>
              <a:ea typeface="黑体" panose="02010609060101010101" pitchFamily="49" charset="-122"/>
              <a:cs typeface="Times New Roman" panose="02020603050405020304" pitchFamily="18" charset="0"/>
            </a:endParaRPr>
          </a:p>
        </p:txBody>
      </p:sp>
      <p:sp>
        <p:nvSpPr>
          <p:cNvPr id="18" name="矩形 17"/>
          <p:cNvSpPr/>
          <p:nvPr/>
        </p:nvSpPr>
        <p:spPr>
          <a:xfrm>
            <a:off x="1861851" y="4898433"/>
            <a:ext cx="8473665" cy="1061829"/>
          </a:xfrm>
          <a:prstGeom prst="rect">
            <a:avLst/>
          </a:prstGeom>
        </p:spPr>
        <p:txBody>
          <a:bodyPr wrap="square">
            <a:spAutoFit/>
          </a:bodyPr>
          <a:lstStyle/>
          <a:p>
            <a:pPr indent="304800" algn="just">
              <a:lnSpc>
                <a:spcPct val="150000"/>
              </a:lnSpc>
              <a:spcAft>
                <a:spcPts val="0"/>
              </a:spcAft>
            </a:pPr>
            <a:r>
              <a:rPr lang="zh-CN" altLang="zh-CN" sz="1400" dirty="0">
                <a:latin typeface="Times New Roman" panose="02020603050405020304" pitchFamily="18" charset="0"/>
                <a:ea typeface="宋体" panose="02010600030101010101" pitchFamily="2" charset="-122"/>
                <a:cs typeface="宋体" panose="02010600030101010101" pitchFamily="2" charset="-122"/>
              </a:rPr>
              <a:t>在对用户的准确率</a:t>
            </a:r>
            <a:r>
              <a:rPr lang="en-US" altLang="zh-CN" sz="1400" dirty="0">
                <a:latin typeface="Times New Roman" panose="02020603050405020304" pitchFamily="18" charset="0"/>
                <a:ea typeface="宋体" panose="02010600030101010101" pitchFamily="2" charset="-122"/>
                <a:cs typeface="宋体" panose="02010600030101010101" pitchFamily="2" charset="-122"/>
              </a:rPr>
              <a:t>(Precision)</a:t>
            </a:r>
            <a:r>
              <a:rPr lang="zh-CN" altLang="zh-CN" sz="1400" dirty="0">
                <a:latin typeface="Times New Roman" panose="02020603050405020304" pitchFamily="18" charset="0"/>
                <a:ea typeface="宋体" panose="02010600030101010101" pitchFamily="2" charset="-122"/>
                <a:cs typeface="宋体" panose="02010600030101010101" pitchFamily="2" charset="-122"/>
              </a:rPr>
              <a:t>分析时，不管是</a:t>
            </a:r>
            <a:r>
              <a:rPr lang="zh-CN" altLang="zh-CN" sz="1400" dirty="0">
                <a:latin typeface="Times New Roman" panose="02020603050405020304" pitchFamily="18" charset="0"/>
                <a:ea typeface="宋体" panose="02010600030101010101" pitchFamily="2" charset="-122"/>
                <a:cs typeface="Times New Roman" panose="02020603050405020304" pitchFamily="18" charset="0"/>
              </a:rPr>
              <a:t>传统的好友推荐算法还是本文提出的融合时间的文本语义和情感程度的算法，随着推荐列表的增长，准确率反而降低，可以推断好友推荐列表的长度和准确率成反比。在推荐列表长度小于</a:t>
            </a:r>
            <a:r>
              <a:rPr lang="en-US" altLang="zh-CN" sz="1400" dirty="0">
                <a:latin typeface="Times New Roman" panose="02020603050405020304" pitchFamily="18" charset="0"/>
                <a:ea typeface="宋体" panose="02010600030101010101" pitchFamily="2" charset="-122"/>
                <a:cs typeface="Times New Roman" panose="02020603050405020304" pitchFamily="18" charset="0"/>
              </a:rPr>
              <a:t>10</a:t>
            </a:r>
            <a:r>
              <a:rPr lang="zh-CN" altLang="zh-CN" sz="1400" dirty="0">
                <a:latin typeface="Times New Roman" panose="02020603050405020304" pitchFamily="18" charset="0"/>
                <a:ea typeface="宋体" panose="02010600030101010101" pitchFamily="2" charset="-122"/>
                <a:cs typeface="Times New Roman" panose="02020603050405020304" pitchFamily="18" charset="0"/>
              </a:rPr>
              <a:t>时，准确率的值较高，符合推荐的特征。</a:t>
            </a:r>
            <a:endParaRPr lang="zh-CN" altLang="zh-CN" sz="1400" dirty="0">
              <a:effectLst/>
              <a:latin typeface="Times New Roman" panose="02020603050405020304" pitchFamily="18" charset="0"/>
              <a:ea typeface="宋体" panose="02010600030101010101" pitchFamily="2" charset="-122"/>
              <a:cs typeface="宋体" panose="02010600030101010101" pitchFamily="2" charset="-122"/>
            </a:endParaRPr>
          </a:p>
        </p:txBody>
      </p:sp>
      <p:pic>
        <p:nvPicPr>
          <p:cNvPr id="15" name="图片 14"/>
          <p:cNvPicPr/>
          <p:nvPr/>
        </p:nvPicPr>
        <p:blipFill rotWithShape="1">
          <a:blip r:embed="rId2">
            <a:extLst>
              <a:ext uri="{28A0092B-C50C-407E-A947-70E740481C1C}">
                <a14:useLocalDpi xmlns:a14="http://schemas.microsoft.com/office/drawing/2010/main" val="0"/>
              </a:ext>
            </a:extLst>
          </a:blip>
          <a:srcRect l="1319" r="6865" b="1693"/>
          <a:stretch/>
        </p:blipFill>
        <p:spPr bwMode="auto">
          <a:xfrm>
            <a:off x="1855340" y="1671496"/>
            <a:ext cx="3645036" cy="2900504"/>
          </a:xfrm>
          <a:prstGeom prst="rect">
            <a:avLst/>
          </a:prstGeom>
          <a:noFill/>
          <a:ln>
            <a:noFill/>
          </a:ln>
          <a:extLst>
            <a:ext uri="{53640926-AAD7-44D8-BBD7-CCE9431645EC}">
              <a14:shadowObscured xmlns:a14="http://schemas.microsoft.com/office/drawing/2010/main"/>
            </a:ext>
          </a:extLst>
        </p:spPr>
      </p:pic>
      <p:pic>
        <p:nvPicPr>
          <p:cNvPr id="16" name="图片 15"/>
          <p:cNvPicPr/>
          <p:nvPr/>
        </p:nvPicPr>
        <p:blipFill rotWithShape="1">
          <a:blip r:embed="rId3">
            <a:extLst>
              <a:ext uri="{28A0092B-C50C-407E-A947-70E740481C1C}">
                <a14:useLocalDpi xmlns:a14="http://schemas.microsoft.com/office/drawing/2010/main" val="0"/>
              </a:ext>
            </a:extLst>
          </a:blip>
          <a:srcRect l="1348" t="1" r="7017" b="2036"/>
          <a:stretch/>
        </p:blipFill>
        <p:spPr bwMode="auto">
          <a:xfrm>
            <a:off x="6564086" y="1671496"/>
            <a:ext cx="3771430" cy="2947150"/>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022597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0-#ppt_w/2"/>
                                          </p:val>
                                        </p:tav>
                                        <p:tav tm="100000">
                                          <p:val>
                                            <p:strVal val="#ppt_x"/>
                                          </p:val>
                                        </p:tav>
                                      </p:tavLst>
                                    </p:anim>
                                    <p:anim calcmode="lin" valueType="num">
                                      <p:cBhvr additive="base">
                                        <p:cTn id="12" dur="500" fill="hold"/>
                                        <p:tgtEl>
                                          <p:spTgt spid="12"/>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2"/>
                                        </p:tgtEl>
                                        <p:attrNameLst>
                                          <p:attrName>style.visibility</p:attrName>
                                        </p:attrNameLst>
                                      </p:cBhvr>
                                      <p:to>
                                        <p:strVal val="visible"/>
                                      </p:to>
                                    </p:set>
                                    <p:anim calcmode="lin" valueType="num">
                                      <p:cBhvr additive="base">
                                        <p:cTn id="15" dur="500" fill="hold"/>
                                        <p:tgtEl>
                                          <p:spTgt spid="2"/>
                                        </p:tgtEl>
                                        <p:attrNameLst>
                                          <p:attrName>ppt_x</p:attrName>
                                        </p:attrNameLst>
                                      </p:cBhvr>
                                      <p:tavLst>
                                        <p:tav tm="0">
                                          <p:val>
                                            <p:strVal val="0-#ppt_w/2"/>
                                          </p:val>
                                        </p:tav>
                                        <p:tav tm="100000">
                                          <p:val>
                                            <p:strVal val="#ppt_x"/>
                                          </p:val>
                                        </p:tav>
                                      </p:tavLst>
                                    </p:anim>
                                    <p:anim calcmode="lin" valueType="num">
                                      <p:cBhvr additive="base">
                                        <p:cTn id="16"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500"/>
                                        <p:tgtEl>
                                          <p:spTgt spid="15"/>
                                        </p:tgtEl>
                                      </p:cBhvr>
                                    </p:animEffect>
                                  </p:childTnLst>
                                </p:cTn>
                              </p:par>
                              <p:par>
                                <p:cTn id="22" presetID="10" presetClass="entr" presetSubtype="0" fill="hold" nodeType="with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fade">
                                      <p:cBhvr>
                                        <p:cTn id="24" dur="500"/>
                                        <p:tgtEl>
                                          <p:spTgt spid="16"/>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fade">
                                      <p:cBhvr>
                                        <p:cTn id="27" dur="500"/>
                                        <p:tgtEl>
                                          <p:spTgt spid="18"/>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fade">
                                      <p:cBhvr>
                                        <p:cTn id="3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2" grpId="0" animBg="1"/>
      <p:bldP spid="14" grpId="0"/>
      <p:bldP spid="18"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实验</a:t>
            </a:r>
            <a:endParaRPr lang="zh-CN" altLang="en-US" dirty="0"/>
          </a:p>
        </p:txBody>
      </p:sp>
      <p:sp>
        <p:nvSpPr>
          <p:cNvPr id="7" name="AutoShape 6"/>
          <p:cNvSpPr>
            <a:spLocks noChangeArrowheads="1"/>
          </p:cNvSpPr>
          <p:nvPr/>
        </p:nvSpPr>
        <p:spPr bwMode="auto">
          <a:xfrm>
            <a:off x="3148354" y="878315"/>
            <a:ext cx="2863730" cy="571200"/>
          </a:xfrm>
          <a:prstGeom prst="homePlate">
            <a:avLst>
              <a:gd name="adj" fmla="val 43333"/>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400">
                <a:solidFill>
                  <a:schemeClr val="tx1"/>
                </a:solidFill>
                <a:latin typeface="Book Antiqua" panose="02040602050305030304" pitchFamily="18" charset="0"/>
                <a:ea typeface="宋体" panose="02010600030101010101" pitchFamily="2" charset="-122"/>
              </a:defRPr>
            </a:lvl1pPr>
            <a:lvl2pPr marL="742950" indent="-285750">
              <a:defRPr sz="1400">
                <a:solidFill>
                  <a:schemeClr val="tx1"/>
                </a:solidFill>
                <a:latin typeface="Book Antiqua" panose="02040602050305030304" pitchFamily="18" charset="0"/>
                <a:ea typeface="宋体" panose="02010600030101010101" pitchFamily="2" charset="-122"/>
              </a:defRPr>
            </a:lvl2pPr>
            <a:lvl3pPr marL="1143000" indent="-228600">
              <a:defRPr sz="1400">
                <a:solidFill>
                  <a:schemeClr val="tx1"/>
                </a:solidFill>
                <a:latin typeface="Book Antiqua" panose="02040602050305030304" pitchFamily="18" charset="0"/>
                <a:ea typeface="宋体" panose="02010600030101010101" pitchFamily="2" charset="-122"/>
              </a:defRPr>
            </a:lvl3pPr>
            <a:lvl4pPr marL="1600200" indent="-228600">
              <a:defRPr sz="1400">
                <a:solidFill>
                  <a:schemeClr val="tx1"/>
                </a:solidFill>
                <a:latin typeface="Book Antiqua" panose="02040602050305030304" pitchFamily="18" charset="0"/>
                <a:ea typeface="宋体" panose="02010600030101010101" pitchFamily="2" charset="-122"/>
              </a:defRPr>
            </a:lvl4pPr>
            <a:lvl5pPr marL="2057400" indent="-228600">
              <a:defRPr sz="1400">
                <a:solidFill>
                  <a:schemeClr val="tx1"/>
                </a:solidFill>
                <a:latin typeface="Book Antiqua" panose="02040602050305030304" pitchFamily="18" charset="0"/>
                <a:ea typeface="宋体" panose="02010600030101010101" pitchFamily="2" charset="-122"/>
              </a:defRPr>
            </a:lvl5pPr>
            <a:lvl6pPr marL="25146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6pPr>
            <a:lvl7pPr marL="29718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7pPr>
            <a:lvl8pPr marL="34290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8pPr>
            <a:lvl9pPr marL="38862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9pPr>
          </a:lstStyle>
          <a:p>
            <a:endParaRPr lang="zh-CN" altLang="en-US" dirty="0"/>
          </a:p>
        </p:txBody>
      </p:sp>
      <p:sp>
        <p:nvSpPr>
          <p:cNvPr id="8" name="Text Box 11"/>
          <p:cNvSpPr txBox="1">
            <a:spLocks noChangeArrowheads="1"/>
          </p:cNvSpPr>
          <p:nvPr/>
        </p:nvSpPr>
        <p:spPr bwMode="auto">
          <a:xfrm>
            <a:off x="4040975" y="976688"/>
            <a:ext cx="1459401" cy="399840"/>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1400">
                <a:solidFill>
                  <a:schemeClr val="tx1"/>
                </a:solidFill>
                <a:latin typeface="Book Antiqua" panose="02040602050305030304" pitchFamily="18" charset="0"/>
                <a:ea typeface="宋体" panose="02010600030101010101" pitchFamily="2" charset="-122"/>
              </a:defRPr>
            </a:lvl1pPr>
            <a:lvl2pPr marL="742950" indent="-285750">
              <a:defRPr sz="1400">
                <a:solidFill>
                  <a:schemeClr val="tx1"/>
                </a:solidFill>
                <a:latin typeface="Book Antiqua" panose="02040602050305030304" pitchFamily="18" charset="0"/>
                <a:ea typeface="宋体" panose="02010600030101010101" pitchFamily="2" charset="-122"/>
              </a:defRPr>
            </a:lvl2pPr>
            <a:lvl3pPr marL="1143000" indent="-228600">
              <a:defRPr sz="1400">
                <a:solidFill>
                  <a:schemeClr val="tx1"/>
                </a:solidFill>
                <a:latin typeface="Book Antiqua" panose="02040602050305030304" pitchFamily="18" charset="0"/>
                <a:ea typeface="宋体" panose="02010600030101010101" pitchFamily="2" charset="-122"/>
              </a:defRPr>
            </a:lvl3pPr>
            <a:lvl4pPr marL="1600200" indent="-228600">
              <a:defRPr sz="1400">
                <a:solidFill>
                  <a:schemeClr val="tx1"/>
                </a:solidFill>
                <a:latin typeface="Book Antiqua" panose="02040602050305030304" pitchFamily="18" charset="0"/>
                <a:ea typeface="宋体" panose="02010600030101010101" pitchFamily="2" charset="-122"/>
              </a:defRPr>
            </a:lvl4pPr>
            <a:lvl5pPr marL="2057400" indent="-228600">
              <a:defRPr sz="1400">
                <a:solidFill>
                  <a:schemeClr val="tx1"/>
                </a:solidFill>
                <a:latin typeface="Book Antiqua" panose="02040602050305030304" pitchFamily="18" charset="0"/>
                <a:ea typeface="宋体" panose="02010600030101010101" pitchFamily="2" charset="-122"/>
              </a:defRPr>
            </a:lvl5pPr>
            <a:lvl6pPr marL="25146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6pPr>
            <a:lvl7pPr marL="29718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7pPr>
            <a:lvl8pPr marL="34290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8pPr>
            <a:lvl9pPr marL="38862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9pPr>
          </a:lstStyle>
          <a:p>
            <a:pPr algn="ctr" eaLnBrk="1" hangingPunct="1">
              <a:lnSpc>
                <a:spcPct val="100000"/>
              </a:lnSpc>
              <a:spcBef>
                <a:spcPct val="0"/>
              </a:spcBef>
              <a:buFontTx/>
              <a:buNone/>
            </a:pPr>
            <a:r>
              <a:rPr kumimoji="1" lang="zh-CN" altLang="en-US" sz="2000" dirty="0" smtClean="0">
                <a:latin typeface="Times New Roman" panose="02020603050405020304" pitchFamily="18" charset="0"/>
              </a:rPr>
              <a:t>实验结果</a:t>
            </a:r>
            <a:endParaRPr kumimoji="1" lang="zh-CN" altLang="en-US" sz="2000" dirty="0">
              <a:latin typeface="Times New Roman" panose="02020603050405020304" pitchFamily="18" charset="0"/>
            </a:endParaRPr>
          </a:p>
        </p:txBody>
      </p:sp>
      <p:grpSp>
        <p:nvGrpSpPr>
          <p:cNvPr id="9" name="Group 3"/>
          <p:cNvGrpSpPr>
            <a:grpSpLocks/>
          </p:cNvGrpSpPr>
          <p:nvPr/>
        </p:nvGrpSpPr>
        <p:grpSpPr bwMode="auto">
          <a:xfrm>
            <a:off x="1227727" y="878315"/>
            <a:ext cx="2581488" cy="571200"/>
            <a:chOff x="480" y="864"/>
            <a:chExt cx="1125" cy="720"/>
          </a:xfrm>
        </p:grpSpPr>
        <p:sp>
          <p:nvSpPr>
            <p:cNvPr id="10" name="AutoShape 8"/>
            <p:cNvSpPr>
              <a:spLocks noChangeArrowheads="1"/>
            </p:cNvSpPr>
            <p:nvPr/>
          </p:nvSpPr>
          <p:spPr bwMode="auto">
            <a:xfrm>
              <a:off x="480" y="864"/>
              <a:ext cx="1125" cy="720"/>
            </a:xfrm>
            <a:prstGeom prst="homePlate">
              <a:avLst>
                <a:gd name="adj" fmla="val 43333"/>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400">
                  <a:solidFill>
                    <a:schemeClr val="tx1"/>
                  </a:solidFill>
                  <a:latin typeface="Book Antiqua" panose="02040602050305030304" pitchFamily="18" charset="0"/>
                  <a:ea typeface="宋体" panose="02010600030101010101" pitchFamily="2" charset="-122"/>
                </a:defRPr>
              </a:lvl1pPr>
              <a:lvl2pPr marL="742950" indent="-285750">
                <a:defRPr sz="1400">
                  <a:solidFill>
                    <a:schemeClr val="tx1"/>
                  </a:solidFill>
                  <a:latin typeface="Book Antiqua" panose="02040602050305030304" pitchFamily="18" charset="0"/>
                  <a:ea typeface="宋体" panose="02010600030101010101" pitchFamily="2" charset="-122"/>
                </a:defRPr>
              </a:lvl2pPr>
              <a:lvl3pPr marL="1143000" indent="-228600">
                <a:defRPr sz="1400">
                  <a:solidFill>
                    <a:schemeClr val="tx1"/>
                  </a:solidFill>
                  <a:latin typeface="Book Antiqua" panose="02040602050305030304" pitchFamily="18" charset="0"/>
                  <a:ea typeface="宋体" panose="02010600030101010101" pitchFamily="2" charset="-122"/>
                </a:defRPr>
              </a:lvl3pPr>
              <a:lvl4pPr marL="1600200" indent="-228600">
                <a:defRPr sz="1400">
                  <a:solidFill>
                    <a:schemeClr val="tx1"/>
                  </a:solidFill>
                  <a:latin typeface="Book Antiqua" panose="02040602050305030304" pitchFamily="18" charset="0"/>
                  <a:ea typeface="宋体" panose="02010600030101010101" pitchFamily="2" charset="-122"/>
                </a:defRPr>
              </a:lvl4pPr>
              <a:lvl5pPr marL="2057400" indent="-228600">
                <a:defRPr sz="1400">
                  <a:solidFill>
                    <a:schemeClr val="tx1"/>
                  </a:solidFill>
                  <a:latin typeface="Book Antiqua" panose="02040602050305030304" pitchFamily="18" charset="0"/>
                  <a:ea typeface="宋体" panose="02010600030101010101" pitchFamily="2" charset="-122"/>
                </a:defRPr>
              </a:lvl5pPr>
              <a:lvl6pPr marL="25146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6pPr>
              <a:lvl7pPr marL="29718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7pPr>
              <a:lvl8pPr marL="34290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8pPr>
              <a:lvl9pPr marL="38862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9pPr>
            </a:lstStyle>
            <a:p>
              <a:endParaRPr lang="zh-CN" altLang="en-US"/>
            </a:p>
          </p:txBody>
        </p:sp>
        <p:sp>
          <p:nvSpPr>
            <p:cNvPr id="11" name="Text Box 9"/>
            <p:cNvSpPr txBox="1">
              <a:spLocks noChangeArrowheads="1"/>
            </p:cNvSpPr>
            <p:nvPr/>
          </p:nvSpPr>
          <p:spPr bwMode="auto">
            <a:xfrm>
              <a:off x="722" y="988"/>
              <a:ext cx="797" cy="504"/>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1400">
                  <a:solidFill>
                    <a:schemeClr val="tx1"/>
                  </a:solidFill>
                  <a:latin typeface="Book Antiqua" panose="02040602050305030304" pitchFamily="18" charset="0"/>
                  <a:ea typeface="宋体" panose="02010600030101010101" pitchFamily="2" charset="-122"/>
                </a:defRPr>
              </a:lvl1pPr>
              <a:lvl2pPr marL="742950" indent="-285750">
                <a:defRPr sz="1400">
                  <a:solidFill>
                    <a:schemeClr val="tx1"/>
                  </a:solidFill>
                  <a:latin typeface="Book Antiqua" panose="02040602050305030304" pitchFamily="18" charset="0"/>
                  <a:ea typeface="宋体" panose="02010600030101010101" pitchFamily="2" charset="-122"/>
                </a:defRPr>
              </a:lvl2pPr>
              <a:lvl3pPr marL="1143000" indent="-228600">
                <a:defRPr sz="1400">
                  <a:solidFill>
                    <a:schemeClr val="tx1"/>
                  </a:solidFill>
                  <a:latin typeface="Book Antiqua" panose="02040602050305030304" pitchFamily="18" charset="0"/>
                  <a:ea typeface="宋体" panose="02010600030101010101" pitchFamily="2" charset="-122"/>
                </a:defRPr>
              </a:lvl3pPr>
              <a:lvl4pPr marL="1600200" indent="-228600">
                <a:defRPr sz="1400">
                  <a:solidFill>
                    <a:schemeClr val="tx1"/>
                  </a:solidFill>
                  <a:latin typeface="Book Antiqua" panose="02040602050305030304" pitchFamily="18" charset="0"/>
                  <a:ea typeface="宋体" panose="02010600030101010101" pitchFamily="2" charset="-122"/>
                </a:defRPr>
              </a:lvl4pPr>
              <a:lvl5pPr marL="2057400" indent="-228600">
                <a:defRPr sz="1400">
                  <a:solidFill>
                    <a:schemeClr val="tx1"/>
                  </a:solidFill>
                  <a:latin typeface="Book Antiqua" panose="02040602050305030304" pitchFamily="18" charset="0"/>
                  <a:ea typeface="宋体" panose="02010600030101010101" pitchFamily="2" charset="-122"/>
                </a:defRPr>
              </a:lvl5pPr>
              <a:lvl6pPr marL="25146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6pPr>
              <a:lvl7pPr marL="29718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7pPr>
              <a:lvl8pPr marL="34290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8pPr>
              <a:lvl9pPr marL="38862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9pPr>
            </a:lstStyle>
            <a:p>
              <a:pPr eaLnBrk="1" hangingPunct="1">
                <a:lnSpc>
                  <a:spcPct val="100000"/>
                </a:lnSpc>
                <a:spcBef>
                  <a:spcPct val="0"/>
                </a:spcBef>
                <a:buFontTx/>
                <a:buNone/>
              </a:pPr>
              <a:r>
                <a:rPr kumimoji="1" lang="zh-CN" altLang="en-US" sz="2000" dirty="0" smtClean="0">
                  <a:latin typeface="Times New Roman" panose="02020603050405020304" pitchFamily="18" charset="0"/>
                </a:rPr>
                <a:t>实验数据</a:t>
              </a:r>
              <a:endParaRPr kumimoji="1" lang="zh-CN" altLang="en-US" sz="2000" dirty="0">
                <a:latin typeface="Times New Roman" panose="02020603050405020304" pitchFamily="18" charset="0"/>
              </a:endParaRPr>
            </a:p>
          </p:txBody>
        </p:sp>
      </p:grpSp>
      <p:sp>
        <p:nvSpPr>
          <p:cNvPr id="12" name="矩形 11"/>
          <p:cNvSpPr/>
          <p:nvPr/>
        </p:nvSpPr>
        <p:spPr>
          <a:xfrm>
            <a:off x="4580218" y="4467822"/>
            <a:ext cx="2641172" cy="369332"/>
          </a:xfrm>
          <a:prstGeom prst="rect">
            <a:avLst/>
          </a:prstGeom>
        </p:spPr>
        <p:txBody>
          <a:bodyPr wrap="none">
            <a:spAutoFit/>
          </a:bodyPr>
          <a:lstStyle/>
          <a:p>
            <a:pPr algn="ctr">
              <a:lnSpc>
                <a:spcPct val="150000"/>
              </a:lnSpc>
              <a:spcAft>
                <a:spcPts val="0"/>
              </a:spcAft>
            </a:pPr>
            <a:r>
              <a:rPr lang="zh-CN" altLang="zh-CN" sz="1200" dirty="0">
                <a:latin typeface="Times New Roman" panose="02020603050405020304" pitchFamily="18" charset="0"/>
                <a:ea typeface="宋体" panose="02010600030101010101" pitchFamily="2" charset="-122"/>
                <a:cs typeface="Times New Roman" panose="02020603050405020304" pitchFamily="18" charset="0"/>
              </a:rPr>
              <a:t>图</a:t>
            </a:r>
            <a:r>
              <a:rPr lang="en-US" altLang="zh-CN" sz="1200" dirty="0" smtClean="0">
                <a:latin typeface="Times New Roman" panose="02020603050405020304" pitchFamily="18" charset="0"/>
                <a:ea typeface="宋体" panose="02010600030101010101" pitchFamily="2" charset="-122"/>
                <a:cs typeface="Times New Roman" panose="02020603050405020304" pitchFamily="18" charset="0"/>
              </a:rPr>
              <a:t>3.12 </a:t>
            </a:r>
            <a:r>
              <a:rPr lang="zh-CN" altLang="en-US" sz="1200" dirty="0">
                <a:latin typeface="Times New Roman" panose="02020603050405020304" pitchFamily="18" charset="0"/>
                <a:ea typeface="宋体" panose="02010600030101010101" pitchFamily="2" charset="-122"/>
                <a:cs typeface="Times New Roman" panose="02020603050405020304" pitchFamily="18" charset="0"/>
              </a:rPr>
              <a:t>召回</a:t>
            </a:r>
            <a:r>
              <a:rPr lang="zh-CN" altLang="zh-CN" sz="1200" dirty="0" smtClean="0">
                <a:latin typeface="Times New Roman" panose="02020603050405020304" pitchFamily="18" charset="0"/>
                <a:ea typeface="宋体" panose="02010600030101010101" pitchFamily="2" charset="-122"/>
                <a:cs typeface="Times New Roman" panose="02020603050405020304" pitchFamily="18" charset="0"/>
              </a:rPr>
              <a:t>率</a:t>
            </a:r>
            <a:r>
              <a:rPr lang="zh-CN" altLang="zh-CN" sz="1200" dirty="0">
                <a:latin typeface="Times New Roman" panose="02020603050405020304" pitchFamily="18" charset="0"/>
                <a:ea typeface="宋体" panose="02010600030101010101" pitchFamily="2" charset="-122"/>
                <a:cs typeface="Times New Roman" panose="02020603050405020304" pitchFamily="18" charset="0"/>
              </a:rPr>
              <a:t>在不同数据上的对比图</a:t>
            </a:r>
            <a:endParaRPr lang="zh-CN" altLang="zh-CN" sz="1100" dirty="0">
              <a:effectLst/>
              <a:latin typeface="Cambria" panose="02040503050406030204" pitchFamily="18" charset="0"/>
              <a:ea typeface="黑体" panose="02010609060101010101" pitchFamily="49" charset="-122"/>
              <a:cs typeface="Times New Roman" panose="02020603050405020304" pitchFamily="18" charset="0"/>
            </a:endParaRPr>
          </a:p>
        </p:txBody>
      </p:sp>
      <p:sp>
        <p:nvSpPr>
          <p:cNvPr id="15" name="矩形 14"/>
          <p:cNvSpPr/>
          <p:nvPr/>
        </p:nvSpPr>
        <p:spPr>
          <a:xfrm>
            <a:off x="1861851" y="4898433"/>
            <a:ext cx="8473665" cy="1023614"/>
          </a:xfrm>
          <a:prstGeom prst="rect">
            <a:avLst/>
          </a:prstGeom>
        </p:spPr>
        <p:txBody>
          <a:bodyPr wrap="square">
            <a:spAutoFit/>
          </a:bodyPr>
          <a:lstStyle/>
          <a:p>
            <a:pPr indent="304800" algn="just">
              <a:lnSpc>
                <a:spcPct val="150000"/>
              </a:lnSpc>
            </a:pPr>
            <a:r>
              <a:rPr lang="zh-CN" altLang="zh-CN" sz="1400" dirty="0">
                <a:latin typeface="Times New Roman" panose="02020603050405020304" pitchFamily="18" charset="0"/>
                <a:ea typeface="宋体" panose="02010600030101010101" pitchFamily="2" charset="-122"/>
                <a:cs typeface="宋体" panose="02010600030101010101" pitchFamily="2" charset="-122"/>
              </a:rPr>
              <a:t>从图</a:t>
            </a:r>
            <a:r>
              <a:rPr lang="en-US" altLang="zh-CN" sz="1400" dirty="0">
                <a:latin typeface="Times New Roman" panose="02020603050405020304" pitchFamily="18" charset="0"/>
                <a:ea typeface="宋体" panose="02010600030101010101" pitchFamily="2" charset="-122"/>
                <a:cs typeface="宋体" panose="02010600030101010101" pitchFamily="2" charset="-122"/>
              </a:rPr>
              <a:t>3.12</a:t>
            </a:r>
            <a:r>
              <a:rPr lang="zh-CN" altLang="zh-CN" sz="1400" dirty="0">
                <a:latin typeface="Times New Roman" panose="02020603050405020304" pitchFamily="18" charset="0"/>
                <a:ea typeface="宋体" panose="02010600030101010101" pitchFamily="2" charset="-122"/>
                <a:cs typeface="宋体" panose="02010600030101010101" pitchFamily="2" charset="-122"/>
              </a:rPr>
              <a:t>可以得出，本文提到的算法和传统的算法的推荐效果和推荐长度成正比，和准确率的变化成反比。同时在第二章中谈到的准确率和召回率的关系是成反比关系得到验证。在推荐长度为</a:t>
            </a:r>
            <a:r>
              <a:rPr lang="en-US" altLang="zh-CN" sz="1400" dirty="0">
                <a:latin typeface="Times New Roman" panose="02020603050405020304" pitchFamily="18" charset="0"/>
                <a:ea typeface="宋体" panose="02010600030101010101" pitchFamily="2" charset="-122"/>
                <a:cs typeface="宋体" panose="02010600030101010101" pitchFamily="2" charset="-122"/>
              </a:rPr>
              <a:t>45</a:t>
            </a:r>
            <a:r>
              <a:rPr lang="zh-CN" altLang="zh-CN" sz="1400" dirty="0">
                <a:latin typeface="Times New Roman" panose="02020603050405020304" pitchFamily="18" charset="0"/>
                <a:ea typeface="宋体" panose="02010600030101010101" pitchFamily="2" charset="-122"/>
                <a:cs typeface="宋体" panose="02010600030101010101" pitchFamily="2" charset="-122"/>
              </a:rPr>
              <a:t>的时候达到最大值，增长趋于平稳。由于这两种评价指标是互为矛盾，则又对平衡这两种指标的</a:t>
            </a:r>
            <a:r>
              <a:rPr lang="en-US" altLang="zh-CN" sz="1400" dirty="0">
                <a:latin typeface="Times New Roman" panose="02020603050405020304" pitchFamily="18" charset="0"/>
                <a:ea typeface="宋体" panose="02010600030101010101" pitchFamily="2" charset="-122"/>
                <a:cs typeface="宋体" panose="02010600030101010101" pitchFamily="2" charset="-122"/>
              </a:rPr>
              <a:t>F-measure</a:t>
            </a:r>
            <a:r>
              <a:rPr lang="zh-CN" altLang="zh-CN" sz="1400" dirty="0">
                <a:latin typeface="Times New Roman" panose="02020603050405020304" pitchFamily="18" charset="0"/>
                <a:ea typeface="宋体" panose="02010600030101010101" pitchFamily="2" charset="-122"/>
                <a:cs typeface="宋体" panose="02010600030101010101" pitchFamily="2" charset="-122"/>
              </a:rPr>
              <a:t>值进行评价。</a:t>
            </a:r>
          </a:p>
        </p:txBody>
      </p:sp>
      <p:pic>
        <p:nvPicPr>
          <p:cNvPr id="16" name="图片 15"/>
          <p:cNvPicPr/>
          <p:nvPr/>
        </p:nvPicPr>
        <p:blipFill rotWithShape="1">
          <a:blip r:embed="rId2">
            <a:extLst>
              <a:ext uri="{28A0092B-C50C-407E-A947-70E740481C1C}">
                <a14:useLocalDpi xmlns:a14="http://schemas.microsoft.com/office/drawing/2010/main" val="0"/>
              </a:ext>
            </a:extLst>
          </a:blip>
          <a:srcRect l="1319" r="7129" b="2022"/>
          <a:stretch/>
        </p:blipFill>
        <p:spPr bwMode="auto">
          <a:xfrm>
            <a:off x="1881440" y="1722807"/>
            <a:ext cx="3447458" cy="2618292"/>
          </a:xfrm>
          <a:prstGeom prst="rect">
            <a:avLst/>
          </a:prstGeom>
          <a:noFill/>
          <a:ln>
            <a:noFill/>
          </a:ln>
          <a:extLst>
            <a:ext uri="{53640926-AAD7-44D8-BBD7-CCE9431645EC}">
              <a14:shadowObscured xmlns:a14="http://schemas.microsoft.com/office/drawing/2010/main"/>
            </a:ext>
          </a:extLst>
        </p:spPr>
      </p:pic>
      <p:pic>
        <p:nvPicPr>
          <p:cNvPr id="17" name="图片 16"/>
          <p:cNvPicPr/>
          <p:nvPr/>
        </p:nvPicPr>
        <p:blipFill rotWithShape="1">
          <a:blip r:embed="rId3">
            <a:extLst>
              <a:ext uri="{28A0092B-C50C-407E-A947-70E740481C1C}">
                <a14:useLocalDpi xmlns:a14="http://schemas.microsoft.com/office/drawing/2010/main" val="0"/>
              </a:ext>
            </a:extLst>
          </a:blip>
          <a:srcRect l="1318" r="6866" b="1670"/>
          <a:stretch/>
        </p:blipFill>
        <p:spPr bwMode="auto">
          <a:xfrm>
            <a:off x="6723561" y="1745668"/>
            <a:ext cx="3454581" cy="2572569"/>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6960848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0-#ppt_w/2"/>
                                          </p:val>
                                        </p:tav>
                                        <p:tav tm="100000">
                                          <p:val>
                                            <p:strVal val="#ppt_x"/>
                                          </p:val>
                                        </p:tav>
                                      </p:tavLst>
                                    </p:anim>
                                    <p:anim calcmode="lin" valueType="num">
                                      <p:cBhvr additive="base">
                                        <p:cTn id="12" dur="500" fill="hold"/>
                                        <p:tgtEl>
                                          <p:spTgt spid="7"/>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0-#ppt_w/2"/>
                                          </p:val>
                                        </p:tav>
                                        <p:tav tm="100000">
                                          <p:val>
                                            <p:strVal val="#ppt_x"/>
                                          </p:val>
                                        </p:tav>
                                      </p:tavLst>
                                    </p:anim>
                                    <p:anim calcmode="lin" valueType="num">
                                      <p:cBhvr additive="base">
                                        <p:cTn id="16" dur="500" fill="hold"/>
                                        <p:tgtEl>
                                          <p:spTgt spid="8"/>
                                        </p:tgtEl>
                                        <p:attrNameLst>
                                          <p:attrName>ppt_y</p:attrName>
                                        </p:attrNameLst>
                                      </p:cBhvr>
                                      <p:tavLst>
                                        <p:tav tm="0">
                                          <p:val>
                                            <p:strVal val="#ppt_y"/>
                                          </p:val>
                                        </p:tav>
                                        <p:tav tm="100000">
                                          <p:val>
                                            <p:strVal val="#ppt_y"/>
                                          </p:val>
                                        </p:tav>
                                      </p:tavLst>
                                    </p:anim>
                                  </p:childTnLst>
                                </p:cTn>
                              </p:par>
                              <p:par>
                                <p:cTn id="17" presetID="2" presetClass="entr" presetSubtype="8"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0-#ppt_w/2"/>
                                          </p:val>
                                        </p:tav>
                                        <p:tav tm="100000">
                                          <p:val>
                                            <p:strVal val="#ppt_x"/>
                                          </p:val>
                                        </p:tav>
                                      </p:tavLst>
                                    </p:anim>
                                    <p:anim calcmode="lin" valueType="num">
                                      <p:cBhvr additive="base">
                                        <p:cTn id="20"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par>
                                <p:cTn id="26" presetID="10" presetClass="entr" presetSubtype="0" fill="hold" nodeType="with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fade">
                                      <p:cBhvr>
                                        <p:cTn id="28" dur="500"/>
                                        <p:tgtEl>
                                          <p:spTgt spid="17"/>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500"/>
                                        <p:tgtEl>
                                          <p:spTgt spid="12"/>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fade">
                                      <p:cBhvr>
                                        <p:cTn id="34"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animBg="1"/>
      <p:bldP spid="8" grpId="0"/>
      <p:bldP spid="12" grpId="0"/>
      <p:bldP spid="15"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实验</a:t>
            </a:r>
            <a:endParaRPr lang="zh-CN" altLang="en-US" dirty="0"/>
          </a:p>
        </p:txBody>
      </p:sp>
      <p:sp>
        <p:nvSpPr>
          <p:cNvPr id="7" name="AutoShape 6"/>
          <p:cNvSpPr>
            <a:spLocks noChangeArrowheads="1"/>
          </p:cNvSpPr>
          <p:nvPr/>
        </p:nvSpPr>
        <p:spPr bwMode="auto">
          <a:xfrm>
            <a:off x="3148354" y="878315"/>
            <a:ext cx="2863730" cy="571200"/>
          </a:xfrm>
          <a:prstGeom prst="homePlate">
            <a:avLst>
              <a:gd name="adj" fmla="val 43333"/>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400">
                <a:solidFill>
                  <a:schemeClr val="tx1"/>
                </a:solidFill>
                <a:latin typeface="Book Antiqua" panose="02040602050305030304" pitchFamily="18" charset="0"/>
                <a:ea typeface="宋体" panose="02010600030101010101" pitchFamily="2" charset="-122"/>
              </a:defRPr>
            </a:lvl1pPr>
            <a:lvl2pPr marL="742950" indent="-285750">
              <a:defRPr sz="1400">
                <a:solidFill>
                  <a:schemeClr val="tx1"/>
                </a:solidFill>
                <a:latin typeface="Book Antiqua" panose="02040602050305030304" pitchFamily="18" charset="0"/>
                <a:ea typeface="宋体" panose="02010600030101010101" pitchFamily="2" charset="-122"/>
              </a:defRPr>
            </a:lvl2pPr>
            <a:lvl3pPr marL="1143000" indent="-228600">
              <a:defRPr sz="1400">
                <a:solidFill>
                  <a:schemeClr val="tx1"/>
                </a:solidFill>
                <a:latin typeface="Book Antiqua" panose="02040602050305030304" pitchFamily="18" charset="0"/>
                <a:ea typeface="宋体" panose="02010600030101010101" pitchFamily="2" charset="-122"/>
              </a:defRPr>
            </a:lvl3pPr>
            <a:lvl4pPr marL="1600200" indent="-228600">
              <a:defRPr sz="1400">
                <a:solidFill>
                  <a:schemeClr val="tx1"/>
                </a:solidFill>
                <a:latin typeface="Book Antiqua" panose="02040602050305030304" pitchFamily="18" charset="0"/>
                <a:ea typeface="宋体" panose="02010600030101010101" pitchFamily="2" charset="-122"/>
              </a:defRPr>
            </a:lvl4pPr>
            <a:lvl5pPr marL="2057400" indent="-228600">
              <a:defRPr sz="1400">
                <a:solidFill>
                  <a:schemeClr val="tx1"/>
                </a:solidFill>
                <a:latin typeface="Book Antiqua" panose="02040602050305030304" pitchFamily="18" charset="0"/>
                <a:ea typeface="宋体" panose="02010600030101010101" pitchFamily="2" charset="-122"/>
              </a:defRPr>
            </a:lvl5pPr>
            <a:lvl6pPr marL="25146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6pPr>
            <a:lvl7pPr marL="29718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7pPr>
            <a:lvl8pPr marL="34290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8pPr>
            <a:lvl9pPr marL="38862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9pPr>
          </a:lstStyle>
          <a:p>
            <a:endParaRPr lang="zh-CN" altLang="en-US" dirty="0"/>
          </a:p>
        </p:txBody>
      </p:sp>
      <p:sp>
        <p:nvSpPr>
          <p:cNvPr id="8" name="Text Box 11"/>
          <p:cNvSpPr txBox="1">
            <a:spLocks noChangeArrowheads="1"/>
          </p:cNvSpPr>
          <p:nvPr/>
        </p:nvSpPr>
        <p:spPr bwMode="auto">
          <a:xfrm>
            <a:off x="4040975" y="976688"/>
            <a:ext cx="1459401" cy="399840"/>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1400">
                <a:solidFill>
                  <a:schemeClr val="tx1"/>
                </a:solidFill>
                <a:latin typeface="Book Antiqua" panose="02040602050305030304" pitchFamily="18" charset="0"/>
                <a:ea typeface="宋体" panose="02010600030101010101" pitchFamily="2" charset="-122"/>
              </a:defRPr>
            </a:lvl1pPr>
            <a:lvl2pPr marL="742950" indent="-285750">
              <a:defRPr sz="1400">
                <a:solidFill>
                  <a:schemeClr val="tx1"/>
                </a:solidFill>
                <a:latin typeface="Book Antiqua" panose="02040602050305030304" pitchFamily="18" charset="0"/>
                <a:ea typeface="宋体" panose="02010600030101010101" pitchFamily="2" charset="-122"/>
              </a:defRPr>
            </a:lvl2pPr>
            <a:lvl3pPr marL="1143000" indent="-228600">
              <a:defRPr sz="1400">
                <a:solidFill>
                  <a:schemeClr val="tx1"/>
                </a:solidFill>
                <a:latin typeface="Book Antiqua" panose="02040602050305030304" pitchFamily="18" charset="0"/>
                <a:ea typeface="宋体" panose="02010600030101010101" pitchFamily="2" charset="-122"/>
              </a:defRPr>
            </a:lvl3pPr>
            <a:lvl4pPr marL="1600200" indent="-228600">
              <a:defRPr sz="1400">
                <a:solidFill>
                  <a:schemeClr val="tx1"/>
                </a:solidFill>
                <a:latin typeface="Book Antiqua" panose="02040602050305030304" pitchFamily="18" charset="0"/>
                <a:ea typeface="宋体" panose="02010600030101010101" pitchFamily="2" charset="-122"/>
              </a:defRPr>
            </a:lvl4pPr>
            <a:lvl5pPr marL="2057400" indent="-228600">
              <a:defRPr sz="1400">
                <a:solidFill>
                  <a:schemeClr val="tx1"/>
                </a:solidFill>
                <a:latin typeface="Book Antiqua" panose="02040602050305030304" pitchFamily="18" charset="0"/>
                <a:ea typeface="宋体" panose="02010600030101010101" pitchFamily="2" charset="-122"/>
              </a:defRPr>
            </a:lvl5pPr>
            <a:lvl6pPr marL="25146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6pPr>
            <a:lvl7pPr marL="29718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7pPr>
            <a:lvl8pPr marL="34290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8pPr>
            <a:lvl9pPr marL="38862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9pPr>
          </a:lstStyle>
          <a:p>
            <a:pPr algn="ctr" eaLnBrk="1" hangingPunct="1">
              <a:lnSpc>
                <a:spcPct val="100000"/>
              </a:lnSpc>
              <a:spcBef>
                <a:spcPct val="0"/>
              </a:spcBef>
              <a:buFontTx/>
              <a:buNone/>
            </a:pPr>
            <a:r>
              <a:rPr kumimoji="1" lang="zh-CN" altLang="en-US" sz="2000" dirty="0" smtClean="0">
                <a:latin typeface="Times New Roman" panose="02020603050405020304" pitchFamily="18" charset="0"/>
              </a:rPr>
              <a:t>实验结果</a:t>
            </a:r>
            <a:endParaRPr kumimoji="1" lang="zh-CN" altLang="en-US" sz="2000" dirty="0">
              <a:latin typeface="Times New Roman" panose="02020603050405020304" pitchFamily="18" charset="0"/>
            </a:endParaRPr>
          </a:p>
        </p:txBody>
      </p:sp>
      <p:grpSp>
        <p:nvGrpSpPr>
          <p:cNvPr id="9" name="Group 3"/>
          <p:cNvGrpSpPr>
            <a:grpSpLocks/>
          </p:cNvGrpSpPr>
          <p:nvPr/>
        </p:nvGrpSpPr>
        <p:grpSpPr bwMode="auto">
          <a:xfrm>
            <a:off x="1227727" y="878315"/>
            <a:ext cx="2581488" cy="571200"/>
            <a:chOff x="480" y="864"/>
            <a:chExt cx="1125" cy="720"/>
          </a:xfrm>
        </p:grpSpPr>
        <p:sp>
          <p:nvSpPr>
            <p:cNvPr id="10" name="AutoShape 8"/>
            <p:cNvSpPr>
              <a:spLocks noChangeArrowheads="1"/>
            </p:cNvSpPr>
            <p:nvPr/>
          </p:nvSpPr>
          <p:spPr bwMode="auto">
            <a:xfrm>
              <a:off x="480" y="864"/>
              <a:ext cx="1125" cy="720"/>
            </a:xfrm>
            <a:prstGeom prst="homePlate">
              <a:avLst>
                <a:gd name="adj" fmla="val 43333"/>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400">
                  <a:solidFill>
                    <a:schemeClr val="tx1"/>
                  </a:solidFill>
                  <a:latin typeface="Book Antiqua" panose="02040602050305030304" pitchFamily="18" charset="0"/>
                  <a:ea typeface="宋体" panose="02010600030101010101" pitchFamily="2" charset="-122"/>
                </a:defRPr>
              </a:lvl1pPr>
              <a:lvl2pPr marL="742950" indent="-285750">
                <a:defRPr sz="1400">
                  <a:solidFill>
                    <a:schemeClr val="tx1"/>
                  </a:solidFill>
                  <a:latin typeface="Book Antiqua" panose="02040602050305030304" pitchFamily="18" charset="0"/>
                  <a:ea typeface="宋体" panose="02010600030101010101" pitchFamily="2" charset="-122"/>
                </a:defRPr>
              </a:lvl2pPr>
              <a:lvl3pPr marL="1143000" indent="-228600">
                <a:defRPr sz="1400">
                  <a:solidFill>
                    <a:schemeClr val="tx1"/>
                  </a:solidFill>
                  <a:latin typeface="Book Antiqua" panose="02040602050305030304" pitchFamily="18" charset="0"/>
                  <a:ea typeface="宋体" panose="02010600030101010101" pitchFamily="2" charset="-122"/>
                </a:defRPr>
              </a:lvl3pPr>
              <a:lvl4pPr marL="1600200" indent="-228600">
                <a:defRPr sz="1400">
                  <a:solidFill>
                    <a:schemeClr val="tx1"/>
                  </a:solidFill>
                  <a:latin typeface="Book Antiqua" panose="02040602050305030304" pitchFamily="18" charset="0"/>
                  <a:ea typeface="宋体" panose="02010600030101010101" pitchFamily="2" charset="-122"/>
                </a:defRPr>
              </a:lvl4pPr>
              <a:lvl5pPr marL="2057400" indent="-228600">
                <a:defRPr sz="1400">
                  <a:solidFill>
                    <a:schemeClr val="tx1"/>
                  </a:solidFill>
                  <a:latin typeface="Book Antiqua" panose="02040602050305030304" pitchFamily="18" charset="0"/>
                  <a:ea typeface="宋体" panose="02010600030101010101" pitchFamily="2" charset="-122"/>
                </a:defRPr>
              </a:lvl5pPr>
              <a:lvl6pPr marL="25146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6pPr>
              <a:lvl7pPr marL="29718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7pPr>
              <a:lvl8pPr marL="34290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8pPr>
              <a:lvl9pPr marL="38862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9pPr>
            </a:lstStyle>
            <a:p>
              <a:endParaRPr lang="zh-CN" altLang="en-US"/>
            </a:p>
          </p:txBody>
        </p:sp>
        <p:sp>
          <p:nvSpPr>
            <p:cNvPr id="11" name="Text Box 9"/>
            <p:cNvSpPr txBox="1">
              <a:spLocks noChangeArrowheads="1"/>
            </p:cNvSpPr>
            <p:nvPr/>
          </p:nvSpPr>
          <p:spPr bwMode="auto">
            <a:xfrm>
              <a:off x="722" y="988"/>
              <a:ext cx="797" cy="504"/>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1400">
                  <a:solidFill>
                    <a:schemeClr val="tx1"/>
                  </a:solidFill>
                  <a:latin typeface="Book Antiqua" panose="02040602050305030304" pitchFamily="18" charset="0"/>
                  <a:ea typeface="宋体" panose="02010600030101010101" pitchFamily="2" charset="-122"/>
                </a:defRPr>
              </a:lvl1pPr>
              <a:lvl2pPr marL="742950" indent="-285750">
                <a:defRPr sz="1400">
                  <a:solidFill>
                    <a:schemeClr val="tx1"/>
                  </a:solidFill>
                  <a:latin typeface="Book Antiqua" panose="02040602050305030304" pitchFamily="18" charset="0"/>
                  <a:ea typeface="宋体" panose="02010600030101010101" pitchFamily="2" charset="-122"/>
                </a:defRPr>
              </a:lvl2pPr>
              <a:lvl3pPr marL="1143000" indent="-228600">
                <a:defRPr sz="1400">
                  <a:solidFill>
                    <a:schemeClr val="tx1"/>
                  </a:solidFill>
                  <a:latin typeface="Book Antiqua" panose="02040602050305030304" pitchFamily="18" charset="0"/>
                  <a:ea typeface="宋体" panose="02010600030101010101" pitchFamily="2" charset="-122"/>
                </a:defRPr>
              </a:lvl3pPr>
              <a:lvl4pPr marL="1600200" indent="-228600">
                <a:defRPr sz="1400">
                  <a:solidFill>
                    <a:schemeClr val="tx1"/>
                  </a:solidFill>
                  <a:latin typeface="Book Antiqua" panose="02040602050305030304" pitchFamily="18" charset="0"/>
                  <a:ea typeface="宋体" panose="02010600030101010101" pitchFamily="2" charset="-122"/>
                </a:defRPr>
              </a:lvl4pPr>
              <a:lvl5pPr marL="2057400" indent="-228600">
                <a:defRPr sz="1400">
                  <a:solidFill>
                    <a:schemeClr val="tx1"/>
                  </a:solidFill>
                  <a:latin typeface="Book Antiqua" panose="02040602050305030304" pitchFamily="18" charset="0"/>
                  <a:ea typeface="宋体" panose="02010600030101010101" pitchFamily="2" charset="-122"/>
                </a:defRPr>
              </a:lvl5pPr>
              <a:lvl6pPr marL="25146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6pPr>
              <a:lvl7pPr marL="29718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7pPr>
              <a:lvl8pPr marL="34290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8pPr>
              <a:lvl9pPr marL="38862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9pPr>
            </a:lstStyle>
            <a:p>
              <a:pPr eaLnBrk="1" hangingPunct="1">
                <a:lnSpc>
                  <a:spcPct val="100000"/>
                </a:lnSpc>
                <a:spcBef>
                  <a:spcPct val="0"/>
                </a:spcBef>
                <a:buFontTx/>
                <a:buNone/>
              </a:pPr>
              <a:r>
                <a:rPr kumimoji="1" lang="zh-CN" altLang="en-US" sz="2000" dirty="0" smtClean="0">
                  <a:latin typeface="Times New Roman" panose="02020603050405020304" pitchFamily="18" charset="0"/>
                </a:rPr>
                <a:t>实验数据</a:t>
              </a:r>
              <a:endParaRPr kumimoji="1" lang="zh-CN" altLang="en-US" sz="2000" dirty="0">
                <a:latin typeface="Times New Roman" panose="02020603050405020304" pitchFamily="18" charset="0"/>
              </a:endParaRPr>
            </a:p>
          </p:txBody>
        </p:sp>
      </p:grpSp>
      <p:sp>
        <p:nvSpPr>
          <p:cNvPr id="12" name="矩形 11"/>
          <p:cNvSpPr/>
          <p:nvPr/>
        </p:nvSpPr>
        <p:spPr>
          <a:xfrm>
            <a:off x="4408698" y="4467822"/>
            <a:ext cx="2984215" cy="369332"/>
          </a:xfrm>
          <a:prstGeom prst="rect">
            <a:avLst/>
          </a:prstGeom>
        </p:spPr>
        <p:txBody>
          <a:bodyPr wrap="none">
            <a:spAutoFit/>
          </a:bodyPr>
          <a:lstStyle/>
          <a:p>
            <a:pPr algn="ctr">
              <a:lnSpc>
                <a:spcPct val="150000"/>
              </a:lnSpc>
              <a:spcAft>
                <a:spcPts val="0"/>
              </a:spcAft>
            </a:pPr>
            <a:r>
              <a:rPr lang="zh-CN" altLang="zh-CN" sz="1200" dirty="0">
                <a:latin typeface="Times New Roman" panose="02020603050405020304" pitchFamily="18" charset="0"/>
                <a:ea typeface="宋体" panose="02010600030101010101" pitchFamily="2" charset="-122"/>
                <a:cs typeface="Times New Roman" panose="02020603050405020304" pitchFamily="18" charset="0"/>
              </a:rPr>
              <a:t>图</a:t>
            </a:r>
            <a:r>
              <a:rPr lang="en-US" altLang="zh-CN" sz="1200" dirty="0" smtClean="0">
                <a:latin typeface="Times New Roman" panose="02020603050405020304" pitchFamily="18" charset="0"/>
                <a:ea typeface="宋体" panose="02010600030101010101" pitchFamily="2" charset="-122"/>
                <a:cs typeface="Times New Roman" panose="02020603050405020304" pitchFamily="18" charset="0"/>
              </a:rPr>
              <a:t>3.13 F-measure</a:t>
            </a:r>
            <a:r>
              <a:rPr lang="zh-CN" altLang="en-US" sz="1200" dirty="0" smtClean="0">
                <a:latin typeface="Times New Roman" panose="02020603050405020304" pitchFamily="18" charset="0"/>
                <a:ea typeface="宋体" panose="02010600030101010101" pitchFamily="2" charset="-122"/>
                <a:cs typeface="Times New Roman" panose="02020603050405020304" pitchFamily="18" charset="0"/>
              </a:rPr>
              <a:t>值</a:t>
            </a:r>
            <a:r>
              <a:rPr lang="zh-CN" altLang="zh-CN" sz="1200" dirty="0" smtClean="0">
                <a:latin typeface="Times New Roman" panose="02020603050405020304" pitchFamily="18" charset="0"/>
                <a:ea typeface="宋体" panose="02010600030101010101" pitchFamily="2" charset="-122"/>
                <a:cs typeface="Times New Roman" panose="02020603050405020304" pitchFamily="18" charset="0"/>
              </a:rPr>
              <a:t>在</a:t>
            </a:r>
            <a:r>
              <a:rPr lang="zh-CN" altLang="zh-CN" sz="1200" dirty="0">
                <a:latin typeface="Times New Roman" panose="02020603050405020304" pitchFamily="18" charset="0"/>
                <a:ea typeface="宋体" panose="02010600030101010101" pitchFamily="2" charset="-122"/>
                <a:cs typeface="Times New Roman" panose="02020603050405020304" pitchFamily="18" charset="0"/>
              </a:rPr>
              <a:t>不同数据上的对比图</a:t>
            </a:r>
            <a:endParaRPr lang="zh-CN" altLang="zh-CN" sz="1100" dirty="0">
              <a:effectLst/>
              <a:latin typeface="Cambria" panose="02040503050406030204" pitchFamily="18" charset="0"/>
              <a:ea typeface="黑体" panose="02010609060101010101" pitchFamily="49" charset="-122"/>
              <a:cs typeface="Times New Roman" panose="02020603050405020304" pitchFamily="18" charset="0"/>
            </a:endParaRPr>
          </a:p>
        </p:txBody>
      </p:sp>
      <p:sp>
        <p:nvSpPr>
          <p:cNvPr id="15" name="矩形 14"/>
          <p:cNvSpPr/>
          <p:nvPr/>
        </p:nvSpPr>
        <p:spPr>
          <a:xfrm>
            <a:off x="1861851" y="4898433"/>
            <a:ext cx="8473665" cy="700448"/>
          </a:xfrm>
          <a:prstGeom prst="rect">
            <a:avLst/>
          </a:prstGeom>
        </p:spPr>
        <p:txBody>
          <a:bodyPr wrap="square">
            <a:spAutoFit/>
          </a:bodyPr>
          <a:lstStyle/>
          <a:p>
            <a:pPr indent="304800" algn="just">
              <a:lnSpc>
                <a:spcPct val="150000"/>
              </a:lnSpc>
            </a:pPr>
            <a:r>
              <a:rPr lang="zh-CN" altLang="zh-CN" sz="1400" dirty="0">
                <a:latin typeface="Times New Roman" panose="02020603050405020304" pitchFamily="18" charset="0"/>
                <a:ea typeface="宋体" panose="02010600030101010101" pitchFamily="2" charset="-122"/>
                <a:cs typeface="Times New Roman" panose="02020603050405020304" pitchFamily="18" charset="0"/>
              </a:rPr>
              <a:t>图</a:t>
            </a:r>
            <a:r>
              <a:rPr lang="en-US" altLang="zh-CN" sz="1400" dirty="0">
                <a:latin typeface="Times New Roman" panose="02020603050405020304" pitchFamily="18" charset="0"/>
                <a:ea typeface="宋体" panose="02010600030101010101" pitchFamily="2" charset="-122"/>
                <a:cs typeface="Times New Roman" panose="02020603050405020304" pitchFamily="18" charset="0"/>
              </a:rPr>
              <a:t>3.13</a:t>
            </a:r>
            <a:r>
              <a:rPr lang="zh-CN" altLang="zh-CN" sz="1400" dirty="0">
                <a:latin typeface="Times New Roman" panose="02020603050405020304" pitchFamily="18" charset="0"/>
                <a:ea typeface="宋体" panose="02010600030101010101" pitchFamily="2" charset="-122"/>
                <a:cs typeface="Times New Roman" panose="02020603050405020304" pitchFamily="18" charset="0"/>
              </a:rPr>
              <a:t>表示</a:t>
            </a:r>
            <a:r>
              <a:rPr lang="en-US" altLang="zh-CN" sz="1400" dirty="0">
                <a:latin typeface="Times New Roman" panose="02020603050405020304" pitchFamily="18" charset="0"/>
                <a:ea typeface="宋体" panose="02010600030101010101" pitchFamily="2" charset="-122"/>
                <a:cs typeface="Times New Roman" panose="02020603050405020304" pitchFamily="18" charset="0"/>
              </a:rPr>
              <a:t>A</a:t>
            </a:r>
            <a:r>
              <a:rPr lang="zh-CN" altLang="zh-CN" sz="14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1400" dirty="0">
                <a:latin typeface="Times New Roman" panose="02020603050405020304" pitchFamily="18" charset="0"/>
                <a:ea typeface="宋体" panose="02010600030101010101" pitchFamily="2" charset="-122"/>
                <a:cs typeface="Times New Roman" panose="02020603050405020304" pitchFamily="18" charset="0"/>
              </a:rPr>
              <a:t>B</a:t>
            </a:r>
            <a:r>
              <a:rPr lang="zh-CN" altLang="zh-CN" sz="1400" dirty="0">
                <a:latin typeface="Times New Roman" panose="02020603050405020304" pitchFamily="18" charset="0"/>
                <a:ea typeface="宋体" panose="02010600030101010101" pitchFamily="2" charset="-122"/>
                <a:cs typeface="Times New Roman" panose="02020603050405020304" pitchFamily="18" charset="0"/>
              </a:rPr>
              <a:t>两组数据下的</a:t>
            </a:r>
            <a:r>
              <a:rPr lang="en-US" altLang="zh-CN" sz="1400" dirty="0">
                <a:latin typeface="Times New Roman" panose="02020603050405020304" pitchFamily="18" charset="0"/>
                <a:ea typeface="宋体" panose="02010600030101010101" pitchFamily="2" charset="-122"/>
                <a:cs typeface="Times New Roman" panose="02020603050405020304" pitchFamily="18" charset="0"/>
              </a:rPr>
              <a:t>F-measure</a:t>
            </a:r>
            <a:r>
              <a:rPr lang="zh-CN" altLang="zh-CN" sz="1400" dirty="0">
                <a:latin typeface="Times New Roman" panose="02020603050405020304" pitchFamily="18" charset="0"/>
                <a:ea typeface="宋体" panose="02010600030101010101" pitchFamily="2" charset="-122"/>
                <a:cs typeface="Times New Roman" panose="02020603050405020304" pitchFamily="18" charset="0"/>
              </a:rPr>
              <a:t>值对比图，从图中可以看出，本文提出的算法在推荐个数少于</a:t>
            </a:r>
            <a:r>
              <a:rPr lang="en-US" altLang="zh-CN" sz="1400" dirty="0">
                <a:latin typeface="Times New Roman" panose="02020603050405020304" pitchFamily="18" charset="0"/>
                <a:ea typeface="宋体" panose="02010600030101010101" pitchFamily="2" charset="-122"/>
                <a:cs typeface="Times New Roman" panose="02020603050405020304" pitchFamily="18" charset="0"/>
              </a:rPr>
              <a:t>40</a:t>
            </a:r>
            <a:r>
              <a:rPr lang="zh-CN" altLang="zh-CN" sz="1400" dirty="0">
                <a:latin typeface="Times New Roman" panose="02020603050405020304" pitchFamily="18" charset="0"/>
                <a:ea typeface="宋体" panose="02010600030101010101" pitchFamily="2" charset="-122"/>
                <a:cs typeface="Times New Roman" panose="02020603050405020304" pitchFamily="18" charset="0"/>
              </a:rPr>
              <a:t>时，能保持很好的结果，加入情感因素同样能够提高召回率。</a:t>
            </a:r>
          </a:p>
        </p:txBody>
      </p:sp>
      <p:grpSp>
        <p:nvGrpSpPr>
          <p:cNvPr id="3" name="Group 4"/>
          <p:cNvGrpSpPr>
            <a:grpSpLocks noChangeAspect="1"/>
          </p:cNvGrpSpPr>
          <p:nvPr/>
        </p:nvGrpSpPr>
        <p:grpSpPr bwMode="auto">
          <a:xfrm>
            <a:off x="1903413" y="1731963"/>
            <a:ext cx="3155950" cy="2754312"/>
            <a:chOff x="1199" y="1091"/>
            <a:chExt cx="1988" cy="1735"/>
          </a:xfrm>
        </p:grpSpPr>
        <p:sp>
          <p:nvSpPr>
            <p:cNvPr id="4" name="AutoShape 3"/>
            <p:cNvSpPr>
              <a:spLocks noChangeAspect="1" noChangeArrowheads="1" noTextEdit="1"/>
            </p:cNvSpPr>
            <p:nvPr/>
          </p:nvSpPr>
          <p:spPr bwMode="auto">
            <a:xfrm>
              <a:off x="1200" y="1091"/>
              <a:ext cx="1954" cy="17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 name="Rectangle 5"/>
            <p:cNvSpPr>
              <a:spLocks noChangeArrowheads="1"/>
            </p:cNvSpPr>
            <p:nvPr/>
          </p:nvSpPr>
          <p:spPr bwMode="auto">
            <a:xfrm>
              <a:off x="1549" y="1238"/>
              <a:ext cx="1551" cy="136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 name="Rectangle 6"/>
            <p:cNvSpPr>
              <a:spLocks noChangeArrowheads="1"/>
            </p:cNvSpPr>
            <p:nvPr/>
          </p:nvSpPr>
          <p:spPr bwMode="auto">
            <a:xfrm>
              <a:off x="1549" y="1238"/>
              <a:ext cx="1551" cy="1368"/>
            </a:xfrm>
            <a:prstGeom prst="rect">
              <a:avLst/>
            </a:prstGeom>
            <a:noFill/>
            <a:ln w="0">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Freeform 7"/>
            <p:cNvSpPr>
              <a:spLocks/>
            </p:cNvSpPr>
            <p:nvPr/>
          </p:nvSpPr>
          <p:spPr bwMode="auto">
            <a:xfrm>
              <a:off x="1576" y="1238"/>
              <a:ext cx="0" cy="1368"/>
            </a:xfrm>
            <a:custGeom>
              <a:avLst/>
              <a:gdLst>
                <a:gd name="T0" fmla="*/ 224 h 224"/>
                <a:gd name="T1" fmla="*/ 0 h 224"/>
                <a:gd name="T2" fmla="*/ 0 h 224"/>
              </a:gdLst>
              <a:ahLst/>
              <a:cxnLst>
                <a:cxn ang="0">
                  <a:pos x="0" y="T0"/>
                </a:cxn>
                <a:cxn ang="0">
                  <a:pos x="0" y="T1"/>
                </a:cxn>
                <a:cxn ang="0">
                  <a:pos x="0" y="T2"/>
                </a:cxn>
              </a:cxnLst>
              <a:rect l="0" t="0" r="r" b="b"/>
              <a:pathLst>
                <a:path h="224">
                  <a:moveTo>
                    <a:pt x="0" y="224"/>
                  </a:moveTo>
                  <a:lnTo>
                    <a:pt x="0" y="0"/>
                  </a:lnTo>
                  <a:lnTo>
                    <a:pt x="0" y="0"/>
                  </a:lnTo>
                </a:path>
              </a:pathLst>
            </a:custGeom>
            <a:noFill/>
            <a:ln w="0">
              <a:solidFill>
                <a:srgbClr val="000000"/>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Freeform 8"/>
            <p:cNvSpPr>
              <a:spLocks/>
            </p:cNvSpPr>
            <p:nvPr/>
          </p:nvSpPr>
          <p:spPr bwMode="auto">
            <a:xfrm>
              <a:off x="1704" y="1238"/>
              <a:ext cx="0" cy="1368"/>
            </a:xfrm>
            <a:custGeom>
              <a:avLst/>
              <a:gdLst>
                <a:gd name="T0" fmla="*/ 224 h 224"/>
                <a:gd name="T1" fmla="*/ 0 h 224"/>
                <a:gd name="T2" fmla="*/ 0 h 224"/>
              </a:gdLst>
              <a:ahLst/>
              <a:cxnLst>
                <a:cxn ang="0">
                  <a:pos x="0" y="T0"/>
                </a:cxn>
                <a:cxn ang="0">
                  <a:pos x="0" y="T1"/>
                </a:cxn>
                <a:cxn ang="0">
                  <a:pos x="0" y="T2"/>
                </a:cxn>
              </a:cxnLst>
              <a:rect l="0" t="0" r="r" b="b"/>
              <a:pathLst>
                <a:path h="224">
                  <a:moveTo>
                    <a:pt x="0" y="224"/>
                  </a:moveTo>
                  <a:lnTo>
                    <a:pt x="0" y="0"/>
                  </a:lnTo>
                  <a:lnTo>
                    <a:pt x="0" y="0"/>
                  </a:lnTo>
                </a:path>
              </a:pathLst>
            </a:custGeom>
            <a:noFill/>
            <a:ln w="0">
              <a:solidFill>
                <a:srgbClr val="000000"/>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Freeform 9"/>
            <p:cNvSpPr>
              <a:spLocks/>
            </p:cNvSpPr>
            <p:nvPr/>
          </p:nvSpPr>
          <p:spPr bwMode="auto">
            <a:xfrm>
              <a:off x="1858" y="1238"/>
              <a:ext cx="0" cy="1368"/>
            </a:xfrm>
            <a:custGeom>
              <a:avLst/>
              <a:gdLst>
                <a:gd name="T0" fmla="*/ 224 h 224"/>
                <a:gd name="T1" fmla="*/ 0 h 224"/>
                <a:gd name="T2" fmla="*/ 0 h 224"/>
              </a:gdLst>
              <a:ahLst/>
              <a:cxnLst>
                <a:cxn ang="0">
                  <a:pos x="0" y="T0"/>
                </a:cxn>
                <a:cxn ang="0">
                  <a:pos x="0" y="T1"/>
                </a:cxn>
                <a:cxn ang="0">
                  <a:pos x="0" y="T2"/>
                </a:cxn>
              </a:cxnLst>
              <a:rect l="0" t="0" r="r" b="b"/>
              <a:pathLst>
                <a:path h="224">
                  <a:moveTo>
                    <a:pt x="0" y="224"/>
                  </a:moveTo>
                  <a:lnTo>
                    <a:pt x="0" y="0"/>
                  </a:lnTo>
                  <a:lnTo>
                    <a:pt x="0" y="0"/>
                  </a:lnTo>
                </a:path>
              </a:pathLst>
            </a:custGeom>
            <a:noFill/>
            <a:ln w="0">
              <a:solidFill>
                <a:srgbClr val="000000"/>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Freeform 10"/>
            <p:cNvSpPr>
              <a:spLocks/>
            </p:cNvSpPr>
            <p:nvPr/>
          </p:nvSpPr>
          <p:spPr bwMode="auto">
            <a:xfrm>
              <a:off x="2013" y="1238"/>
              <a:ext cx="0" cy="1368"/>
            </a:xfrm>
            <a:custGeom>
              <a:avLst/>
              <a:gdLst>
                <a:gd name="T0" fmla="*/ 224 h 224"/>
                <a:gd name="T1" fmla="*/ 0 h 224"/>
                <a:gd name="T2" fmla="*/ 0 h 224"/>
              </a:gdLst>
              <a:ahLst/>
              <a:cxnLst>
                <a:cxn ang="0">
                  <a:pos x="0" y="T0"/>
                </a:cxn>
                <a:cxn ang="0">
                  <a:pos x="0" y="T1"/>
                </a:cxn>
                <a:cxn ang="0">
                  <a:pos x="0" y="T2"/>
                </a:cxn>
              </a:cxnLst>
              <a:rect l="0" t="0" r="r" b="b"/>
              <a:pathLst>
                <a:path h="224">
                  <a:moveTo>
                    <a:pt x="0" y="224"/>
                  </a:moveTo>
                  <a:lnTo>
                    <a:pt x="0" y="0"/>
                  </a:lnTo>
                  <a:lnTo>
                    <a:pt x="0" y="0"/>
                  </a:lnTo>
                </a:path>
              </a:pathLst>
            </a:custGeom>
            <a:noFill/>
            <a:ln w="0">
              <a:solidFill>
                <a:srgbClr val="000000"/>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11"/>
            <p:cNvSpPr>
              <a:spLocks/>
            </p:cNvSpPr>
            <p:nvPr/>
          </p:nvSpPr>
          <p:spPr bwMode="auto">
            <a:xfrm>
              <a:off x="2167" y="1238"/>
              <a:ext cx="0" cy="1368"/>
            </a:xfrm>
            <a:custGeom>
              <a:avLst/>
              <a:gdLst>
                <a:gd name="T0" fmla="*/ 224 h 224"/>
                <a:gd name="T1" fmla="*/ 0 h 224"/>
                <a:gd name="T2" fmla="*/ 0 h 224"/>
              </a:gdLst>
              <a:ahLst/>
              <a:cxnLst>
                <a:cxn ang="0">
                  <a:pos x="0" y="T0"/>
                </a:cxn>
                <a:cxn ang="0">
                  <a:pos x="0" y="T1"/>
                </a:cxn>
                <a:cxn ang="0">
                  <a:pos x="0" y="T2"/>
                </a:cxn>
              </a:cxnLst>
              <a:rect l="0" t="0" r="r" b="b"/>
              <a:pathLst>
                <a:path h="224">
                  <a:moveTo>
                    <a:pt x="0" y="224"/>
                  </a:moveTo>
                  <a:lnTo>
                    <a:pt x="0" y="0"/>
                  </a:lnTo>
                  <a:lnTo>
                    <a:pt x="0" y="0"/>
                  </a:lnTo>
                </a:path>
              </a:pathLst>
            </a:custGeom>
            <a:noFill/>
            <a:ln w="0">
              <a:solidFill>
                <a:srgbClr val="000000"/>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12"/>
            <p:cNvSpPr>
              <a:spLocks/>
            </p:cNvSpPr>
            <p:nvPr/>
          </p:nvSpPr>
          <p:spPr bwMode="auto">
            <a:xfrm>
              <a:off x="2321" y="1238"/>
              <a:ext cx="0" cy="1368"/>
            </a:xfrm>
            <a:custGeom>
              <a:avLst/>
              <a:gdLst>
                <a:gd name="T0" fmla="*/ 224 h 224"/>
                <a:gd name="T1" fmla="*/ 0 h 224"/>
                <a:gd name="T2" fmla="*/ 0 h 224"/>
              </a:gdLst>
              <a:ahLst/>
              <a:cxnLst>
                <a:cxn ang="0">
                  <a:pos x="0" y="T0"/>
                </a:cxn>
                <a:cxn ang="0">
                  <a:pos x="0" y="T1"/>
                </a:cxn>
                <a:cxn ang="0">
                  <a:pos x="0" y="T2"/>
                </a:cxn>
              </a:cxnLst>
              <a:rect l="0" t="0" r="r" b="b"/>
              <a:pathLst>
                <a:path h="224">
                  <a:moveTo>
                    <a:pt x="0" y="224"/>
                  </a:moveTo>
                  <a:lnTo>
                    <a:pt x="0" y="0"/>
                  </a:lnTo>
                  <a:lnTo>
                    <a:pt x="0" y="0"/>
                  </a:lnTo>
                </a:path>
              </a:pathLst>
            </a:custGeom>
            <a:noFill/>
            <a:ln w="0">
              <a:solidFill>
                <a:srgbClr val="000000"/>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13"/>
            <p:cNvSpPr>
              <a:spLocks/>
            </p:cNvSpPr>
            <p:nvPr/>
          </p:nvSpPr>
          <p:spPr bwMode="auto">
            <a:xfrm>
              <a:off x="2476" y="1238"/>
              <a:ext cx="0" cy="1368"/>
            </a:xfrm>
            <a:custGeom>
              <a:avLst/>
              <a:gdLst>
                <a:gd name="T0" fmla="*/ 224 h 224"/>
                <a:gd name="T1" fmla="*/ 0 h 224"/>
                <a:gd name="T2" fmla="*/ 0 h 224"/>
              </a:gdLst>
              <a:ahLst/>
              <a:cxnLst>
                <a:cxn ang="0">
                  <a:pos x="0" y="T0"/>
                </a:cxn>
                <a:cxn ang="0">
                  <a:pos x="0" y="T1"/>
                </a:cxn>
                <a:cxn ang="0">
                  <a:pos x="0" y="T2"/>
                </a:cxn>
              </a:cxnLst>
              <a:rect l="0" t="0" r="r" b="b"/>
              <a:pathLst>
                <a:path h="224">
                  <a:moveTo>
                    <a:pt x="0" y="224"/>
                  </a:moveTo>
                  <a:lnTo>
                    <a:pt x="0" y="0"/>
                  </a:lnTo>
                  <a:lnTo>
                    <a:pt x="0" y="0"/>
                  </a:lnTo>
                </a:path>
              </a:pathLst>
            </a:custGeom>
            <a:noFill/>
            <a:ln w="0">
              <a:solidFill>
                <a:srgbClr val="000000"/>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14"/>
            <p:cNvSpPr>
              <a:spLocks/>
            </p:cNvSpPr>
            <p:nvPr/>
          </p:nvSpPr>
          <p:spPr bwMode="auto">
            <a:xfrm>
              <a:off x="2630" y="1238"/>
              <a:ext cx="0" cy="1368"/>
            </a:xfrm>
            <a:custGeom>
              <a:avLst/>
              <a:gdLst>
                <a:gd name="T0" fmla="*/ 224 h 224"/>
                <a:gd name="T1" fmla="*/ 0 h 224"/>
                <a:gd name="T2" fmla="*/ 0 h 224"/>
              </a:gdLst>
              <a:ahLst/>
              <a:cxnLst>
                <a:cxn ang="0">
                  <a:pos x="0" y="T0"/>
                </a:cxn>
                <a:cxn ang="0">
                  <a:pos x="0" y="T1"/>
                </a:cxn>
                <a:cxn ang="0">
                  <a:pos x="0" y="T2"/>
                </a:cxn>
              </a:cxnLst>
              <a:rect l="0" t="0" r="r" b="b"/>
              <a:pathLst>
                <a:path h="224">
                  <a:moveTo>
                    <a:pt x="0" y="224"/>
                  </a:moveTo>
                  <a:lnTo>
                    <a:pt x="0" y="0"/>
                  </a:lnTo>
                  <a:lnTo>
                    <a:pt x="0" y="0"/>
                  </a:lnTo>
                </a:path>
              </a:pathLst>
            </a:custGeom>
            <a:noFill/>
            <a:ln w="0">
              <a:solidFill>
                <a:srgbClr val="000000"/>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15"/>
            <p:cNvSpPr>
              <a:spLocks/>
            </p:cNvSpPr>
            <p:nvPr/>
          </p:nvSpPr>
          <p:spPr bwMode="auto">
            <a:xfrm>
              <a:off x="2785" y="1238"/>
              <a:ext cx="0" cy="1368"/>
            </a:xfrm>
            <a:custGeom>
              <a:avLst/>
              <a:gdLst>
                <a:gd name="T0" fmla="*/ 224 h 224"/>
                <a:gd name="T1" fmla="*/ 0 h 224"/>
                <a:gd name="T2" fmla="*/ 0 h 224"/>
              </a:gdLst>
              <a:ahLst/>
              <a:cxnLst>
                <a:cxn ang="0">
                  <a:pos x="0" y="T0"/>
                </a:cxn>
                <a:cxn ang="0">
                  <a:pos x="0" y="T1"/>
                </a:cxn>
                <a:cxn ang="0">
                  <a:pos x="0" y="T2"/>
                </a:cxn>
              </a:cxnLst>
              <a:rect l="0" t="0" r="r" b="b"/>
              <a:pathLst>
                <a:path h="224">
                  <a:moveTo>
                    <a:pt x="0" y="224"/>
                  </a:moveTo>
                  <a:lnTo>
                    <a:pt x="0" y="0"/>
                  </a:lnTo>
                  <a:lnTo>
                    <a:pt x="0" y="0"/>
                  </a:lnTo>
                </a:path>
              </a:pathLst>
            </a:custGeom>
            <a:noFill/>
            <a:ln w="0">
              <a:solidFill>
                <a:srgbClr val="000000"/>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16"/>
            <p:cNvSpPr>
              <a:spLocks/>
            </p:cNvSpPr>
            <p:nvPr/>
          </p:nvSpPr>
          <p:spPr bwMode="auto">
            <a:xfrm>
              <a:off x="2939" y="1238"/>
              <a:ext cx="0" cy="1368"/>
            </a:xfrm>
            <a:custGeom>
              <a:avLst/>
              <a:gdLst>
                <a:gd name="T0" fmla="*/ 224 h 224"/>
                <a:gd name="T1" fmla="*/ 0 h 224"/>
                <a:gd name="T2" fmla="*/ 0 h 224"/>
              </a:gdLst>
              <a:ahLst/>
              <a:cxnLst>
                <a:cxn ang="0">
                  <a:pos x="0" y="T0"/>
                </a:cxn>
                <a:cxn ang="0">
                  <a:pos x="0" y="T1"/>
                </a:cxn>
                <a:cxn ang="0">
                  <a:pos x="0" y="T2"/>
                </a:cxn>
              </a:cxnLst>
              <a:rect l="0" t="0" r="r" b="b"/>
              <a:pathLst>
                <a:path h="224">
                  <a:moveTo>
                    <a:pt x="0" y="224"/>
                  </a:moveTo>
                  <a:lnTo>
                    <a:pt x="0" y="0"/>
                  </a:lnTo>
                  <a:lnTo>
                    <a:pt x="0" y="0"/>
                  </a:lnTo>
                </a:path>
              </a:pathLst>
            </a:custGeom>
            <a:noFill/>
            <a:ln w="0">
              <a:solidFill>
                <a:srgbClr val="000000"/>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17"/>
            <p:cNvSpPr>
              <a:spLocks/>
            </p:cNvSpPr>
            <p:nvPr/>
          </p:nvSpPr>
          <p:spPr bwMode="auto">
            <a:xfrm>
              <a:off x="3100" y="1238"/>
              <a:ext cx="0" cy="1368"/>
            </a:xfrm>
            <a:custGeom>
              <a:avLst/>
              <a:gdLst>
                <a:gd name="T0" fmla="*/ 224 h 224"/>
                <a:gd name="T1" fmla="*/ 0 h 224"/>
                <a:gd name="T2" fmla="*/ 0 h 224"/>
              </a:gdLst>
              <a:ahLst/>
              <a:cxnLst>
                <a:cxn ang="0">
                  <a:pos x="0" y="T0"/>
                </a:cxn>
                <a:cxn ang="0">
                  <a:pos x="0" y="T1"/>
                </a:cxn>
                <a:cxn ang="0">
                  <a:pos x="0" y="T2"/>
                </a:cxn>
              </a:cxnLst>
              <a:rect l="0" t="0" r="r" b="b"/>
              <a:pathLst>
                <a:path h="224">
                  <a:moveTo>
                    <a:pt x="0" y="224"/>
                  </a:moveTo>
                  <a:lnTo>
                    <a:pt x="0" y="0"/>
                  </a:lnTo>
                  <a:lnTo>
                    <a:pt x="0" y="0"/>
                  </a:lnTo>
                </a:path>
              </a:pathLst>
            </a:custGeom>
            <a:noFill/>
            <a:ln w="0">
              <a:solidFill>
                <a:srgbClr val="000000"/>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18"/>
            <p:cNvSpPr>
              <a:spLocks/>
            </p:cNvSpPr>
            <p:nvPr/>
          </p:nvSpPr>
          <p:spPr bwMode="auto">
            <a:xfrm>
              <a:off x="1549" y="2606"/>
              <a:ext cx="1551" cy="0"/>
            </a:xfrm>
            <a:custGeom>
              <a:avLst/>
              <a:gdLst>
                <a:gd name="T0" fmla="*/ 0 w 231"/>
                <a:gd name="T1" fmla="*/ 231 w 231"/>
                <a:gd name="T2" fmla="*/ 231 w 231"/>
              </a:gdLst>
              <a:ahLst/>
              <a:cxnLst>
                <a:cxn ang="0">
                  <a:pos x="T0" y="0"/>
                </a:cxn>
                <a:cxn ang="0">
                  <a:pos x="T1" y="0"/>
                </a:cxn>
                <a:cxn ang="0">
                  <a:pos x="T2" y="0"/>
                </a:cxn>
              </a:cxnLst>
              <a:rect l="0" t="0" r="r" b="b"/>
              <a:pathLst>
                <a:path w="231">
                  <a:moveTo>
                    <a:pt x="0" y="0"/>
                  </a:moveTo>
                  <a:lnTo>
                    <a:pt x="231" y="0"/>
                  </a:lnTo>
                  <a:lnTo>
                    <a:pt x="231" y="0"/>
                  </a:lnTo>
                </a:path>
              </a:pathLst>
            </a:custGeom>
            <a:noFill/>
            <a:ln w="0">
              <a:solidFill>
                <a:srgbClr val="000000"/>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Freeform 19"/>
            <p:cNvSpPr>
              <a:spLocks/>
            </p:cNvSpPr>
            <p:nvPr/>
          </p:nvSpPr>
          <p:spPr bwMode="auto">
            <a:xfrm>
              <a:off x="1549" y="2264"/>
              <a:ext cx="1551" cy="0"/>
            </a:xfrm>
            <a:custGeom>
              <a:avLst/>
              <a:gdLst>
                <a:gd name="T0" fmla="*/ 0 w 231"/>
                <a:gd name="T1" fmla="*/ 231 w 231"/>
                <a:gd name="T2" fmla="*/ 231 w 231"/>
              </a:gdLst>
              <a:ahLst/>
              <a:cxnLst>
                <a:cxn ang="0">
                  <a:pos x="T0" y="0"/>
                </a:cxn>
                <a:cxn ang="0">
                  <a:pos x="T1" y="0"/>
                </a:cxn>
                <a:cxn ang="0">
                  <a:pos x="T2" y="0"/>
                </a:cxn>
              </a:cxnLst>
              <a:rect l="0" t="0" r="r" b="b"/>
              <a:pathLst>
                <a:path w="231">
                  <a:moveTo>
                    <a:pt x="0" y="0"/>
                  </a:moveTo>
                  <a:lnTo>
                    <a:pt x="231" y="0"/>
                  </a:lnTo>
                  <a:lnTo>
                    <a:pt x="231" y="0"/>
                  </a:lnTo>
                </a:path>
              </a:pathLst>
            </a:custGeom>
            <a:noFill/>
            <a:ln w="0">
              <a:solidFill>
                <a:srgbClr val="000000"/>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Freeform 20"/>
            <p:cNvSpPr>
              <a:spLocks/>
            </p:cNvSpPr>
            <p:nvPr/>
          </p:nvSpPr>
          <p:spPr bwMode="auto">
            <a:xfrm>
              <a:off x="1549" y="1916"/>
              <a:ext cx="1551" cy="0"/>
            </a:xfrm>
            <a:custGeom>
              <a:avLst/>
              <a:gdLst>
                <a:gd name="T0" fmla="*/ 0 w 231"/>
                <a:gd name="T1" fmla="*/ 231 w 231"/>
                <a:gd name="T2" fmla="*/ 231 w 231"/>
              </a:gdLst>
              <a:ahLst/>
              <a:cxnLst>
                <a:cxn ang="0">
                  <a:pos x="T0" y="0"/>
                </a:cxn>
                <a:cxn ang="0">
                  <a:pos x="T1" y="0"/>
                </a:cxn>
                <a:cxn ang="0">
                  <a:pos x="T2" y="0"/>
                </a:cxn>
              </a:cxnLst>
              <a:rect l="0" t="0" r="r" b="b"/>
              <a:pathLst>
                <a:path w="231">
                  <a:moveTo>
                    <a:pt x="0" y="0"/>
                  </a:moveTo>
                  <a:lnTo>
                    <a:pt x="231" y="0"/>
                  </a:lnTo>
                  <a:lnTo>
                    <a:pt x="231" y="0"/>
                  </a:lnTo>
                </a:path>
              </a:pathLst>
            </a:custGeom>
            <a:noFill/>
            <a:ln w="0">
              <a:solidFill>
                <a:srgbClr val="000000"/>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Freeform 21"/>
            <p:cNvSpPr>
              <a:spLocks/>
            </p:cNvSpPr>
            <p:nvPr/>
          </p:nvSpPr>
          <p:spPr bwMode="auto">
            <a:xfrm>
              <a:off x="1549" y="1574"/>
              <a:ext cx="1551" cy="0"/>
            </a:xfrm>
            <a:custGeom>
              <a:avLst/>
              <a:gdLst>
                <a:gd name="T0" fmla="*/ 0 w 231"/>
                <a:gd name="T1" fmla="*/ 231 w 231"/>
                <a:gd name="T2" fmla="*/ 231 w 231"/>
              </a:gdLst>
              <a:ahLst/>
              <a:cxnLst>
                <a:cxn ang="0">
                  <a:pos x="T0" y="0"/>
                </a:cxn>
                <a:cxn ang="0">
                  <a:pos x="T1" y="0"/>
                </a:cxn>
                <a:cxn ang="0">
                  <a:pos x="T2" y="0"/>
                </a:cxn>
              </a:cxnLst>
              <a:rect l="0" t="0" r="r" b="b"/>
              <a:pathLst>
                <a:path w="231">
                  <a:moveTo>
                    <a:pt x="0" y="0"/>
                  </a:moveTo>
                  <a:lnTo>
                    <a:pt x="231" y="0"/>
                  </a:lnTo>
                  <a:lnTo>
                    <a:pt x="231" y="0"/>
                  </a:lnTo>
                </a:path>
              </a:pathLst>
            </a:custGeom>
            <a:noFill/>
            <a:ln w="0">
              <a:solidFill>
                <a:srgbClr val="000000"/>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Freeform 22"/>
            <p:cNvSpPr>
              <a:spLocks/>
            </p:cNvSpPr>
            <p:nvPr/>
          </p:nvSpPr>
          <p:spPr bwMode="auto">
            <a:xfrm>
              <a:off x="1549" y="1238"/>
              <a:ext cx="1551" cy="0"/>
            </a:xfrm>
            <a:custGeom>
              <a:avLst/>
              <a:gdLst>
                <a:gd name="T0" fmla="*/ 0 w 231"/>
                <a:gd name="T1" fmla="*/ 231 w 231"/>
                <a:gd name="T2" fmla="*/ 231 w 231"/>
              </a:gdLst>
              <a:ahLst/>
              <a:cxnLst>
                <a:cxn ang="0">
                  <a:pos x="T0" y="0"/>
                </a:cxn>
                <a:cxn ang="0">
                  <a:pos x="T1" y="0"/>
                </a:cxn>
                <a:cxn ang="0">
                  <a:pos x="T2" y="0"/>
                </a:cxn>
              </a:cxnLst>
              <a:rect l="0" t="0" r="r" b="b"/>
              <a:pathLst>
                <a:path w="231">
                  <a:moveTo>
                    <a:pt x="0" y="0"/>
                  </a:moveTo>
                  <a:lnTo>
                    <a:pt x="231" y="0"/>
                  </a:lnTo>
                  <a:lnTo>
                    <a:pt x="231" y="0"/>
                  </a:lnTo>
                </a:path>
              </a:pathLst>
            </a:custGeom>
            <a:noFill/>
            <a:ln w="0">
              <a:solidFill>
                <a:srgbClr val="000000"/>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Line 23"/>
            <p:cNvSpPr>
              <a:spLocks noChangeShapeType="1"/>
            </p:cNvSpPr>
            <p:nvPr/>
          </p:nvSpPr>
          <p:spPr bwMode="auto">
            <a:xfrm>
              <a:off x="1549" y="2606"/>
              <a:ext cx="1551"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Line 24"/>
            <p:cNvSpPr>
              <a:spLocks noChangeShapeType="1"/>
            </p:cNvSpPr>
            <p:nvPr/>
          </p:nvSpPr>
          <p:spPr bwMode="auto">
            <a:xfrm flipV="1">
              <a:off x="1549" y="1238"/>
              <a:ext cx="0" cy="136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Line 25"/>
            <p:cNvSpPr>
              <a:spLocks noChangeShapeType="1"/>
            </p:cNvSpPr>
            <p:nvPr/>
          </p:nvSpPr>
          <p:spPr bwMode="auto">
            <a:xfrm flipV="1">
              <a:off x="1576" y="2588"/>
              <a:ext cx="0" cy="1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Rectangle 26"/>
            <p:cNvSpPr>
              <a:spLocks noChangeArrowheads="1"/>
            </p:cNvSpPr>
            <p:nvPr/>
          </p:nvSpPr>
          <p:spPr bwMode="auto">
            <a:xfrm>
              <a:off x="1556" y="2624"/>
              <a:ext cx="87" cy="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000" b="0" i="0" u="none" strike="noStrike" cap="none" normalizeH="0" baseline="0" smtClean="0">
                  <a:ln>
                    <a:noFill/>
                  </a:ln>
                  <a:solidFill>
                    <a:srgbClr val="000000"/>
                  </a:solidFill>
                  <a:effectLst/>
                  <a:latin typeface="Helvetica" panose="020B0604020202020204" pitchFamily="34" charset="0"/>
                </a:rPr>
                <a:t>1</a:t>
              </a:r>
              <a:endParaRPr kumimoji="0" lang="zh-CN" altLang="zh-CN" sz="1800" b="0" i="0" u="none" strike="noStrike" cap="none" normalizeH="0" baseline="0" smtClean="0">
                <a:ln>
                  <a:noFill/>
                </a:ln>
                <a:solidFill>
                  <a:schemeClr val="tx1"/>
                </a:solidFill>
                <a:effectLst/>
                <a:latin typeface="Arial" panose="020B0604020202020204" pitchFamily="34" charset="0"/>
              </a:endParaRPr>
            </a:p>
          </p:txBody>
        </p:sp>
        <p:sp>
          <p:nvSpPr>
            <p:cNvPr id="38" name="Line 27"/>
            <p:cNvSpPr>
              <a:spLocks noChangeShapeType="1"/>
            </p:cNvSpPr>
            <p:nvPr/>
          </p:nvSpPr>
          <p:spPr bwMode="auto">
            <a:xfrm flipV="1">
              <a:off x="1704" y="2588"/>
              <a:ext cx="0" cy="1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9" name="Rectangle 28"/>
            <p:cNvSpPr>
              <a:spLocks noChangeArrowheads="1"/>
            </p:cNvSpPr>
            <p:nvPr/>
          </p:nvSpPr>
          <p:spPr bwMode="auto">
            <a:xfrm>
              <a:off x="1684" y="2624"/>
              <a:ext cx="87" cy="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000" b="0" i="0" u="none" strike="noStrike" cap="none" normalizeH="0" baseline="0" smtClean="0">
                  <a:ln>
                    <a:noFill/>
                  </a:ln>
                  <a:solidFill>
                    <a:srgbClr val="000000"/>
                  </a:solidFill>
                  <a:effectLst/>
                  <a:latin typeface="Helvetica" panose="020B0604020202020204" pitchFamily="34" charset="0"/>
                </a:rPr>
                <a:t>5</a:t>
              </a:r>
              <a:endParaRPr kumimoji="0" lang="zh-CN" altLang="zh-CN" sz="1800" b="0" i="0" u="none" strike="noStrike" cap="none" normalizeH="0" baseline="0" smtClean="0">
                <a:ln>
                  <a:noFill/>
                </a:ln>
                <a:solidFill>
                  <a:schemeClr val="tx1"/>
                </a:solidFill>
                <a:effectLst/>
                <a:latin typeface="Arial" panose="020B0604020202020204" pitchFamily="34" charset="0"/>
              </a:endParaRPr>
            </a:p>
          </p:txBody>
        </p:sp>
        <p:sp>
          <p:nvSpPr>
            <p:cNvPr id="40" name="Line 29"/>
            <p:cNvSpPr>
              <a:spLocks noChangeShapeType="1"/>
            </p:cNvSpPr>
            <p:nvPr/>
          </p:nvSpPr>
          <p:spPr bwMode="auto">
            <a:xfrm flipV="1">
              <a:off x="1858" y="2588"/>
              <a:ext cx="0" cy="1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Rectangle 30"/>
            <p:cNvSpPr>
              <a:spLocks noChangeArrowheads="1"/>
            </p:cNvSpPr>
            <p:nvPr/>
          </p:nvSpPr>
          <p:spPr bwMode="auto">
            <a:xfrm>
              <a:off x="1811" y="2624"/>
              <a:ext cx="134" cy="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000" b="0" i="0" u="none" strike="noStrike" cap="none" normalizeH="0" baseline="0" smtClean="0">
                  <a:ln>
                    <a:noFill/>
                  </a:ln>
                  <a:solidFill>
                    <a:srgbClr val="000000"/>
                  </a:solidFill>
                  <a:effectLst/>
                  <a:latin typeface="Helvetica" panose="020B0604020202020204" pitchFamily="34" charset="0"/>
                </a:rPr>
                <a:t>10</a:t>
              </a:r>
              <a:endParaRPr kumimoji="0" lang="zh-CN" altLang="zh-CN" sz="1800" b="0" i="0" u="none" strike="noStrike" cap="none" normalizeH="0" baseline="0" smtClean="0">
                <a:ln>
                  <a:noFill/>
                </a:ln>
                <a:solidFill>
                  <a:schemeClr val="tx1"/>
                </a:solidFill>
                <a:effectLst/>
                <a:latin typeface="Arial" panose="020B0604020202020204" pitchFamily="34" charset="0"/>
              </a:endParaRPr>
            </a:p>
          </p:txBody>
        </p:sp>
        <p:sp>
          <p:nvSpPr>
            <p:cNvPr id="42" name="Line 31"/>
            <p:cNvSpPr>
              <a:spLocks noChangeShapeType="1"/>
            </p:cNvSpPr>
            <p:nvPr/>
          </p:nvSpPr>
          <p:spPr bwMode="auto">
            <a:xfrm flipV="1">
              <a:off x="2013" y="2588"/>
              <a:ext cx="0" cy="1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Rectangle 32"/>
            <p:cNvSpPr>
              <a:spLocks noChangeArrowheads="1"/>
            </p:cNvSpPr>
            <p:nvPr/>
          </p:nvSpPr>
          <p:spPr bwMode="auto">
            <a:xfrm>
              <a:off x="1966" y="2624"/>
              <a:ext cx="134" cy="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000" b="0" i="0" u="none" strike="noStrike" cap="none" normalizeH="0" baseline="0" smtClean="0">
                  <a:ln>
                    <a:noFill/>
                  </a:ln>
                  <a:solidFill>
                    <a:srgbClr val="000000"/>
                  </a:solidFill>
                  <a:effectLst/>
                  <a:latin typeface="Helvetica" panose="020B0604020202020204" pitchFamily="34" charset="0"/>
                </a:rPr>
                <a:t>15</a:t>
              </a:r>
              <a:endParaRPr kumimoji="0" lang="zh-CN" altLang="zh-CN" sz="1800" b="0" i="0" u="none" strike="noStrike" cap="none" normalizeH="0" baseline="0" smtClean="0">
                <a:ln>
                  <a:noFill/>
                </a:ln>
                <a:solidFill>
                  <a:schemeClr val="tx1"/>
                </a:solidFill>
                <a:effectLst/>
                <a:latin typeface="Arial" panose="020B0604020202020204" pitchFamily="34" charset="0"/>
              </a:endParaRPr>
            </a:p>
          </p:txBody>
        </p:sp>
        <p:sp>
          <p:nvSpPr>
            <p:cNvPr id="44" name="Line 33"/>
            <p:cNvSpPr>
              <a:spLocks noChangeShapeType="1"/>
            </p:cNvSpPr>
            <p:nvPr/>
          </p:nvSpPr>
          <p:spPr bwMode="auto">
            <a:xfrm flipV="1">
              <a:off x="2167" y="2588"/>
              <a:ext cx="0" cy="1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Rectangle 34"/>
            <p:cNvSpPr>
              <a:spLocks noChangeArrowheads="1"/>
            </p:cNvSpPr>
            <p:nvPr/>
          </p:nvSpPr>
          <p:spPr bwMode="auto">
            <a:xfrm>
              <a:off x="2120" y="2624"/>
              <a:ext cx="134" cy="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000" b="0" i="0" u="none" strike="noStrike" cap="none" normalizeH="0" baseline="0" smtClean="0">
                  <a:ln>
                    <a:noFill/>
                  </a:ln>
                  <a:solidFill>
                    <a:srgbClr val="000000"/>
                  </a:solidFill>
                  <a:effectLst/>
                  <a:latin typeface="Helvetica" panose="020B0604020202020204" pitchFamily="34" charset="0"/>
                </a:rPr>
                <a:t>20</a:t>
              </a:r>
              <a:endParaRPr kumimoji="0" lang="zh-CN" altLang="zh-CN" sz="1800" b="0" i="0" u="none" strike="noStrike" cap="none" normalizeH="0" baseline="0" smtClean="0">
                <a:ln>
                  <a:noFill/>
                </a:ln>
                <a:solidFill>
                  <a:schemeClr val="tx1"/>
                </a:solidFill>
                <a:effectLst/>
                <a:latin typeface="Arial" panose="020B0604020202020204" pitchFamily="34" charset="0"/>
              </a:endParaRPr>
            </a:p>
          </p:txBody>
        </p:sp>
        <p:sp>
          <p:nvSpPr>
            <p:cNvPr id="46" name="Line 35"/>
            <p:cNvSpPr>
              <a:spLocks noChangeShapeType="1"/>
            </p:cNvSpPr>
            <p:nvPr/>
          </p:nvSpPr>
          <p:spPr bwMode="auto">
            <a:xfrm flipV="1">
              <a:off x="2321" y="2588"/>
              <a:ext cx="0" cy="1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Rectangle 36"/>
            <p:cNvSpPr>
              <a:spLocks noChangeArrowheads="1"/>
            </p:cNvSpPr>
            <p:nvPr/>
          </p:nvSpPr>
          <p:spPr bwMode="auto">
            <a:xfrm>
              <a:off x="2274" y="2624"/>
              <a:ext cx="134" cy="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000" b="0" i="0" u="none" strike="noStrike" cap="none" normalizeH="0" baseline="0" smtClean="0">
                  <a:ln>
                    <a:noFill/>
                  </a:ln>
                  <a:solidFill>
                    <a:srgbClr val="000000"/>
                  </a:solidFill>
                  <a:effectLst/>
                  <a:latin typeface="Helvetica" panose="020B0604020202020204" pitchFamily="34" charset="0"/>
                </a:rPr>
                <a:t>25</a:t>
              </a:r>
              <a:endParaRPr kumimoji="0" lang="zh-CN" altLang="zh-CN" sz="1800" b="0" i="0" u="none" strike="noStrike" cap="none" normalizeH="0" baseline="0" smtClean="0">
                <a:ln>
                  <a:noFill/>
                </a:ln>
                <a:solidFill>
                  <a:schemeClr val="tx1"/>
                </a:solidFill>
                <a:effectLst/>
                <a:latin typeface="Arial" panose="020B0604020202020204" pitchFamily="34" charset="0"/>
              </a:endParaRPr>
            </a:p>
          </p:txBody>
        </p:sp>
        <p:sp>
          <p:nvSpPr>
            <p:cNvPr id="48" name="Line 37"/>
            <p:cNvSpPr>
              <a:spLocks noChangeShapeType="1"/>
            </p:cNvSpPr>
            <p:nvPr/>
          </p:nvSpPr>
          <p:spPr bwMode="auto">
            <a:xfrm flipV="1">
              <a:off x="2476" y="2588"/>
              <a:ext cx="0" cy="1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9" name="Rectangle 38"/>
            <p:cNvSpPr>
              <a:spLocks noChangeArrowheads="1"/>
            </p:cNvSpPr>
            <p:nvPr/>
          </p:nvSpPr>
          <p:spPr bwMode="auto">
            <a:xfrm>
              <a:off x="2429" y="2624"/>
              <a:ext cx="134" cy="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000" b="0" i="0" u="none" strike="noStrike" cap="none" normalizeH="0" baseline="0" smtClean="0">
                  <a:ln>
                    <a:noFill/>
                  </a:ln>
                  <a:solidFill>
                    <a:srgbClr val="000000"/>
                  </a:solidFill>
                  <a:effectLst/>
                  <a:latin typeface="Helvetica" panose="020B0604020202020204" pitchFamily="34" charset="0"/>
                </a:rPr>
                <a:t>30</a:t>
              </a:r>
              <a:endParaRPr kumimoji="0" lang="zh-CN" altLang="zh-CN" sz="1800" b="0" i="0" u="none" strike="noStrike" cap="none" normalizeH="0" baseline="0" smtClean="0">
                <a:ln>
                  <a:noFill/>
                </a:ln>
                <a:solidFill>
                  <a:schemeClr val="tx1"/>
                </a:solidFill>
                <a:effectLst/>
                <a:latin typeface="Arial" panose="020B0604020202020204" pitchFamily="34" charset="0"/>
              </a:endParaRPr>
            </a:p>
          </p:txBody>
        </p:sp>
        <p:sp>
          <p:nvSpPr>
            <p:cNvPr id="50" name="Line 39"/>
            <p:cNvSpPr>
              <a:spLocks noChangeShapeType="1"/>
            </p:cNvSpPr>
            <p:nvPr/>
          </p:nvSpPr>
          <p:spPr bwMode="auto">
            <a:xfrm flipV="1">
              <a:off x="2630" y="2588"/>
              <a:ext cx="0" cy="1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1" name="Rectangle 40"/>
            <p:cNvSpPr>
              <a:spLocks noChangeArrowheads="1"/>
            </p:cNvSpPr>
            <p:nvPr/>
          </p:nvSpPr>
          <p:spPr bwMode="auto">
            <a:xfrm>
              <a:off x="2583" y="2624"/>
              <a:ext cx="134" cy="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000" b="0" i="0" u="none" strike="noStrike" cap="none" normalizeH="0" baseline="0" smtClean="0">
                  <a:ln>
                    <a:noFill/>
                  </a:ln>
                  <a:solidFill>
                    <a:srgbClr val="000000"/>
                  </a:solidFill>
                  <a:effectLst/>
                  <a:latin typeface="Helvetica" panose="020B0604020202020204" pitchFamily="34" charset="0"/>
                </a:rPr>
                <a:t>35</a:t>
              </a:r>
              <a:endParaRPr kumimoji="0" lang="zh-CN" altLang="zh-CN" sz="1800" b="0" i="0" u="none" strike="noStrike" cap="none" normalizeH="0" baseline="0" smtClean="0">
                <a:ln>
                  <a:noFill/>
                </a:ln>
                <a:solidFill>
                  <a:schemeClr val="tx1"/>
                </a:solidFill>
                <a:effectLst/>
                <a:latin typeface="Arial" panose="020B0604020202020204" pitchFamily="34" charset="0"/>
              </a:endParaRPr>
            </a:p>
          </p:txBody>
        </p:sp>
        <p:sp>
          <p:nvSpPr>
            <p:cNvPr id="52" name="Line 41"/>
            <p:cNvSpPr>
              <a:spLocks noChangeShapeType="1"/>
            </p:cNvSpPr>
            <p:nvPr/>
          </p:nvSpPr>
          <p:spPr bwMode="auto">
            <a:xfrm flipV="1">
              <a:off x="2785" y="2588"/>
              <a:ext cx="0" cy="1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3" name="Rectangle 42"/>
            <p:cNvSpPr>
              <a:spLocks noChangeArrowheads="1"/>
            </p:cNvSpPr>
            <p:nvPr/>
          </p:nvSpPr>
          <p:spPr bwMode="auto">
            <a:xfrm>
              <a:off x="2738" y="2624"/>
              <a:ext cx="134" cy="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000" b="0" i="0" u="none" strike="noStrike" cap="none" normalizeH="0" baseline="0" smtClean="0">
                  <a:ln>
                    <a:noFill/>
                  </a:ln>
                  <a:solidFill>
                    <a:srgbClr val="000000"/>
                  </a:solidFill>
                  <a:effectLst/>
                  <a:latin typeface="Helvetica" panose="020B0604020202020204" pitchFamily="34" charset="0"/>
                </a:rPr>
                <a:t>40</a:t>
              </a:r>
              <a:endParaRPr kumimoji="0" lang="zh-CN" altLang="zh-CN" sz="1800" b="0" i="0" u="none" strike="noStrike" cap="none" normalizeH="0" baseline="0" smtClean="0">
                <a:ln>
                  <a:noFill/>
                </a:ln>
                <a:solidFill>
                  <a:schemeClr val="tx1"/>
                </a:solidFill>
                <a:effectLst/>
                <a:latin typeface="Arial" panose="020B0604020202020204" pitchFamily="34" charset="0"/>
              </a:endParaRPr>
            </a:p>
          </p:txBody>
        </p:sp>
        <p:sp>
          <p:nvSpPr>
            <p:cNvPr id="54" name="Line 43"/>
            <p:cNvSpPr>
              <a:spLocks noChangeShapeType="1"/>
            </p:cNvSpPr>
            <p:nvPr/>
          </p:nvSpPr>
          <p:spPr bwMode="auto">
            <a:xfrm flipV="1">
              <a:off x="2939" y="2588"/>
              <a:ext cx="0" cy="1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Rectangle 44"/>
            <p:cNvSpPr>
              <a:spLocks noChangeArrowheads="1"/>
            </p:cNvSpPr>
            <p:nvPr/>
          </p:nvSpPr>
          <p:spPr bwMode="auto">
            <a:xfrm>
              <a:off x="2892" y="2624"/>
              <a:ext cx="134" cy="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000" b="0" i="0" u="none" strike="noStrike" cap="none" normalizeH="0" baseline="0" smtClean="0">
                  <a:ln>
                    <a:noFill/>
                  </a:ln>
                  <a:solidFill>
                    <a:srgbClr val="000000"/>
                  </a:solidFill>
                  <a:effectLst/>
                  <a:latin typeface="Helvetica" panose="020B0604020202020204" pitchFamily="34" charset="0"/>
                </a:rPr>
                <a:t>45</a:t>
              </a:r>
              <a:endParaRPr kumimoji="0" lang="zh-CN" altLang="zh-CN" sz="1800" b="0" i="0" u="none" strike="noStrike" cap="none" normalizeH="0" baseline="0" smtClean="0">
                <a:ln>
                  <a:noFill/>
                </a:ln>
                <a:solidFill>
                  <a:schemeClr val="tx1"/>
                </a:solidFill>
                <a:effectLst/>
                <a:latin typeface="Arial" panose="020B0604020202020204" pitchFamily="34" charset="0"/>
              </a:endParaRPr>
            </a:p>
          </p:txBody>
        </p:sp>
        <p:sp>
          <p:nvSpPr>
            <p:cNvPr id="56" name="Line 45"/>
            <p:cNvSpPr>
              <a:spLocks noChangeShapeType="1"/>
            </p:cNvSpPr>
            <p:nvPr/>
          </p:nvSpPr>
          <p:spPr bwMode="auto">
            <a:xfrm flipV="1">
              <a:off x="3100" y="2588"/>
              <a:ext cx="0" cy="1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7" name="Rectangle 46"/>
            <p:cNvSpPr>
              <a:spLocks noChangeArrowheads="1"/>
            </p:cNvSpPr>
            <p:nvPr/>
          </p:nvSpPr>
          <p:spPr bwMode="auto">
            <a:xfrm>
              <a:off x="3053" y="2624"/>
              <a:ext cx="134" cy="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000" b="0" i="0" u="none" strike="noStrike" cap="none" normalizeH="0" baseline="0" smtClean="0">
                  <a:ln>
                    <a:noFill/>
                  </a:ln>
                  <a:solidFill>
                    <a:srgbClr val="000000"/>
                  </a:solidFill>
                  <a:effectLst/>
                  <a:latin typeface="Helvetica" panose="020B0604020202020204" pitchFamily="34" charset="0"/>
                </a:rPr>
                <a:t>50</a:t>
              </a:r>
              <a:endParaRPr kumimoji="0" lang="zh-CN" altLang="zh-CN" sz="1800" b="0" i="0" u="none" strike="noStrike" cap="none" normalizeH="0" baseline="0" smtClean="0">
                <a:ln>
                  <a:noFill/>
                </a:ln>
                <a:solidFill>
                  <a:schemeClr val="tx1"/>
                </a:solidFill>
                <a:effectLst/>
                <a:latin typeface="Arial" panose="020B0604020202020204" pitchFamily="34" charset="0"/>
              </a:endParaRPr>
            </a:p>
          </p:txBody>
        </p:sp>
        <p:sp>
          <p:nvSpPr>
            <p:cNvPr id="58" name="Line 47"/>
            <p:cNvSpPr>
              <a:spLocks noChangeShapeType="1"/>
            </p:cNvSpPr>
            <p:nvPr/>
          </p:nvSpPr>
          <p:spPr bwMode="auto">
            <a:xfrm>
              <a:off x="1549" y="2606"/>
              <a:ext cx="14"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9" name="Rectangle 48"/>
            <p:cNvSpPr>
              <a:spLocks noChangeArrowheads="1"/>
            </p:cNvSpPr>
            <p:nvPr/>
          </p:nvSpPr>
          <p:spPr bwMode="auto">
            <a:xfrm>
              <a:off x="1355" y="2557"/>
              <a:ext cx="208" cy="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000" b="0" i="0" u="none" strike="noStrike" cap="none" normalizeH="0" baseline="0" smtClean="0">
                  <a:ln>
                    <a:noFill/>
                  </a:ln>
                  <a:solidFill>
                    <a:srgbClr val="000000"/>
                  </a:solidFill>
                  <a:effectLst/>
                  <a:latin typeface="Helvetica" panose="020B0604020202020204" pitchFamily="34" charset="0"/>
                </a:rPr>
                <a:t>0.05</a:t>
              </a:r>
              <a:endParaRPr kumimoji="0" lang="zh-CN" altLang="zh-CN" sz="1800" b="0" i="0" u="none" strike="noStrike" cap="none" normalizeH="0" baseline="0" smtClean="0">
                <a:ln>
                  <a:noFill/>
                </a:ln>
                <a:solidFill>
                  <a:schemeClr val="tx1"/>
                </a:solidFill>
                <a:effectLst/>
                <a:latin typeface="Arial" panose="020B0604020202020204" pitchFamily="34" charset="0"/>
              </a:endParaRPr>
            </a:p>
          </p:txBody>
        </p:sp>
        <p:sp>
          <p:nvSpPr>
            <p:cNvPr id="60" name="Line 49"/>
            <p:cNvSpPr>
              <a:spLocks noChangeShapeType="1"/>
            </p:cNvSpPr>
            <p:nvPr/>
          </p:nvSpPr>
          <p:spPr bwMode="auto">
            <a:xfrm>
              <a:off x="1549" y="2264"/>
              <a:ext cx="14"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1" name="Rectangle 50"/>
            <p:cNvSpPr>
              <a:spLocks noChangeArrowheads="1"/>
            </p:cNvSpPr>
            <p:nvPr/>
          </p:nvSpPr>
          <p:spPr bwMode="auto">
            <a:xfrm>
              <a:off x="1402" y="2215"/>
              <a:ext cx="161" cy="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000" b="0" i="0" u="none" strike="noStrike" cap="none" normalizeH="0" baseline="0" smtClean="0">
                  <a:ln>
                    <a:noFill/>
                  </a:ln>
                  <a:solidFill>
                    <a:srgbClr val="000000"/>
                  </a:solidFill>
                  <a:effectLst/>
                  <a:latin typeface="Helvetica" panose="020B0604020202020204" pitchFamily="34" charset="0"/>
                </a:rPr>
                <a:t>0.1</a:t>
              </a:r>
              <a:endParaRPr kumimoji="0" lang="zh-CN" altLang="zh-CN" sz="1800" b="0" i="0" u="none" strike="noStrike" cap="none" normalizeH="0" baseline="0" smtClean="0">
                <a:ln>
                  <a:noFill/>
                </a:ln>
                <a:solidFill>
                  <a:schemeClr val="tx1"/>
                </a:solidFill>
                <a:effectLst/>
                <a:latin typeface="Arial" panose="020B0604020202020204" pitchFamily="34" charset="0"/>
              </a:endParaRPr>
            </a:p>
          </p:txBody>
        </p:sp>
        <p:sp>
          <p:nvSpPr>
            <p:cNvPr id="62" name="Line 51"/>
            <p:cNvSpPr>
              <a:spLocks noChangeShapeType="1"/>
            </p:cNvSpPr>
            <p:nvPr/>
          </p:nvSpPr>
          <p:spPr bwMode="auto">
            <a:xfrm>
              <a:off x="1549" y="1916"/>
              <a:ext cx="14"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3" name="Rectangle 52"/>
            <p:cNvSpPr>
              <a:spLocks noChangeArrowheads="1"/>
            </p:cNvSpPr>
            <p:nvPr/>
          </p:nvSpPr>
          <p:spPr bwMode="auto">
            <a:xfrm>
              <a:off x="1355" y="1867"/>
              <a:ext cx="208" cy="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000" b="0" i="0" u="none" strike="noStrike" cap="none" normalizeH="0" baseline="0" smtClean="0">
                  <a:ln>
                    <a:noFill/>
                  </a:ln>
                  <a:solidFill>
                    <a:srgbClr val="000000"/>
                  </a:solidFill>
                  <a:effectLst/>
                  <a:latin typeface="Helvetica" panose="020B0604020202020204" pitchFamily="34" charset="0"/>
                </a:rPr>
                <a:t>0.15</a:t>
              </a:r>
              <a:endParaRPr kumimoji="0" lang="zh-CN" altLang="zh-CN" sz="1800" b="0" i="0" u="none" strike="noStrike" cap="none" normalizeH="0" baseline="0" smtClean="0">
                <a:ln>
                  <a:noFill/>
                </a:ln>
                <a:solidFill>
                  <a:schemeClr val="tx1"/>
                </a:solidFill>
                <a:effectLst/>
                <a:latin typeface="Arial" panose="020B0604020202020204" pitchFamily="34" charset="0"/>
              </a:endParaRPr>
            </a:p>
          </p:txBody>
        </p:sp>
        <p:sp>
          <p:nvSpPr>
            <p:cNvPr id="64" name="Line 53"/>
            <p:cNvSpPr>
              <a:spLocks noChangeShapeType="1"/>
            </p:cNvSpPr>
            <p:nvPr/>
          </p:nvSpPr>
          <p:spPr bwMode="auto">
            <a:xfrm>
              <a:off x="1549" y="1574"/>
              <a:ext cx="14"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5" name="Rectangle 54"/>
            <p:cNvSpPr>
              <a:spLocks noChangeArrowheads="1"/>
            </p:cNvSpPr>
            <p:nvPr/>
          </p:nvSpPr>
          <p:spPr bwMode="auto">
            <a:xfrm>
              <a:off x="1402" y="1525"/>
              <a:ext cx="161" cy="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000" b="0" i="0" u="none" strike="noStrike" cap="none" normalizeH="0" baseline="0" smtClean="0">
                  <a:ln>
                    <a:noFill/>
                  </a:ln>
                  <a:solidFill>
                    <a:srgbClr val="000000"/>
                  </a:solidFill>
                  <a:effectLst/>
                  <a:latin typeface="Helvetica" panose="020B0604020202020204" pitchFamily="34" charset="0"/>
                </a:rPr>
                <a:t>0.2</a:t>
              </a:r>
              <a:endParaRPr kumimoji="0" lang="zh-CN" altLang="zh-CN" sz="1800" b="0" i="0" u="none" strike="noStrike" cap="none" normalizeH="0" baseline="0" smtClean="0">
                <a:ln>
                  <a:noFill/>
                </a:ln>
                <a:solidFill>
                  <a:schemeClr val="tx1"/>
                </a:solidFill>
                <a:effectLst/>
                <a:latin typeface="Arial" panose="020B0604020202020204" pitchFamily="34" charset="0"/>
              </a:endParaRPr>
            </a:p>
          </p:txBody>
        </p:sp>
        <p:sp>
          <p:nvSpPr>
            <p:cNvPr id="66" name="Line 55"/>
            <p:cNvSpPr>
              <a:spLocks noChangeShapeType="1"/>
            </p:cNvSpPr>
            <p:nvPr/>
          </p:nvSpPr>
          <p:spPr bwMode="auto">
            <a:xfrm>
              <a:off x="1549" y="1238"/>
              <a:ext cx="14"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7" name="Rectangle 56"/>
            <p:cNvSpPr>
              <a:spLocks noChangeArrowheads="1"/>
            </p:cNvSpPr>
            <p:nvPr/>
          </p:nvSpPr>
          <p:spPr bwMode="auto">
            <a:xfrm>
              <a:off x="1355" y="1189"/>
              <a:ext cx="208" cy="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000" b="0" i="0" u="none" strike="noStrike" cap="none" normalizeH="0" baseline="0" smtClean="0">
                  <a:ln>
                    <a:noFill/>
                  </a:ln>
                  <a:solidFill>
                    <a:srgbClr val="000000"/>
                  </a:solidFill>
                  <a:effectLst/>
                  <a:latin typeface="Helvetica" panose="020B0604020202020204" pitchFamily="34" charset="0"/>
                </a:rPr>
                <a:t>0.25</a:t>
              </a:r>
              <a:endParaRPr kumimoji="0" lang="zh-CN" altLang="zh-CN" sz="1800" b="0" i="0" u="none" strike="noStrike" cap="none" normalizeH="0" baseline="0" smtClean="0">
                <a:ln>
                  <a:noFill/>
                </a:ln>
                <a:solidFill>
                  <a:schemeClr val="tx1"/>
                </a:solidFill>
                <a:effectLst/>
                <a:latin typeface="Arial" panose="020B0604020202020204" pitchFamily="34" charset="0"/>
              </a:endParaRPr>
            </a:p>
          </p:txBody>
        </p:sp>
        <p:sp>
          <p:nvSpPr>
            <p:cNvPr id="68" name="Freeform 57"/>
            <p:cNvSpPr>
              <a:spLocks/>
            </p:cNvSpPr>
            <p:nvPr/>
          </p:nvSpPr>
          <p:spPr bwMode="auto">
            <a:xfrm>
              <a:off x="1576" y="1763"/>
              <a:ext cx="1524" cy="690"/>
            </a:xfrm>
            <a:custGeom>
              <a:avLst/>
              <a:gdLst>
                <a:gd name="T0" fmla="*/ 0 w 1524"/>
                <a:gd name="T1" fmla="*/ 690 h 690"/>
                <a:gd name="T2" fmla="*/ 128 w 1524"/>
                <a:gd name="T3" fmla="*/ 85 h 690"/>
                <a:gd name="T4" fmla="*/ 282 w 1524"/>
                <a:gd name="T5" fmla="*/ 0 h 690"/>
                <a:gd name="T6" fmla="*/ 437 w 1524"/>
                <a:gd name="T7" fmla="*/ 49 h 690"/>
                <a:gd name="T8" fmla="*/ 591 w 1524"/>
                <a:gd name="T9" fmla="*/ 128 h 690"/>
                <a:gd name="T10" fmla="*/ 745 w 1524"/>
                <a:gd name="T11" fmla="*/ 201 h 690"/>
                <a:gd name="T12" fmla="*/ 900 w 1524"/>
                <a:gd name="T13" fmla="*/ 281 h 690"/>
                <a:gd name="T14" fmla="*/ 1054 w 1524"/>
                <a:gd name="T15" fmla="*/ 336 h 690"/>
                <a:gd name="T16" fmla="*/ 1209 w 1524"/>
                <a:gd name="T17" fmla="*/ 403 h 690"/>
                <a:gd name="T18" fmla="*/ 1363 w 1524"/>
                <a:gd name="T19" fmla="*/ 464 h 690"/>
                <a:gd name="T20" fmla="*/ 1524 w 1524"/>
                <a:gd name="T21" fmla="*/ 507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24" h="690">
                  <a:moveTo>
                    <a:pt x="0" y="690"/>
                  </a:moveTo>
                  <a:lnTo>
                    <a:pt x="128" y="85"/>
                  </a:lnTo>
                  <a:lnTo>
                    <a:pt x="282" y="0"/>
                  </a:lnTo>
                  <a:lnTo>
                    <a:pt x="437" y="49"/>
                  </a:lnTo>
                  <a:lnTo>
                    <a:pt x="591" y="128"/>
                  </a:lnTo>
                  <a:lnTo>
                    <a:pt x="745" y="201"/>
                  </a:lnTo>
                  <a:lnTo>
                    <a:pt x="900" y="281"/>
                  </a:lnTo>
                  <a:lnTo>
                    <a:pt x="1054" y="336"/>
                  </a:lnTo>
                  <a:lnTo>
                    <a:pt x="1209" y="403"/>
                  </a:lnTo>
                  <a:lnTo>
                    <a:pt x="1363" y="464"/>
                  </a:lnTo>
                  <a:lnTo>
                    <a:pt x="1524" y="507"/>
                  </a:lnTo>
                </a:path>
              </a:pathLst>
            </a:custGeom>
            <a:noFill/>
            <a:ln w="0">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9" name="Oval 58"/>
            <p:cNvSpPr>
              <a:spLocks noChangeArrowheads="1"/>
            </p:cNvSpPr>
            <p:nvPr/>
          </p:nvSpPr>
          <p:spPr bwMode="auto">
            <a:xfrm>
              <a:off x="1549" y="2429"/>
              <a:ext cx="61" cy="55"/>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0" name="Oval 59"/>
            <p:cNvSpPr>
              <a:spLocks noChangeArrowheads="1"/>
            </p:cNvSpPr>
            <p:nvPr/>
          </p:nvSpPr>
          <p:spPr bwMode="auto">
            <a:xfrm>
              <a:off x="1677" y="1824"/>
              <a:ext cx="60" cy="55"/>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1" name="Oval 60"/>
            <p:cNvSpPr>
              <a:spLocks noChangeArrowheads="1"/>
            </p:cNvSpPr>
            <p:nvPr/>
          </p:nvSpPr>
          <p:spPr bwMode="auto">
            <a:xfrm>
              <a:off x="1831" y="1738"/>
              <a:ext cx="61" cy="55"/>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2" name="Oval 61"/>
            <p:cNvSpPr>
              <a:spLocks noChangeArrowheads="1"/>
            </p:cNvSpPr>
            <p:nvPr/>
          </p:nvSpPr>
          <p:spPr bwMode="auto">
            <a:xfrm>
              <a:off x="1986" y="1787"/>
              <a:ext cx="60" cy="55"/>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3" name="Oval 62"/>
            <p:cNvSpPr>
              <a:spLocks noChangeArrowheads="1"/>
            </p:cNvSpPr>
            <p:nvPr/>
          </p:nvSpPr>
          <p:spPr bwMode="auto">
            <a:xfrm>
              <a:off x="2140" y="1867"/>
              <a:ext cx="61" cy="55"/>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4" name="Oval 63"/>
            <p:cNvSpPr>
              <a:spLocks noChangeArrowheads="1"/>
            </p:cNvSpPr>
            <p:nvPr/>
          </p:nvSpPr>
          <p:spPr bwMode="auto">
            <a:xfrm>
              <a:off x="2295" y="1940"/>
              <a:ext cx="60" cy="55"/>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5" name="Oval 64"/>
            <p:cNvSpPr>
              <a:spLocks noChangeArrowheads="1"/>
            </p:cNvSpPr>
            <p:nvPr/>
          </p:nvSpPr>
          <p:spPr bwMode="auto">
            <a:xfrm>
              <a:off x="2449" y="2019"/>
              <a:ext cx="60" cy="55"/>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6" name="Oval 65"/>
            <p:cNvSpPr>
              <a:spLocks noChangeArrowheads="1"/>
            </p:cNvSpPr>
            <p:nvPr/>
          </p:nvSpPr>
          <p:spPr bwMode="auto">
            <a:xfrm>
              <a:off x="2603" y="2074"/>
              <a:ext cx="61" cy="55"/>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7" name="Oval 66"/>
            <p:cNvSpPr>
              <a:spLocks noChangeArrowheads="1"/>
            </p:cNvSpPr>
            <p:nvPr/>
          </p:nvSpPr>
          <p:spPr bwMode="auto">
            <a:xfrm>
              <a:off x="2758" y="2142"/>
              <a:ext cx="60" cy="55"/>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8" name="Oval 67"/>
            <p:cNvSpPr>
              <a:spLocks noChangeArrowheads="1"/>
            </p:cNvSpPr>
            <p:nvPr/>
          </p:nvSpPr>
          <p:spPr bwMode="auto">
            <a:xfrm>
              <a:off x="2912" y="2203"/>
              <a:ext cx="61" cy="55"/>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9" name="Oval 68"/>
            <p:cNvSpPr>
              <a:spLocks noChangeArrowheads="1"/>
            </p:cNvSpPr>
            <p:nvPr/>
          </p:nvSpPr>
          <p:spPr bwMode="auto">
            <a:xfrm>
              <a:off x="3074" y="2245"/>
              <a:ext cx="60" cy="55"/>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0" name="Oval 69"/>
            <p:cNvSpPr>
              <a:spLocks noChangeArrowheads="1"/>
            </p:cNvSpPr>
            <p:nvPr/>
          </p:nvSpPr>
          <p:spPr bwMode="auto">
            <a:xfrm>
              <a:off x="1549" y="2429"/>
              <a:ext cx="54" cy="49"/>
            </a:xfrm>
            <a:prstGeom prst="ellipse">
              <a:avLst/>
            </a:prstGeom>
            <a:noFill/>
            <a:ln w="0">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1" name="Oval 70"/>
            <p:cNvSpPr>
              <a:spLocks noChangeArrowheads="1"/>
            </p:cNvSpPr>
            <p:nvPr/>
          </p:nvSpPr>
          <p:spPr bwMode="auto">
            <a:xfrm>
              <a:off x="1677" y="1824"/>
              <a:ext cx="54" cy="49"/>
            </a:xfrm>
            <a:prstGeom prst="ellipse">
              <a:avLst/>
            </a:prstGeom>
            <a:noFill/>
            <a:ln w="0">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2" name="Oval 71"/>
            <p:cNvSpPr>
              <a:spLocks noChangeArrowheads="1"/>
            </p:cNvSpPr>
            <p:nvPr/>
          </p:nvSpPr>
          <p:spPr bwMode="auto">
            <a:xfrm>
              <a:off x="1831" y="1738"/>
              <a:ext cx="54" cy="49"/>
            </a:xfrm>
            <a:prstGeom prst="ellipse">
              <a:avLst/>
            </a:prstGeom>
            <a:noFill/>
            <a:ln w="0">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3" name="Oval 72"/>
            <p:cNvSpPr>
              <a:spLocks noChangeArrowheads="1"/>
            </p:cNvSpPr>
            <p:nvPr/>
          </p:nvSpPr>
          <p:spPr bwMode="auto">
            <a:xfrm>
              <a:off x="1986" y="1787"/>
              <a:ext cx="53" cy="49"/>
            </a:xfrm>
            <a:prstGeom prst="ellipse">
              <a:avLst/>
            </a:prstGeom>
            <a:noFill/>
            <a:ln w="0">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4" name="Oval 73"/>
            <p:cNvSpPr>
              <a:spLocks noChangeArrowheads="1"/>
            </p:cNvSpPr>
            <p:nvPr/>
          </p:nvSpPr>
          <p:spPr bwMode="auto">
            <a:xfrm>
              <a:off x="2140" y="1867"/>
              <a:ext cx="54" cy="49"/>
            </a:xfrm>
            <a:prstGeom prst="ellipse">
              <a:avLst/>
            </a:prstGeom>
            <a:noFill/>
            <a:ln w="0">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5" name="Oval 74"/>
            <p:cNvSpPr>
              <a:spLocks noChangeArrowheads="1"/>
            </p:cNvSpPr>
            <p:nvPr/>
          </p:nvSpPr>
          <p:spPr bwMode="auto">
            <a:xfrm>
              <a:off x="2295" y="1940"/>
              <a:ext cx="53" cy="49"/>
            </a:xfrm>
            <a:prstGeom prst="ellipse">
              <a:avLst/>
            </a:prstGeom>
            <a:noFill/>
            <a:ln w="0">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6" name="Oval 75"/>
            <p:cNvSpPr>
              <a:spLocks noChangeArrowheads="1"/>
            </p:cNvSpPr>
            <p:nvPr/>
          </p:nvSpPr>
          <p:spPr bwMode="auto">
            <a:xfrm>
              <a:off x="2449" y="2019"/>
              <a:ext cx="54" cy="49"/>
            </a:xfrm>
            <a:prstGeom prst="ellipse">
              <a:avLst/>
            </a:prstGeom>
            <a:noFill/>
            <a:ln w="0">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7" name="Oval 76"/>
            <p:cNvSpPr>
              <a:spLocks noChangeArrowheads="1"/>
            </p:cNvSpPr>
            <p:nvPr/>
          </p:nvSpPr>
          <p:spPr bwMode="auto">
            <a:xfrm>
              <a:off x="2603" y="2074"/>
              <a:ext cx="54" cy="49"/>
            </a:xfrm>
            <a:prstGeom prst="ellipse">
              <a:avLst/>
            </a:prstGeom>
            <a:noFill/>
            <a:ln w="0">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8" name="Oval 77"/>
            <p:cNvSpPr>
              <a:spLocks noChangeArrowheads="1"/>
            </p:cNvSpPr>
            <p:nvPr/>
          </p:nvSpPr>
          <p:spPr bwMode="auto">
            <a:xfrm>
              <a:off x="2758" y="2142"/>
              <a:ext cx="54" cy="48"/>
            </a:xfrm>
            <a:prstGeom prst="ellipse">
              <a:avLst/>
            </a:prstGeom>
            <a:noFill/>
            <a:ln w="0">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9" name="Oval 78"/>
            <p:cNvSpPr>
              <a:spLocks noChangeArrowheads="1"/>
            </p:cNvSpPr>
            <p:nvPr/>
          </p:nvSpPr>
          <p:spPr bwMode="auto">
            <a:xfrm>
              <a:off x="2912" y="2203"/>
              <a:ext cx="54" cy="49"/>
            </a:xfrm>
            <a:prstGeom prst="ellipse">
              <a:avLst/>
            </a:prstGeom>
            <a:noFill/>
            <a:ln w="0">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0" name="Oval 79"/>
            <p:cNvSpPr>
              <a:spLocks noChangeArrowheads="1"/>
            </p:cNvSpPr>
            <p:nvPr/>
          </p:nvSpPr>
          <p:spPr bwMode="auto">
            <a:xfrm>
              <a:off x="3074" y="2245"/>
              <a:ext cx="53" cy="49"/>
            </a:xfrm>
            <a:prstGeom prst="ellipse">
              <a:avLst/>
            </a:prstGeom>
            <a:noFill/>
            <a:ln w="0">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1" name="Freeform 80"/>
            <p:cNvSpPr>
              <a:spLocks/>
            </p:cNvSpPr>
            <p:nvPr/>
          </p:nvSpPr>
          <p:spPr bwMode="auto">
            <a:xfrm>
              <a:off x="1576" y="1702"/>
              <a:ext cx="1524" cy="574"/>
            </a:xfrm>
            <a:custGeom>
              <a:avLst/>
              <a:gdLst>
                <a:gd name="T0" fmla="*/ 0 w 1524"/>
                <a:gd name="T1" fmla="*/ 574 h 574"/>
                <a:gd name="T2" fmla="*/ 128 w 1524"/>
                <a:gd name="T3" fmla="*/ 104 h 574"/>
                <a:gd name="T4" fmla="*/ 282 w 1524"/>
                <a:gd name="T5" fmla="*/ 0 h 574"/>
                <a:gd name="T6" fmla="*/ 437 w 1524"/>
                <a:gd name="T7" fmla="*/ 24 h 574"/>
                <a:gd name="T8" fmla="*/ 591 w 1524"/>
                <a:gd name="T9" fmla="*/ 49 h 574"/>
                <a:gd name="T10" fmla="*/ 745 w 1524"/>
                <a:gd name="T11" fmla="*/ 85 h 574"/>
                <a:gd name="T12" fmla="*/ 900 w 1524"/>
                <a:gd name="T13" fmla="*/ 122 h 574"/>
                <a:gd name="T14" fmla="*/ 1054 w 1524"/>
                <a:gd name="T15" fmla="*/ 146 h 574"/>
                <a:gd name="T16" fmla="*/ 1209 w 1524"/>
                <a:gd name="T17" fmla="*/ 177 h 574"/>
                <a:gd name="T18" fmla="*/ 1363 w 1524"/>
                <a:gd name="T19" fmla="*/ 195 h 574"/>
                <a:gd name="T20" fmla="*/ 1524 w 1524"/>
                <a:gd name="T21" fmla="*/ 238 h 5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24" h="574">
                  <a:moveTo>
                    <a:pt x="0" y="574"/>
                  </a:moveTo>
                  <a:lnTo>
                    <a:pt x="128" y="104"/>
                  </a:lnTo>
                  <a:lnTo>
                    <a:pt x="282" y="0"/>
                  </a:lnTo>
                  <a:lnTo>
                    <a:pt x="437" y="24"/>
                  </a:lnTo>
                  <a:lnTo>
                    <a:pt x="591" y="49"/>
                  </a:lnTo>
                  <a:lnTo>
                    <a:pt x="745" y="85"/>
                  </a:lnTo>
                  <a:lnTo>
                    <a:pt x="900" y="122"/>
                  </a:lnTo>
                  <a:lnTo>
                    <a:pt x="1054" y="146"/>
                  </a:lnTo>
                  <a:lnTo>
                    <a:pt x="1209" y="177"/>
                  </a:lnTo>
                  <a:lnTo>
                    <a:pt x="1363" y="195"/>
                  </a:lnTo>
                  <a:lnTo>
                    <a:pt x="1524" y="238"/>
                  </a:lnTo>
                </a:path>
              </a:pathLst>
            </a:custGeom>
            <a:noFill/>
            <a:ln w="0">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2" name="Line 81"/>
            <p:cNvSpPr>
              <a:spLocks noChangeShapeType="1"/>
            </p:cNvSpPr>
            <p:nvPr/>
          </p:nvSpPr>
          <p:spPr bwMode="auto">
            <a:xfrm>
              <a:off x="1549" y="2276"/>
              <a:ext cx="54" cy="0"/>
            </a:xfrm>
            <a:prstGeom prst="line">
              <a:avLst/>
            </a:prstGeom>
            <a:noFill/>
            <a:ln w="0">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3" name="Line 82"/>
            <p:cNvSpPr>
              <a:spLocks noChangeShapeType="1"/>
            </p:cNvSpPr>
            <p:nvPr/>
          </p:nvSpPr>
          <p:spPr bwMode="auto">
            <a:xfrm>
              <a:off x="1576" y="2252"/>
              <a:ext cx="0" cy="48"/>
            </a:xfrm>
            <a:prstGeom prst="line">
              <a:avLst/>
            </a:prstGeom>
            <a:noFill/>
            <a:ln w="0">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4" name="Line 83"/>
            <p:cNvSpPr>
              <a:spLocks noChangeShapeType="1"/>
            </p:cNvSpPr>
            <p:nvPr/>
          </p:nvSpPr>
          <p:spPr bwMode="auto">
            <a:xfrm>
              <a:off x="1677" y="1806"/>
              <a:ext cx="54" cy="0"/>
            </a:xfrm>
            <a:prstGeom prst="line">
              <a:avLst/>
            </a:prstGeom>
            <a:noFill/>
            <a:ln w="0">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5" name="Line 84"/>
            <p:cNvSpPr>
              <a:spLocks noChangeShapeType="1"/>
            </p:cNvSpPr>
            <p:nvPr/>
          </p:nvSpPr>
          <p:spPr bwMode="auto">
            <a:xfrm>
              <a:off x="1704" y="1781"/>
              <a:ext cx="0" cy="49"/>
            </a:xfrm>
            <a:prstGeom prst="line">
              <a:avLst/>
            </a:prstGeom>
            <a:noFill/>
            <a:ln w="0">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6" name="Line 85"/>
            <p:cNvSpPr>
              <a:spLocks noChangeShapeType="1"/>
            </p:cNvSpPr>
            <p:nvPr/>
          </p:nvSpPr>
          <p:spPr bwMode="auto">
            <a:xfrm>
              <a:off x="1831" y="1702"/>
              <a:ext cx="54" cy="0"/>
            </a:xfrm>
            <a:prstGeom prst="line">
              <a:avLst/>
            </a:prstGeom>
            <a:noFill/>
            <a:ln w="0">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7" name="Line 86"/>
            <p:cNvSpPr>
              <a:spLocks noChangeShapeType="1"/>
            </p:cNvSpPr>
            <p:nvPr/>
          </p:nvSpPr>
          <p:spPr bwMode="auto">
            <a:xfrm>
              <a:off x="1858" y="1677"/>
              <a:ext cx="0" cy="49"/>
            </a:xfrm>
            <a:prstGeom prst="line">
              <a:avLst/>
            </a:prstGeom>
            <a:noFill/>
            <a:ln w="0">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8" name="Line 87"/>
            <p:cNvSpPr>
              <a:spLocks noChangeShapeType="1"/>
            </p:cNvSpPr>
            <p:nvPr/>
          </p:nvSpPr>
          <p:spPr bwMode="auto">
            <a:xfrm>
              <a:off x="1986" y="1726"/>
              <a:ext cx="53" cy="0"/>
            </a:xfrm>
            <a:prstGeom prst="line">
              <a:avLst/>
            </a:prstGeom>
            <a:noFill/>
            <a:ln w="0">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9" name="Line 88"/>
            <p:cNvSpPr>
              <a:spLocks noChangeShapeType="1"/>
            </p:cNvSpPr>
            <p:nvPr/>
          </p:nvSpPr>
          <p:spPr bwMode="auto">
            <a:xfrm>
              <a:off x="2013" y="1702"/>
              <a:ext cx="0" cy="49"/>
            </a:xfrm>
            <a:prstGeom prst="line">
              <a:avLst/>
            </a:prstGeom>
            <a:noFill/>
            <a:ln w="0">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00" name="Line 89"/>
            <p:cNvSpPr>
              <a:spLocks noChangeShapeType="1"/>
            </p:cNvSpPr>
            <p:nvPr/>
          </p:nvSpPr>
          <p:spPr bwMode="auto">
            <a:xfrm>
              <a:off x="2140" y="1751"/>
              <a:ext cx="54" cy="0"/>
            </a:xfrm>
            <a:prstGeom prst="line">
              <a:avLst/>
            </a:prstGeom>
            <a:noFill/>
            <a:ln w="0">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01" name="Line 90"/>
            <p:cNvSpPr>
              <a:spLocks noChangeShapeType="1"/>
            </p:cNvSpPr>
            <p:nvPr/>
          </p:nvSpPr>
          <p:spPr bwMode="auto">
            <a:xfrm>
              <a:off x="2167" y="1726"/>
              <a:ext cx="0" cy="49"/>
            </a:xfrm>
            <a:prstGeom prst="line">
              <a:avLst/>
            </a:prstGeom>
            <a:noFill/>
            <a:ln w="0">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02" name="Line 91"/>
            <p:cNvSpPr>
              <a:spLocks noChangeShapeType="1"/>
            </p:cNvSpPr>
            <p:nvPr/>
          </p:nvSpPr>
          <p:spPr bwMode="auto">
            <a:xfrm>
              <a:off x="2295" y="1787"/>
              <a:ext cx="53" cy="0"/>
            </a:xfrm>
            <a:prstGeom prst="line">
              <a:avLst/>
            </a:prstGeom>
            <a:noFill/>
            <a:ln w="0">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03" name="Line 92"/>
            <p:cNvSpPr>
              <a:spLocks noChangeShapeType="1"/>
            </p:cNvSpPr>
            <p:nvPr/>
          </p:nvSpPr>
          <p:spPr bwMode="auto">
            <a:xfrm>
              <a:off x="2321" y="1763"/>
              <a:ext cx="0" cy="49"/>
            </a:xfrm>
            <a:prstGeom prst="line">
              <a:avLst/>
            </a:prstGeom>
            <a:noFill/>
            <a:ln w="0">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04" name="Line 93"/>
            <p:cNvSpPr>
              <a:spLocks noChangeShapeType="1"/>
            </p:cNvSpPr>
            <p:nvPr/>
          </p:nvSpPr>
          <p:spPr bwMode="auto">
            <a:xfrm>
              <a:off x="2449" y="1824"/>
              <a:ext cx="54" cy="0"/>
            </a:xfrm>
            <a:prstGeom prst="line">
              <a:avLst/>
            </a:prstGeom>
            <a:noFill/>
            <a:ln w="0">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05" name="Line 94"/>
            <p:cNvSpPr>
              <a:spLocks noChangeShapeType="1"/>
            </p:cNvSpPr>
            <p:nvPr/>
          </p:nvSpPr>
          <p:spPr bwMode="auto">
            <a:xfrm>
              <a:off x="2476" y="1800"/>
              <a:ext cx="0" cy="48"/>
            </a:xfrm>
            <a:prstGeom prst="line">
              <a:avLst/>
            </a:prstGeom>
            <a:noFill/>
            <a:ln w="0">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06" name="Line 95"/>
            <p:cNvSpPr>
              <a:spLocks noChangeShapeType="1"/>
            </p:cNvSpPr>
            <p:nvPr/>
          </p:nvSpPr>
          <p:spPr bwMode="auto">
            <a:xfrm>
              <a:off x="2603" y="1848"/>
              <a:ext cx="54" cy="0"/>
            </a:xfrm>
            <a:prstGeom prst="line">
              <a:avLst/>
            </a:prstGeom>
            <a:noFill/>
            <a:ln w="0">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07" name="Line 96"/>
            <p:cNvSpPr>
              <a:spLocks noChangeShapeType="1"/>
            </p:cNvSpPr>
            <p:nvPr/>
          </p:nvSpPr>
          <p:spPr bwMode="auto">
            <a:xfrm>
              <a:off x="2630" y="1824"/>
              <a:ext cx="0" cy="49"/>
            </a:xfrm>
            <a:prstGeom prst="line">
              <a:avLst/>
            </a:prstGeom>
            <a:noFill/>
            <a:ln w="0">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08" name="Line 97"/>
            <p:cNvSpPr>
              <a:spLocks noChangeShapeType="1"/>
            </p:cNvSpPr>
            <p:nvPr/>
          </p:nvSpPr>
          <p:spPr bwMode="auto">
            <a:xfrm>
              <a:off x="2758" y="1879"/>
              <a:ext cx="54" cy="0"/>
            </a:xfrm>
            <a:prstGeom prst="line">
              <a:avLst/>
            </a:prstGeom>
            <a:noFill/>
            <a:ln w="0">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09" name="Line 98"/>
            <p:cNvSpPr>
              <a:spLocks noChangeShapeType="1"/>
            </p:cNvSpPr>
            <p:nvPr/>
          </p:nvSpPr>
          <p:spPr bwMode="auto">
            <a:xfrm>
              <a:off x="2785" y="1855"/>
              <a:ext cx="0" cy="48"/>
            </a:xfrm>
            <a:prstGeom prst="line">
              <a:avLst/>
            </a:prstGeom>
            <a:noFill/>
            <a:ln w="0">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10" name="Line 99"/>
            <p:cNvSpPr>
              <a:spLocks noChangeShapeType="1"/>
            </p:cNvSpPr>
            <p:nvPr/>
          </p:nvSpPr>
          <p:spPr bwMode="auto">
            <a:xfrm>
              <a:off x="2912" y="1897"/>
              <a:ext cx="54" cy="0"/>
            </a:xfrm>
            <a:prstGeom prst="line">
              <a:avLst/>
            </a:prstGeom>
            <a:noFill/>
            <a:ln w="0">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11" name="Line 100"/>
            <p:cNvSpPr>
              <a:spLocks noChangeShapeType="1"/>
            </p:cNvSpPr>
            <p:nvPr/>
          </p:nvSpPr>
          <p:spPr bwMode="auto">
            <a:xfrm>
              <a:off x="2939" y="1873"/>
              <a:ext cx="0" cy="49"/>
            </a:xfrm>
            <a:prstGeom prst="line">
              <a:avLst/>
            </a:prstGeom>
            <a:noFill/>
            <a:ln w="0">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12" name="Line 101"/>
            <p:cNvSpPr>
              <a:spLocks noChangeShapeType="1"/>
            </p:cNvSpPr>
            <p:nvPr/>
          </p:nvSpPr>
          <p:spPr bwMode="auto">
            <a:xfrm>
              <a:off x="3074" y="1940"/>
              <a:ext cx="53" cy="0"/>
            </a:xfrm>
            <a:prstGeom prst="line">
              <a:avLst/>
            </a:prstGeom>
            <a:noFill/>
            <a:ln w="0">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13" name="Line 102"/>
            <p:cNvSpPr>
              <a:spLocks noChangeShapeType="1"/>
            </p:cNvSpPr>
            <p:nvPr/>
          </p:nvSpPr>
          <p:spPr bwMode="auto">
            <a:xfrm>
              <a:off x="3100" y="1916"/>
              <a:ext cx="0" cy="48"/>
            </a:xfrm>
            <a:prstGeom prst="line">
              <a:avLst/>
            </a:prstGeom>
            <a:noFill/>
            <a:ln w="0">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14" name="Line 103"/>
            <p:cNvSpPr>
              <a:spLocks noChangeShapeType="1"/>
            </p:cNvSpPr>
            <p:nvPr/>
          </p:nvSpPr>
          <p:spPr bwMode="auto">
            <a:xfrm>
              <a:off x="1563" y="2264"/>
              <a:ext cx="27" cy="24"/>
            </a:xfrm>
            <a:prstGeom prst="line">
              <a:avLst/>
            </a:prstGeom>
            <a:noFill/>
            <a:ln w="0">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15" name="Line 104"/>
            <p:cNvSpPr>
              <a:spLocks noChangeShapeType="1"/>
            </p:cNvSpPr>
            <p:nvPr/>
          </p:nvSpPr>
          <p:spPr bwMode="auto">
            <a:xfrm flipH="1">
              <a:off x="1563" y="2264"/>
              <a:ext cx="27" cy="24"/>
            </a:xfrm>
            <a:prstGeom prst="line">
              <a:avLst/>
            </a:prstGeom>
            <a:noFill/>
            <a:ln w="0">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16" name="Line 105"/>
            <p:cNvSpPr>
              <a:spLocks noChangeShapeType="1"/>
            </p:cNvSpPr>
            <p:nvPr/>
          </p:nvSpPr>
          <p:spPr bwMode="auto">
            <a:xfrm>
              <a:off x="1690" y="1793"/>
              <a:ext cx="27" cy="25"/>
            </a:xfrm>
            <a:prstGeom prst="line">
              <a:avLst/>
            </a:prstGeom>
            <a:noFill/>
            <a:ln w="0">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17" name="Line 106"/>
            <p:cNvSpPr>
              <a:spLocks noChangeShapeType="1"/>
            </p:cNvSpPr>
            <p:nvPr/>
          </p:nvSpPr>
          <p:spPr bwMode="auto">
            <a:xfrm flipH="1">
              <a:off x="1690" y="1793"/>
              <a:ext cx="27" cy="25"/>
            </a:xfrm>
            <a:prstGeom prst="line">
              <a:avLst/>
            </a:prstGeom>
            <a:noFill/>
            <a:ln w="0">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18" name="Line 107"/>
            <p:cNvSpPr>
              <a:spLocks noChangeShapeType="1"/>
            </p:cNvSpPr>
            <p:nvPr/>
          </p:nvSpPr>
          <p:spPr bwMode="auto">
            <a:xfrm>
              <a:off x="1845" y="1690"/>
              <a:ext cx="27" cy="24"/>
            </a:xfrm>
            <a:prstGeom prst="line">
              <a:avLst/>
            </a:prstGeom>
            <a:noFill/>
            <a:ln w="0">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19" name="Line 108"/>
            <p:cNvSpPr>
              <a:spLocks noChangeShapeType="1"/>
            </p:cNvSpPr>
            <p:nvPr/>
          </p:nvSpPr>
          <p:spPr bwMode="auto">
            <a:xfrm flipH="1">
              <a:off x="1845" y="1690"/>
              <a:ext cx="27" cy="24"/>
            </a:xfrm>
            <a:prstGeom prst="line">
              <a:avLst/>
            </a:prstGeom>
            <a:noFill/>
            <a:ln w="0">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20" name="Line 109"/>
            <p:cNvSpPr>
              <a:spLocks noChangeShapeType="1"/>
            </p:cNvSpPr>
            <p:nvPr/>
          </p:nvSpPr>
          <p:spPr bwMode="auto">
            <a:xfrm>
              <a:off x="1999" y="1714"/>
              <a:ext cx="27" cy="24"/>
            </a:xfrm>
            <a:prstGeom prst="line">
              <a:avLst/>
            </a:prstGeom>
            <a:noFill/>
            <a:ln w="0">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21" name="Line 110"/>
            <p:cNvSpPr>
              <a:spLocks noChangeShapeType="1"/>
            </p:cNvSpPr>
            <p:nvPr/>
          </p:nvSpPr>
          <p:spPr bwMode="auto">
            <a:xfrm flipH="1">
              <a:off x="1999" y="1714"/>
              <a:ext cx="27" cy="24"/>
            </a:xfrm>
            <a:prstGeom prst="line">
              <a:avLst/>
            </a:prstGeom>
            <a:noFill/>
            <a:ln w="0">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22" name="Line 111"/>
            <p:cNvSpPr>
              <a:spLocks noChangeShapeType="1"/>
            </p:cNvSpPr>
            <p:nvPr/>
          </p:nvSpPr>
          <p:spPr bwMode="auto">
            <a:xfrm>
              <a:off x="2154" y="1738"/>
              <a:ext cx="26" cy="25"/>
            </a:xfrm>
            <a:prstGeom prst="line">
              <a:avLst/>
            </a:prstGeom>
            <a:noFill/>
            <a:ln w="0">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23" name="Line 112"/>
            <p:cNvSpPr>
              <a:spLocks noChangeShapeType="1"/>
            </p:cNvSpPr>
            <p:nvPr/>
          </p:nvSpPr>
          <p:spPr bwMode="auto">
            <a:xfrm flipH="1">
              <a:off x="2154" y="1738"/>
              <a:ext cx="26" cy="25"/>
            </a:xfrm>
            <a:prstGeom prst="line">
              <a:avLst/>
            </a:prstGeom>
            <a:noFill/>
            <a:ln w="0">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24" name="Line 113"/>
            <p:cNvSpPr>
              <a:spLocks noChangeShapeType="1"/>
            </p:cNvSpPr>
            <p:nvPr/>
          </p:nvSpPr>
          <p:spPr bwMode="auto">
            <a:xfrm>
              <a:off x="2308" y="1775"/>
              <a:ext cx="27" cy="25"/>
            </a:xfrm>
            <a:prstGeom prst="line">
              <a:avLst/>
            </a:prstGeom>
            <a:noFill/>
            <a:ln w="0">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25" name="Line 114"/>
            <p:cNvSpPr>
              <a:spLocks noChangeShapeType="1"/>
            </p:cNvSpPr>
            <p:nvPr/>
          </p:nvSpPr>
          <p:spPr bwMode="auto">
            <a:xfrm flipH="1">
              <a:off x="2308" y="1775"/>
              <a:ext cx="27" cy="25"/>
            </a:xfrm>
            <a:prstGeom prst="line">
              <a:avLst/>
            </a:prstGeom>
            <a:noFill/>
            <a:ln w="0">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26" name="Line 115"/>
            <p:cNvSpPr>
              <a:spLocks noChangeShapeType="1"/>
            </p:cNvSpPr>
            <p:nvPr/>
          </p:nvSpPr>
          <p:spPr bwMode="auto">
            <a:xfrm>
              <a:off x="2462" y="1812"/>
              <a:ext cx="27" cy="24"/>
            </a:xfrm>
            <a:prstGeom prst="line">
              <a:avLst/>
            </a:prstGeom>
            <a:noFill/>
            <a:ln w="0">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27" name="Line 116"/>
            <p:cNvSpPr>
              <a:spLocks noChangeShapeType="1"/>
            </p:cNvSpPr>
            <p:nvPr/>
          </p:nvSpPr>
          <p:spPr bwMode="auto">
            <a:xfrm flipH="1">
              <a:off x="2462" y="1812"/>
              <a:ext cx="27" cy="24"/>
            </a:xfrm>
            <a:prstGeom prst="line">
              <a:avLst/>
            </a:prstGeom>
            <a:noFill/>
            <a:ln w="0">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28" name="Line 117"/>
            <p:cNvSpPr>
              <a:spLocks noChangeShapeType="1"/>
            </p:cNvSpPr>
            <p:nvPr/>
          </p:nvSpPr>
          <p:spPr bwMode="auto">
            <a:xfrm>
              <a:off x="2617" y="1836"/>
              <a:ext cx="27" cy="25"/>
            </a:xfrm>
            <a:prstGeom prst="line">
              <a:avLst/>
            </a:prstGeom>
            <a:noFill/>
            <a:ln w="0">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29" name="Line 118"/>
            <p:cNvSpPr>
              <a:spLocks noChangeShapeType="1"/>
            </p:cNvSpPr>
            <p:nvPr/>
          </p:nvSpPr>
          <p:spPr bwMode="auto">
            <a:xfrm flipH="1">
              <a:off x="2617" y="1836"/>
              <a:ext cx="27" cy="25"/>
            </a:xfrm>
            <a:prstGeom prst="line">
              <a:avLst/>
            </a:prstGeom>
            <a:noFill/>
            <a:ln w="0">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30" name="Line 119"/>
            <p:cNvSpPr>
              <a:spLocks noChangeShapeType="1"/>
            </p:cNvSpPr>
            <p:nvPr/>
          </p:nvSpPr>
          <p:spPr bwMode="auto">
            <a:xfrm>
              <a:off x="2771" y="1867"/>
              <a:ext cx="27" cy="24"/>
            </a:xfrm>
            <a:prstGeom prst="line">
              <a:avLst/>
            </a:prstGeom>
            <a:noFill/>
            <a:ln w="0">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31" name="Line 120"/>
            <p:cNvSpPr>
              <a:spLocks noChangeShapeType="1"/>
            </p:cNvSpPr>
            <p:nvPr/>
          </p:nvSpPr>
          <p:spPr bwMode="auto">
            <a:xfrm flipH="1">
              <a:off x="2771" y="1867"/>
              <a:ext cx="27" cy="24"/>
            </a:xfrm>
            <a:prstGeom prst="line">
              <a:avLst/>
            </a:prstGeom>
            <a:noFill/>
            <a:ln w="0">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32" name="Line 121"/>
            <p:cNvSpPr>
              <a:spLocks noChangeShapeType="1"/>
            </p:cNvSpPr>
            <p:nvPr/>
          </p:nvSpPr>
          <p:spPr bwMode="auto">
            <a:xfrm>
              <a:off x="2926" y="1885"/>
              <a:ext cx="27" cy="25"/>
            </a:xfrm>
            <a:prstGeom prst="line">
              <a:avLst/>
            </a:prstGeom>
            <a:noFill/>
            <a:ln w="0">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33" name="Line 122"/>
            <p:cNvSpPr>
              <a:spLocks noChangeShapeType="1"/>
            </p:cNvSpPr>
            <p:nvPr/>
          </p:nvSpPr>
          <p:spPr bwMode="auto">
            <a:xfrm flipH="1">
              <a:off x="2926" y="1885"/>
              <a:ext cx="27" cy="25"/>
            </a:xfrm>
            <a:prstGeom prst="line">
              <a:avLst/>
            </a:prstGeom>
            <a:noFill/>
            <a:ln w="0">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34" name="Line 123"/>
            <p:cNvSpPr>
              <a:spLocks noChangeShapeType="1"/>
            </p:cNvSpPr>
            <p:nvPr/>
          </p:nvSpPr>
          <p:spPr bwMode="auto">
            <a:xfrm>
              <a:off x="3087" y="1928"/>
              <a:ext cx="27" cy="24"/>
            </a:xfrm>
            <a:prstGeom prst="line">
              <a:avLst/>
            </a:prstGeom>
            <a:noFill/>
            <a:ln w="0">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35" name="Line 124"/>
            <p:cNvSpPr>
              <a:spLocks noChangeShapeType="1"/>
            </p:cNvSpPr>
            <p:nvPr/>
          </p:nvSpPr>
          <p:spPr bwMode="auto">
            <a:xfrm flipH="1">
              <a:off x="3087" y="1928"/>
              <a:ext cx="27" cy="24"/>
            </a:xfrm>
            <a:prstGeom prst="line">
              <a:avLst/>
            </a:prstGeom>
            <a:noFill/>
            <a:ln w="0">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36" name="Freeform 125"/>
            <p:cNvSpPr>
              <a:spLocks/>
            </p:cNvSpPr>
            <p:nvPr/>
          </p:nvSpPr>
          <p:spPr bwMode="auto">
            <a:xfrm>
              <a:off x="1576" y="1592"/>
              <a:ext cx="1524" cy="660"/>
            </a:xfrm>
            <a:custGeom>
              <a:avLst/>
              <a:gdLst>
                <a:gd name="T0" fmla="*/ 0 w 1524"/>
                <a:gd name="T1" fmla="*/ 660 h 660"/>
                <a:gd name="T2" fmla="*/ 128 w 1524"/>
                <a:gd name="T3" fmla="*/ 122 h 660"/>
                <a:gd name="T4" fmla="*/ 282 w 1524"/>
                <a:gd name="T5" fmla="*/ 30 h 660"/>
                <a:gd name="T6" fmla="*/ 437 w 1524"/>
                <a:gd name="T7" fmla="*/ 0 h 660"/>
                <a:gd name="T8" fmla="*/ 591 w 1524"/>
                <a:gd name="T9" fmla="*/ 12 h 660"/>
                <a:gd name="T10" fmla="*/ 745 w 1524"/>
                <a:gd name="T11" fmla="*/ 12 h 660"/>
                <a:gd name="T12" fmla="*/ 900 w 1524"/>
                <a:gd name="T13" fmla="*/ 24 h 660"/>
                <a:gd name="T14" fmla="*/ 1054 w 1524"/>
                <a:gd name="T15" fmla="*/ 61 h 660"/>
                <a:gd name="T16" fmla="*/ 1209 w 1524"/>
                <a:gd name="T17" fmla="*/ 79 h 660"/>
                <a:gd name="T18" fmla="*/ 1363 w 1524"/>
                <a:gd name="T19" fmla="*/ 85 h 660"/>
                <a:gd name="T20" fmla="*/ 1524 w 1524"/>
                <a:gd name="T21" fmla="*/ 98 h 6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24" h="660">
                  <a:moveTo>
                    <a:pt x="0" y="660"/>
                  </a:moveTo>
                  <a:lnTo>
                    <a:pt x="128" y="122"/>
                  </a:lnTo>
                  <a:lnTo>
                    <a:pt x="282" y="30"/>
                  </a:lnTo>
                  <a:lnTo>
                    <a:pt x="437" y="0"/>
                  </a:lnTo>
                  <a:lnTo>
                    <a:pt x="591" y="12"/>
                  </a:lnTo>
                  <a:lnTo>
                    <a:pt x="745" y="12"/>
                  </a:lnTo>
                  <a:lnTo>
                    <a:pt x="900" y="24"/>
                  </a:lnTo>
                  <a:lnTo>
                    <a:pt x="1054" y="61"/>
                  </a:lnTo>
                  <a:lnTo>
                    <a:pt x="1209" y="79"/>
                  </a:lnTo>
                  <a:lnTo>
                    <a:pt x="1363" y="85"/>
                  </a:lnTo>
                  <a:lnTo>
                    <a:pt x="1524" y="98"/>
                  </a:lnTo>
                </a:path>
              </a:pathLst>
            </a:custGeom>
            <a:noFill/>
            <a:ln w="0">
              <a:solidFill>
                <a:srgbClr val="FF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37" name="Rectangle 126"/>
            <p:cNvSpPr>
              <a:spLocks noChangeArrowheads="1"/>
            </p:cNvSpPr>
            <p:nvPr/>
          </p:nvSpPr>
          <p:spPr bwMode="auto">
            <a:xfrm>
              <a:off x="1549" y="2227"/>
              <a:ext cx="54" cy="49"/>
            </a:xfrm>
            <a:prstGeom prst="rect">
              <a:avLst/>
            </a:prstGeom>
            <a:solidFill>
              <a:srgbClr val="FF0000"/>
            </a:solidFill>
            <a:ln w="0">
              <a:solidFill>
                <a:srgbClr val="FF00FF"/>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38" name="Rectangle 127"/>
            <p:cNvSpPr>
              <a:spLocks noChangeArrowheads="1"/>
            </p:cNvSpPr>
            <p:nvPr/>
          </p:nvSpPr>
          <p:spPr bwMode="auto">
            <a:xfrm>
              <a:off x="1677" y="1690"/>
              <a:ext cx="54" cy="48"/>
            </a:xfrm>
            <a:prstGeom prst="rect">
              <a:avLst/>
            </a:prstGeom>
            <a:solidFill>
              <a:srgbClr val="FF0000"/>
            </a:solidFill>
            <a:ln w="0">
              <a:solidFill>
                <a:srgbClr val="FF00FF"/>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39" name="Rectangle 128"/>
            <p:cNvSpPr>
              <a:spLocks noChangeArrowheads="1"/>
            </p:cNvSpPr>
            <p:nvPr/>
          </p:nvSpPr>
          <p:spPr bwMode="auto">
            <a:xfrm>
              <a:off x="1831" y="1598"/>
              <a:ext cx="54" cy="49"/>
            </a:xfrm>
            <a:prstGeom prst="rect">
              <a:avLst/>
            </a:prstGeom>
            <a:solidFill>
              <a:srgbClr val="FF0000"/>
            </a:solidFill>
            <a:ln w="0">
              <a:solidFill>
                <a:srgbClr val="FF00FF"/>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40" name="Rectangle 129"/>
            <p:cNvSpPr>
              <a:spLocks noChangeArrowheads="1"/>
            </p:cNvSpPr>
            <p:nvPr/>
          </p:nvSpPr>
          <p:spPr bwMode="auto">
            <a:xfrm>
              <a:off x="1986" y="1567"/>
              <a:ext cx="53" cy="49"/>
            </a:xfrm>
            <a:prstGeom prst="rect">
              <a:avLst/>
            </a:prstGeom>
            <a:solidFill>
              <a:srgbClr val="FF0000"/>
            </a:solidFill>
            <a:ln w="0">
              <a:solidFill>
                <a:srgbClr val="FF00FF"/>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41" name="Rectangle 130"/>
            <p:cNvSpPr>
              <a:spLocks noChangeArrowheads="1"/>
            </p:cNvSpPr>
            <p:nvPr/>
          </p:nvSpPr>
          <p:spPr bwMode="auto">
            <a:xfrm>
              <a:off x="2140" y="1580"/>
              <a:ext cx="54" cy="49"/>
            </a:xfrm>
            <a:prstGeom prst="rect">
              <a:avLst/>
            </a:prstGeom>
            <a:solidFill>
              <a:srgbClr val="FF0000"/>
            </a:solidFill>
            <a:ln w="0">
              <a:solidFill>
                <a:srgbClr val="FF00FF"/>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42" name="Rectangle 131"/>
            <p:cNvSpPr>
              <a:spLocks noChangeArrowheads="1"/>
            </p:cNvSpPr>
            <p:nvPr/>
          </p:nvSpPr>
          <p:spPr bwMode="auto">
            <a:xfrm>
              <a:off x="2295" y="1580"/>
              <a:ext cx="53" cy="49"/>
            </a:xfrm>
            <a:prstGeom prst="rect">
              <a:avLst/>
            </a:prstGeom>
            <a:solidFill>
              <a:srgbClr val="FF0000"/>
            </a:solidFill>
            <a:ln w="0">
              <a:solidFill>
                <a:srgbClr val="FF00FF"/>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43" name="Rectangle 132"/>
            <p:cNvSpPr>
              <a:spLocks noChangeArrowheads="1"/>
            </p:cNvSpPr>
            <p:nvPr/>
          </p:nvSpPr>
          <p:spPr bwMode="auto">
            <a:xfrm>
              <a:off x="2449" y="1592"/>
              <a:ext cx="54" cy="49"/>
            </a:xfrm>
            <a:prstGeom prst="rect">
              <a:avLst/>
            </a:prstGeom>
            <a:solidFill>
              <a:srgbClr val="FF0000"/>
            </a:solidFill>
            <a:ln w="0">
              <a:solidFill>
                <a:srgbClr val="FF00FF"/>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44" name="Rectangle 133"/>
            <p:cNvSpPr>
              <a:spLocks noChangeArrowheads="1"/>
            </p:cNvSpPr>
            <p:nvPr/>
          </p:nvSpPr>
          <p:spPr bwMode="auto">
            <a:xfrm>
              <a:off x="2603" y="1629"/>
              <a:ext cx="54" cy="48"/>
            </a:xfrm>
            <a:prstGeom prst="rect">
              <a:avLst/>
            </a:prstGeom>
            <a:solidFill>
              <a:srgbClr val="FF0000"/>
            </a:solidFill>
            <a:ln w="0">
              <a:solidFill>
                <a:srgbClr val="FF00FF"/>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45" name="Rectangle 134"/>
            <p:cNvSpPr>
              <a:spLocks noChangeArrowheads="1"/>
            </p:cNvSpPr>
            <p:nvPr/>
          </p:nvSpPr>
          <p:spPr bwMode="auto">
            <a:xfrm>
              <a:off x="2758" y="1647"/>
              <a:ext cx="54" cy="49"/>
            </a:xfrm>
            <a:prstGeom prst="rect">
              <a:avLst/>
            </a:prstGeom>
            <a:solidFill>
              <a:srgbClr val="FF0000"/>
            </a:solidFill>
            <a:ln w="0">
              <a:solidFill>
                <a:srgbClr val="FF00FF"/>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46" name="Rectangle 135"/>
            <p:cNvSpPr>
              <a:spLocks noChangeArrowheads="1"/>
            </p:cNvSpPr>
            <p:nvPr/>
          </p:nvSpPr>
          <p:spPr bwMode="auto">
            <a:xfrm>
              <a:off x="2912" y="1653"/>
              <a:ext cx="54" cy="49"/>
            </a:xfrm>
            <a:prstGeom prst="rect">
              <a:avLst/>
            </a:prstGeom>
            <a:solidFill>
              <a:srgbClr val="FF0000"/>
            </a:solidFill>
            <a:ln w="0">
              <a:solidFill>
                <a:srgbClr val="FF00FF"/>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47" name="Rectangle 136"/>
            <p:cNvSpPr>
              <a:spLocks noChangeArrowheads="1"/>
            </p:cNvSpPr>
            <p:nvPr/>
          </p:nvSpPr>
          <p:spPr bwMode="auto">
            <a:xfrm>
              <a:off x="3074" y="1665"/>
              <a:ext cx="53" cy="49"/>
            </a:xfrm>
            <a:prstGeom prst="rect">
              <a:avLst/>
            </a:prstGeom>
            <a:solidFill>
              <a:srgbClr val="FF0000"/>
            </a:solidFill>
            <a:ln w="0">
              <a:solidFill>
                <a:srgbClr val="FF00FF"/>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48" name="Freeform 137"/>
            <p:cNvSpPr>
              <a:spLocks/>
            </p:cNvSpPr>
            <p:nvPr/>
          </p:nvSpPr>
          <p:spPr bwMode="auto">
            <a:xfrm>
              <a:off x="1576" y="1299"/>
              <a:ext cx="1524" cy="452"/>
            </a:xfrm>
            <a:custGeom>
              <a:avLst/>
              <a:gdLst>
                <a:gd name="T0" fmla="*/ 0 w 1524"/>
                <a:gd name="T1" fmla="*/ 452 h 452"/>
                <a:gd name="T2" fmla="*/ 128 w 1524"/>
                <a:gd name="T3" fmla="*/ 0 h 452"/>
                <a:gd name="T4" fmla="*/ 282 w 1524"/>
                <a:gd name="T5" fmla="*/ 0 h 452"/>
                <a:gd name="T6" fmla="*/ 437 w 1524"/>
                <a:gd name="T7" fmla="*/ 49 h 452"/>
                <a:gd name="T8" fmla="*/ 591 w 1524"/>
                <a:gd name="T9" fmla="*/ 85 h 452"/>
                <a:gd name="T10" fmla="*/ 745 w 1524"/>
                <a:gd name="T11" fmla="*/ 152 h 452"/>
                <a:gd name="T12" fmla="*/ 900 w 1524"/>
                <a:gd name="T13" fmla="*/ 232 h 452"/>
                <a:gd name="T14" fmla="*/ 1054 w 1524"/>
                <a:gd name="T15" fmla="*/ 330 h 452"/>
                <a:gd name="T16" fmla="*/ 1209 w 1524"/>
                <a:gd name="T17" fmla="*/ 385 h 452"/>
                <a:gd name="T18" fmla="*/ 1363 w 1524"/>
                <a:gd name="T19" fmla="*/ 415 h 452"/>
                <a:gd name="T20" fmla="*/ 1524 w 1524"/>
                <a:gd name="T21" fmla="*/ 415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24" h="452">
                  <a:moveTo>
                    <a:pt x="0" y="452"/>
                  </a:moveTo>
                  <a:lnTo>
                    <a:pt x="128" y="0"/>
                  </a:lnTo>
                  <a:lnTo>
                    <a:pt x="282" y="0"/>
                  </a:lnTo>
                  <a:lnTo>
                    <a:pt x="437" y="49"/>
                  </a:lnTo>
                  <a:lnTo>
                    <a:pt x="591" y="85"/>
                  </a:lnTo>
                  <a:lnTo>
                    <a:pt x="745" y="152"/>
                  </a:lnTo>
                  <a:lnTo>
                    <a:pt x="900" y="232"/>
                  </a:lnTo>
                  <a:lnTo>
                    <a:pt x="1054" y="330"/>
                  </a:lnTo>
                  <a:lnTo>
                    <a:pt x="1209" y="385"/>
                  </a:lnTo>
                  <a:lnTo>
                    <a:pt x="1363" y="415"/>
                  </a:lnTo>
                  <a:lnTo>
                    <a:pt x="1524" y="415"/>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49" name="Freeform 138"/>
            <p:cNvSpPr>
              <a:spLocks/>
            </p:cNvSpPr>
            <p:nvPr/>
          </p:nvSpPr>
          <p:spPr bwMode="auto">
            <a:xfrm>
              <a:off x="1543" y="1720"/>
              <a:ext cx="67" cy="49"/>
            </a:xfrm>
            <a:custGeom>
              <a:avLst/>
              <a:gdLst>
                <a:gd name="T0" fmla="*/ 0 w 67"/>
                <a:gd name="T1" fmla="*/ 49 h 49"/>
                <a:gd name="T2" fmla="*/ 67 w 67"/>
                <a:gd name="T3" fmla="*/ 49 h 49"/>
                <a:gd name="T4" fmla="*/ 33 w 67"/>
                <a:gd name="T5" fmla="*/ 0 h 49"/>
                <a:gd name="T6" fmla="*/ 0 w 67"/>
                <a:gd name="T7" fmla="*/ 49 h 49"/>
              </a:gdLst>
              <a:ahLst/>
              <a:cxnLst>
                <a:cxn ang="0">
                  <a:pos x="T0" y="T1"/>
                </a:cxn>
                <a:cxn ang="0">
                  <a:pos x="T2" y="T3"/>
                </a:cxn>
                <a:cxn ang="0">
                  <a:pos x="T4" y="T5"/>
                </a:cxn>
                <a:cxn ang="0">
                  <a:pos x="T6" y="T7"/>
                </a:cxn>
              </a:cxnLst>
              <a:rect l="0" t="0" r="r" b="b"/>
              <a:pathLst>
                <a:path w="67" h="49">
                  <a:moveTo>
                    <a:pt x="0" y="49"/>
                  </a:moveTo>
                  <a:lnTo>
                    <a:pt x="67" y="49"/>
                  </a:lnTo>
                  <a:lnTo>
                    <a:pt x="33" y="0"/>
                  </a:lnTo>
                  <a:lnTo>
                    <a:pt x="0" y="49"/>
                  </a:lnTo>
                  <a:close/>
                </a:path>
              </a:pathLst>
            </a:custGeom>
            <a:solidFill>
              <a:srgbClr val="00FF00"/>
            </a:solidFill>
            <a:ln w="0">
              <a:solidFill>
                <a:srgbClr val="00FF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50" name="Freeform 139"/>
            <p:cNvSpPr>
              <a:spLocks/>
            </p:cNvSpPr>
            <p:nvPr/>
          </p:nvSpPr>
          <p:spPr bwMode="auto">
            <a:xfrm>
              <a:off x="1670" y="1268"/>
              <a:ext cx="67" cy="49"/>
            </a:xfrm>
            <a:custGeom>
              <a:avLst/>
              <a:gdLst>
                <a:gd name="T0" fmla="*/ 0 w 67"/>
                <a:gd name="T1" fmla="*/ 49 h 49"/>
                <a:gd name="T2" fmla="*/ 67 w 67"/>
                <a:gd name="T3" fmla="*/ 49 h 49"/>
                <a:gd name="T4" fmla="*/ 34 w 67"/>
                <a:gd name="T5" fmla="*/ 0 h 49"/>
                <a:gd name="T6" fmla="*/ 0 w 67"/>
                <a:gd name="T7" fmla="*/ 49 h 49"/>
              </a:gdLst>
              <a:ahLst/>
              <a:cxnLst>
                <a:cxn ang="0">
                  <a:pos x="T0" y="T1"/>
                </a:cxn>
                <a:cxn ang="0">
                  <a:pos x="T2" y="T3"/>
                </a:cxn>
                <a:cxn ang="0">
                  <a:pos x="T4" y="T5"/>
                </a:cxn>
                <a:cxn ang="0">
                  <a:pos x="T6" y="T7"/>
                </a:cxn>
              </a:cxnLst>
              <a:rect l="0" t="0" r="r" b="b"/>
              <a:pathLst>
                <a:path w="67" h="49">
                  <a:moveTo>
                    <a:pt x="0" y="49"/>
                  </a:moveTo>
                  <a:lnTo>
                    <a:pt x="67" y="49"/>
                  </a:lnTo>
                  <a:lnTo>
                    <a:pt x="34" y="0"/>
                  </a:lnTo>
                  <a:lnTo>
                    <a:pt x="0" y="49"/>
                  </a:lnTo>
                  <a:close/>
                </a:path>
              </a:pathLst>
            </a:custGeom>
            <a:solidFill>
              <a:srgbClr val="00FF00"/>
            </a:solidFill>
            <a:ln w="0">
              <a:solidFill>
                <a:srgbClr val="00FF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51" name="Freeform 140"/>
            <p:cNvSpPr>
              <a:spLocks/>
            </p:cNvSpPr>
            <p:nvPr/>
          </p:nvSpPr>
          <p:spPr bwMode="auto">
            <a:xfrm>
              <a:off x="1825" y="1268"/>
              <a:ext cx="67" cy="49"/>
            </a:xfrm>
            <a:custGeom>
              <a:avLst/>
              <a:gdLst>
                <a:gd name="T0" fmla="*/ 0 w 67"/>
                <a:gd name="T1" fmla="*/ 49 h 49"/>
                <a:gd name="T2" fmla="*/ 67 w 67"/>
                <a:gd name="T3" fmla="*/ 49 h 49"/>
                <a:gd name="T4" fmla="*/ 33 w 67"/>
                <a:gd name="T5" fmla="*/ 0 h 49"/>
                <a:gd name="T6" fmla="*/ 0 w 67"/>
                <a:gd name="T7" fmla="*/ 49 h 49"/>
              </a:gdLst>
              <a:ahLst/>
              <a:cxnLst>
                <a:cxn ang="0">
                  <a:pos x="T0" y="T1"/>
                </a:cxn>
                <a:cxn ang="0">
                  <a:pos x="T2" y="T3"/>
                </a:cxn>
                <a:cxn ang="0">
                  <a:pos x="T4" y="T5"/>
                </a:cxn>
                <a:cxn ang="0">
                  <a:pos x="T6" y="T7"/>
                </a:cxn>
              </a:cxnLst>
              <a:rect l="0" t="0" r="r" b="b"/>
              <a:pathLst>
                <a:path w="67" h="49">
                  <a:moveTo>
                    <a:pt x="0" y="49"/>
                  </a:moveTo>
                  <a:lnTo>
                    <a:pt x="67" y="49"/>
                  </a:lnTo>
                  <a:lnTo>
                    <a:pt x="33" y="0"/>
                  </a:lnTo>
                  <a:lnTo>
                    <a:pt x="0" y="49"/>
                  </a:lnTo>
                  <a:close/>
                </a:path>
              </a:pathLst>
            </a:custGeom>
            <a:solidFill>
              <a:srgbClr val="00FF00"/>
            </a:solidFill>
            <a:ln w="0">
              <a:solidFill>
                <a:srgbClr val="00FF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52" name="Freeform 141"/>
            <p:cNvSpPr>
              <a:spLocks/>
            </p:cNvSpPr>
            <p:nvPr/>
          </p:nvSpPr>
          <p:spPr bwMode="auto">
            <a:xfrm>
              <a:off x="1979" y="1317"/>
              <a:ext cx="67" cy="49"/>
            </a:xfrm>
            <a:custGeom>
              <a:avLst/>
              <a:gdLst>
                <a:gd name="T0" fmla="*/ 0 w 67"/>
                <a:gd name="T1" fmla="*/ 49 h 49"/>
                <a:gd name="T2" fmla="*/ 67 w 67"/>
                <a:gd name="T3" fmla="*/ 49 h 49"/>
                <a:gd name="T4" fmla="*/ 34 w 67"/>
                <a:gd name="T5" fmla="*/ 0 h 49"/>
                <a:gd name="T6" fmla="*/ 0 w 67"/>
                <a:gd name="T7" fmla="*/ 49 h 49"/>
              </a:gdLst>
              <a:ahLst/>
              <a:cxnLst>
                <a:cxn ang="0">
                  <a:pos x="T0" y="T1"/>
                </a:cxn>
                <a:cxn ang="0">
                  <a:pos x="T2" y="T3"/>
                </a:cxn>
                <a:cxn ang="0">
                  <a:pos x="T4" y="T5"/>
                </a:cxn>
                <a:cxn ang="0">
                  <a:pos x="T6" y="T7"/>
                </a:cxn>
              </a:cxnLst>
              <a:rect l="0" t="0" r="r" b="b"/>
              <a:pathLst>
                <a:path w="67" h="49">
                  <a:moveTo>
                    <a:pt x="0" y="49"/>
                  </a:moveTo>
                  <a:lnTo>
                    <a:pt x="67" y="49"/>
                  </a:lnTo>
                  <a:lnTo>
                    <a:pt x="34" y="0"/>
                  </a:lnTo>
                  <a:lnTo>
                    <a:pt x="0" y="49"/>
                  </a:lnTo>
                  <a:close/>
                </a:path>
              </a:pathLst>
            </a:custGeom>
            <a:solidFill>
              <a:srgbClr val="00FF00"/>
            </a:solidFill>
            <a:ln w="0">
              <a:solidFill>
                <a:srgbClr val="00FF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53" name="Freeform 142"/>
            <p:cNvSpPr>
              <a:spLocks/>
            </p:cNvSpPr>
            <p:nvPr/>
          </p:nvSpPr>
          <p:spPr bwMode="auto">
            <a:xfrm>
              <a:off x="2133" y="1354"/>
              <a:ext cx="68" cy="49"/>
            </a:xfrm>
            <a:custGeom>
              <a:avLst/>
              <a:gdLst>
                <a:gd name="T0" fmla="*/ 0 w 68"/>
                <a:gd name="T1" fmla="*/ 49 h 49"/>
                <a:gd name="T2" fmla="*/ 68 w 68"/>
                <a:gd name="T3" fmla="*/ 49 h 49"/>
                <a:gd name="T4" fmla="*/ 34 w 68"/>
                <a:gd name="T5" fmla="*/ 0 h 49"/>
                <a:gd name="T6" fmla="*/ 0 w 68"/>
                <a:gd name="T7" fmla="*/ 49 h 49"/>
              </a:gdLst>
              <a:ahLst/>
              <a:cxnLst>
                <a:cxn ang="0">
                  <a:pos x="T0" y="T1"/>
                </a:cxn>
                <a:cxn ang="0">
                  <a:pos x="T2" y="T3"/>
                </a:cxn>
                <a:cxn ang="0">
                  <a:pos x="T4" y="T5"/>
                </a:cxn>
                <a:cxn ang="0">
                  <a:pos x="T6" y="T7"/>
                </a:cxn>
              </a:cxnLst>
              <a:rect l="0" t="0" r="r" b="b"/>
              <a:pathLst>
                <a:path w="68" h="49">
                  <a:moveTo>
                    <a:pt x="0" y="49"/>
                  </a:moveTo>
                  <a:lnTo>
                    <a:pt x="68" y="49"/>
                  </a:lnTo>
                  <a:lnTo>
                    <a:pt x="34" y="0"/>
                  </a:lnTo>
                  <a:lnTo>
                    <a:pt x="0" y="49"/>
                  </a:lnTo>
                  <a:close/>
                </a:path>
              </a:pathLst>
            </a:custGeom>
            <a:solidFill>
              <a:srgbClr val="00FF00"/>
            </a:solidFill>
            <a:ln w="0">
              <a:solidFill>
                <a:srgbClr val="00FF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54" name="Freeform 143"/>
            <p:cNvSpPr>
              <a:spLocks/>
            </p:cNvSpPr>
            <p:nvPr/>
          </p:nvSpPr>
          <p:spPr bwMode="auto">
            <a:xfrm>
              <a:off x="2288" y="1421"/>
              <a:ext cx="67" cy="49"/>
            </a:xfrm>
            <a:custGeom>
              <a:avLst/>
              <a:gdLst>
                <a:gd name="T0" fmla="*/ 0 w 67"/>
                <a:gd name="T1" fmla="*/ 49 h 49"/>
                <a:gd name="T2" fmla="*/ 67 w 67"/>
                <a:gd name="T3" fmla="*/ 49 h 49"/>
                <a:gd name="T4" fmla="*/ 33 w 67"/>
                <a:gd name="T5" fmla="*/ 0 h 49"/>
                <a:gd name="T6" fmla="*/ 0 w 67"/>
                <a:gd name="T7" fmla="*/ 49 h 49"/>
              </a:gdLst>
              <a:ahLst/>
              <a:cxnLst>
                <a:cxn ang="0">
                  <a:pos x="T0" y="T1"/>
                </a:cxn>
                <a:cxn ang="0">
                  <a:pos x="T2" y="T3"/>
                </a:cxn>
                <a:cxn ang="0">
                  <a:pos x="T4" y="T5"/>
                </a:cxn>
                <a:cxn ang="0">
                  <a:pos x="T6" y="T7"/>
                </a:cxn>
              </a:cxnLst>
              <a:rect l="0" t="0" r="r" b="b"/>
              <a:pathLst>
                <a:path w="67" h="49">
                  <a:moveTo>
                    <a:pt x="0" y="49"/>
                  </a:moveTo>
                  <a:lnTo>
                    <a:pt x="67" y="49"/>
                  </a:lnTo>
                  <a:lnTo>
                    <a:pt x="33" y="0"/>
                  </a:lnTo>
                  <a:lnTo>
                    <a:pt x="0" y="49"/>
                  </a:lnTo>
                  <a:close/>
                </a:path>
              </a:pathLst>
            </a:custGeom>
            <a:solidFill>
              <a:srgbClr val="00FF00"/>
            </a:solidFill>
            <a:ln w="0">
              <a:solidFill>
                <a:srgbClr val="00FF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55" name="Freeform 144"/>
            <p:cNvSpPr>
              <a:spLocks/>
            </p:cNvSpPr>
            <p:nvPr/>
          </p:nvSpPr>
          <p:spPr bwMode="auto">
            <a:xfrm>
              <a:off x="2442" y="1500"/>
              <a:ext cx="67" cy="49"/>
            </a:xfrm>
            <a:custGeom>
              <a:avLst/>
              <a:gdLst>
                <a:gd name="T0" fmla="*/ 0 w 67"/>
                <a:gd name="T1" fmla="*/ 49 h 49"/>
                <a:gd name="T2" fmla="*/ 67 w 67"/>
                <a:gd name="T3" fmla="*/ 49 h 49"/>
                <a:gd name="T4" fmla="*/ 34 w 67"/>
                <a:gd name="T5" fmla="*/ 0 h 49"/>
                <a:gd name="T6" fmla="*/ 0 w 67"/>
                <a:gd name="T7" fmla="*/ 49 h 49"/>
              </a:gdLst>
              <a:ahLst/>
              <a:cxnLst>
                <a:cxn ang="0">
                  <a:pos x="T0" y="T1"/>
                </a:cxn>
                <a:cxn ang="0">
                  <a:pos x="T2" y="T3"/>
                </a:cxn>
                <a:cxn ang="0">
                  <a:pos x="T4" y="T5"/>
                </a:cxn>
                <a:cxn ang="0">
                  <a:pos x="T6" y="T7"/>
                </a:cxn>
              </a:cxnLst>
              <a:rect l="0" t="0" r="r" b="b"/>
              <a:pathLst>
                <a:path w="67" h="49">
                  <a:moveTo>
                    <a:pt x="0" y="49"/>
                  </a:moveTo>
                  <a:lnTo>
                    <a:pt x="67" y="49"/>
                  </a:lnTo>
                  <a:lnTo>
                    <a:pt x="34" y="0"/>
                  </a:lnTo>
                  <a:lnTo>
                    <a:pt x="0" y="49"/>
                  </a:lnTo>
                  <a:close/>
                </a:path>
              </a:pathLst>
            </a:custGeom>
            <a:solidFill>
              <a:srgbClr val="00FF00"/>
            </a:solidFill>
            <a:ln w="0">
              <a:solidFill>
                <a:srgbClr val="00FF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56" name="Freeform 145"/>
            <p:cNvSpPr>
              <a:spLocks/>
            </p:cNvSpPr>
            <p:nvPr/>
          </p:nvSpPr>
          <p:spPr bwMode="auto">
            <a:xfrm>
              <a:off x="2597" y="1598"/>
              <a:ext cx="67" cy="49"/>
            </a:xfrm>
            <a:custGeom>
              <a:avLst/>
              <a:gdLst>
                <a:gd name="T0" fmla="*/ 0 w 67"/>
                <a:gd name="T1" fmla="*/ 49 h 49"/>
                <a:gd name="T2" fmla="*/ 67 w 67"/>
                <a:gd name="T3" fmla="*/ 49 h 49"/>
                <a:gd name="T4" fmla="*/ 33 w 67"/>
                <a:gd name="T5" fmla="*/ 0 h 49"/>
                <a:gd name="T6" fmla="*/ 0 w 67"/>
                <a:gd name="T7" fmla="*/ 49 h 49"/>
              </a:gdLst>
              <a:ahLst/>
              <a:cxnLst>
                <a:cxn ang="0">
                  <a:pos x="T0" y="T1"/>
                </a:cxn>
                <a:cxn ang="0">
                  <a:pos x="T2" y="T3"/>
                </a:cxn>
                <a:cxn ang="0">
                  <a:pos x="T4" y="T5"/>
                </a:cxn>
                <a:cxn ang="0">
                  <a:pos x="T6" y="T7"/>
                </a:cxn>
              </a:cxnLst>
              <a:rect l="0" t="0" r="r" b="b"/>
              <a:pathLst>
                <a:path w="67" h="49">
                  <a:moveTo>
                    <a:pt x="0" y="49"/>
                  </a:moveTo>
                  <a:lnTo>
                    <a:pt x="67" y="49"/>
                  </a:lnTo>
                  <a:lnTo>
                    <a:pt x="33" y="0"/>
                  </a:lnTo>
                  <a:lnTo>
                    <a:pt x="0" y="49"/>
                  </a:lnTo>
                  <a:close/>
                </a:path>
              </a:pathLst>
            </a:custGeom>
            <a:solidFill>
              <a:srgbClr val="00FF00"/>
            </a:solidFill>
            <a:ln w="0">
              <a:solidFill>
                <a:srgbClr val="00FF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57" name="Freeform 146"/>
            <p:cNvSpPr>
              <a:spLocks/>
            </p:cNvSpPr>
            <p:nvPr/>
          </p:nvSpPr>
          <p:spPr bwMode="auto">
            <a:xfrm>
              <a:off x="2751" y="1653"/>
              <a:ext cx="67" cy="49"/>
            </a:xfrm>
            <a:custGeom>
              <a:avLst/>
              <a:gdLst>
                <a:gd name="T0" fmla="*/ 0 w 67"/>
                <a:gd name="T1" fmla="*/ 49 h 49"/>
                <a:gd name="T2" fmla="*/ 67 w 67"/>
                <a:gd name="T3" fmla="*/ 49 h 49"/>
                <a:gd name="T4" fmla="*/ 34 w 67"/>
                <a:gd name="T5" fmla="*/ 0 h 49"/>
                <a:gd name="T6" fmla="*/ 0 w 67"/>
                <a:gd name="T7" fmla="*/ 49 h 49"/>
              </a:gdLst>
              <a:ahLst/>
              <a:cxnLst>
                <a:cxn ang="0">
                  <a:pos x="T0" y="T1"/>
                </a:cxn>
                <a:cxn ang="0">
                  <a:pos x="T2" y="T3"/>
                </a:cxn>
                <a:cxn ang="0">
                  <a:pos x="T4" y="T5"/>
                </a:cxn>
                <a:cxn ang="0">
                  <a:pos x="T6" y="T7"/>
                </a:cxn>
              </a:cxnLst>
              <a:rect l="0" t="0" r="r" b="b"/>
              <a:pathLst>
                <a:path w="67" h="49">
                  <a:moveTo>
                    <a:pt x="0" y="49"/>
                  </a:moveTo>
                  <a:lnTo>
                    <a:pt x="67" y="49"/>
                  </a:lnTo>
                  <a:lnTo>
                    <a:pt x="34" y="0"/>
                  </a:lnTo>
                  <a:lnTo>
                    <a:pt x="0" y="49"/>
                  </a:lnTo>
                  <a:close/>
                </a:path>
              </a:pathLst>
            </a:custGeom>
            <a:solidFill>
              <a:srgbClr val="00FF00"/>
            </a:solidFill>
            <a:ln w="0">
              <a:solidFill>
                <a:srgbClr val="00FF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58" name="Freeform 147"/>
            <p:cNvSpPr>
              <a:spLocks/>
            </p:cNvSpPr>
            <p:nvPr/>
          </p:nvSpPr>
          <p:spPr bwMode="auto">
            <a:xfrm>
              <a:off x="2906" y="1684"/>
              <a:ext cx="67" cy="48"/>
            </a:xfrm>
            <a:custGeom>
              <a:avLst/>
              <a:gdLst>
                <a:gd name="T0" fmla="*/ 0 w 67"/>
                <a:gd name="T1" fmla="*/ 48 h 48"/>
                <a:gd name="T2" fmla="*/ 67 w 67"/>
                <a:gd name="T3" fmla="*/ 48 h 48"/>
                <a:gd name="T4" fmla="*/ 33 w 67"/>
                <a:gd name="T5" fmla="*/ 0 h 48"/>
                <a:gd name="T6" fmla="*/ 0 w 67"/>
                <a:gd name="T7" fmla="*/ 48 h 48"/>
              </a:gdLst>
              <a:ahLst/>
              <a:cxnLst>
                <a:cxn ang="0">
                  <a:pos x="T0" y="T1"/>
                </a:cxn>
                <a:cxn ang="0">
                  <a:pos x="T2" y="T3"/>
                </a:cxn>
                <a:cxn ang="0">
                  <a:pos x="T4" y="T5"/>
                </a:cxn>
                <a:cxn ang="0">
                  <a:pos x="T6" y="T7"/>
                </a:cxn>
              </a:cxnLst>
              <a:rect l="0" t="0" r="r" b="b"/>
              <a:pathLst>
                <a:path w="67" h="48">
                  <a:moveTo>
                    <a:pt x="0" y="48"/>
                  </a:moveTo>
                  <a:lnTo>
                    <a:pt x="67" y="48"/>
                  </a:lnTo>
                  <a:lnTo>
                    <a:pt x="33" y="0"/>
                  </a:lnTo>
                  <a:lnTo>
                    <a:pt x="0" y="48"/>
                  </a:lnTo>
                  <a:close/>
                </a:path>
              </a:pathLst>
            </a:custGeom>
            <a:solidFill>
              <a:srgbClr val="00FF00"/>
            </a:solidFill>
            <a:ln w="0">
              <a:solidFill>
                <a:srgbClr val="00FF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59" name="Freeform 148"/>
            <p:cNvSpPr>
              <a:spLocks/>
            </p:cNvSpPr>
            <p:nvPr/>
          </p:nvSpPr>
          <p:spPr bwMode="auto">
            <a:xfrm>
              <a:off x="3067" y="1684"/>
              <a:ext cx="67" cy="48"/>
            </a:xfrm>
            <a:custGeom>
              <a:avLst/>
              <a:gdLst>
                <a:gd name="T0" fmla="*/ 0 w 67"/>
                <a:gd name="T1" fmla="*/ 48 h 48"/>
                <a:gd name="T2" fmla="*/ 67 w 67"/>
                <a:gd name="T3" fmla="*/ 48 h 48"/>
                <a:gd name="T4" fmla="*/ 33 w 67"/>
                <a:gd name="T5" fmla="*/ 0 h 48"/>
                <a:gd name="T6" fmla="*/ 0 w 67"/>
                <a:gd name="T7" fmla="*/ 48 h 48"/>
              </a:gdLst>
              <a:ahLst/>
              <a:cxnLst>
                <a:cxn ang="0">
                  <a:pos x="T0" y="T1"/>
                </a:cxn>
                <a:cxn ang="0">
                  <a:pos x="T2" y="T3"/>
                </a:cxn>
                <a:cxn ang="0">
                  <a:pos x="T4" y="T5"/>
                </a:cxn>
                <a:cxn ang="0">
                  <a:pos x="T6" y="T7"/>
                </a:cxn>
              </a:cxnLst>
              <a:rect l="0" t="0" r="r" b="b"/>
              <a:pathLst>
                <a:path w="67" h="48">
                  <a:moveTo>
                    <a:pt x="0" y="48"/>
                  </a:moveTo>
                  <a:lnTo>
                    <a:pt x="67" y="48"/>
                  </a:lnTo>
                  <a:lnTo>
                    <a:pt x="33" y="0"/>
                  </a:lnTo>
                  <a:lnTo>
                    <a:pt x="0" y="48"/>
                  </a:lnTo>
                  <a:close/>
                </a:path>
              </a:pathLst>
            </a:custGeom>
            <a:solidFill>
              <a:srgbClr val="00FF00"/>
            </a:solidFill>
            <a:ln w="0">
              <a:solidFill>
                <a:srgbClr val="00FF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60" name="Rectangle 149"/>
            <p:cNvSpPr>
              <a:spLocks noChangeArrowheads="1"/>
            </p:cNvSpPr>
            <p:nvPr/>
          </p:nvSpPr>
          <p:spPr bwMode="auto">
            <a:xfrm>
              <a:off x="2281" y="2728"/>
              <a:ext cx="101" cy="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000" b="0" i="0" u="none" strike="noStrike" cap="none" normalizeH="0" baseline="0" smtClean="0">
                  <a:ln>
                    <a:noFill/>
                  </a:ln>
                  <a:solidFill>
                    <a:srgbClr val="000000"/>
                  </a:solidFill>
                  <a:effectLst/>
                  <a:latin typeface="Helvetica" panose="020B0604020202020204" pitchFamily="34" charset="0"/>
                </a:rPr>
                <a:t>K</a:t>
              </a:r>
              <a:endParaRPr kumimoji="0" lang="zh-CN" altLang="zh-CN" sz="1800" b="0" i="0" u="none" strike="noStrike" cap="none" normalizeH="0" baseline="0" smtClean="0">
                <a:ln>
                  <a:noFill/>
                </a:ln>
                <a:solidFill>
                  <a:schemeClr val="tx1"/>
                </a:solidFill>
                <a:effectLst/>
                <a:latin typeface="Arial" panose="020B0604020202020204" pitchFamily="34" charset="0"/>
              </a:endParaRPr>
            </a:p>
          </p:txBody>
        </p:sp>
        <p:sp>
          <p:nvSpPr>
            <p:cNvPr id="161" name="Rectangle 150"/>
            <p:cNvSpPr>
              <a:spLocks noChangeArrowheads="1"/>
            </p:cNvSpPr>
            <p:nvPr/>
          </p:nvSpPr>
          <p:spPr bwMode="auto">
            <a:xfrm rot="16200000">
              <a:off x="1019" y="1839"/>
              <a:ext cx="457" cy="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000" b="0" i="0" u="none" strike="noStrike" cap="none" normalizeH="0" baseline="0" smtClean="0">
                  <a:ln>
                    <a:noFill/>
                  </a:ln>
                  <a:solidFill>
                    <a:srgbClr val="000000"/>
                  </a:solidFill>
                  <a:effectLst/>
                  <a:latin typeface="Helvetica" panose="020B0604020202020204" pitchFamily="34" charset="0"/>
                </a:rPr>
                <a:t>F-measure</a:t>
              </a:r>
              <a:endParaRPr kumimoji="0" lang="zh-CN" altLang="zh-CN" sz="1800" b="0" i="0" u="none" strike="noStrike" cap="none" normalizeH="0" baseline="0" smtClean="0">
                <a:ln>
                  <a:noFill/>
                </a:ln>
                <a:solidFill>
                  <a:schemeClr val="tx1"/>
                </a:solidFill>
                <a:effectLst/>
                <a:latin typeface="Arial" panose="020B0604020202020204" pitchFamily="34" charset="0"/>
              </a:endParaRPr>
            </a:p>
          </p:txBody>
        </p:sp>
        <p:sp>
          <p:nvSpPr>
            <p:cNvPr id="162" name="Rectangle 151"/>
            <p:cNvSpPr>
              <a:spLocks noChangeArrowheads="1"/>
            </p:cNvSpPr>
            <p:nvPr/>
          </p:nvSpPr>
          <p:spPr bwMode="auto">
            <a:xfrm>
              <a:off x="2127" y="1091"/>
              <a:ext cx="296"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dirty="0" smtClean="0">
                  <a:ln>
                    <a:noFill/>
                  </a:ln>
                  <a:solidFill>
                    <a:srgbClr val="000000"/>
                  </a:solidFill>
                  <a:effectLst/>
                  <a:latin typeface="Helvetica" panose="020B0604020202020204" pitchFamily="34" charset="0"/>
                </a:rPr>
                <a:t>A</a:t>
              </a:r>
              <a:r>
                <a:rPr kumimoji="0" lang="zh-CN" altLang="en-US" sz="1000" b="0" i="0" u="none" strike="noStrike" cap="none" normalizeH="0" baseline="0" dirty="0" smtClean="0">
                  <a:ln>
                    <a:noFill/>
                  </a:ln>
                  <a:solidFill>
                    <a:srgbClr val="000000"/>
                  </a:solidFill>
                  <a:effectLst/>
                  <a:latin typeface="Helvetica" panose="020B0604020202020204" pitchFamily="34" charset="0"/>
                </a:rPr>
                <a:t>组数据</a:t>
              </a:r>
              <a:endParaRPr kumimoji="0" lang="zh-CN" altLang="zh-CN" sz="1800" b="0" i="0" u="none" strike="noStrike" cap="none" normalizeH="0" baseline="0" dirty="0" smtClean="0">
                <a:ln>
                  <a:noFill/>
                </a:ln>
                <a:solidFill>
                  <a:schemeClr val="tx1"/>
                </a:solidFill>
                <a:effectLst/>
                <a:latin typeface="Arial" panose="020B0604020202020204" pitchFamily="34" charset="0"/>
              </a:endParaRPr>
            </a:p>
          </p:txBody>
        </p:sp>
        <p:sp>
          <p:nvSpPr>
            <p:cNvPr id="163" name="Rectangle 152"/>
            <p:cNvSpPr>
              <a:spLocks noChangeArrowheads="1"/>
            </p:cNvSpPr>
            <p:nvPr/>
          </p:nvSpPr>
          <p:spPr bwMode="auto">
            <a:xfrm>
              <a:off x="1529" y="2563"/>
              <a:ext cx="67" cy="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000" b="0" i="0" u="none" strike="noStrike" cap="none" normalizeH="0" baseline="0" smtClean="0">
                  <a:ln>
                    <a:noFill/>
                  </a:ln>
                  <a:solidFill>
                    <a:srgbClr val="000000"/>
                  </a:solidFill>
                  <a:effectLst/>
                  <a:latin typeface="Helvetica" panose="020B0604020202020204" pitchFamily="34" charset="0"/>
                </a:rPr>
                <a:t> </a:t>
              </a:r>
              <a:endParaRPr kumimoji="0" lang="zh-CN" altLang="zh-CN" sz="1800" b="0" i="0" u="none" strike="noStrike" cap="none" normalizeH="0" baseline="0" smtClean="0">
                <a:ln>
                  <a:noFill/>
                </a:ln>
                <a:solidFill>
                  <a:schemeClr val="tx1"/>
                </a:solidFill>
                <a:effectLst/>
                <a:latin typeface="Arial" panose="020B0604020202020204" pitchFamily="34" charset="0"/>
              </a:endParaRPr>
            </a:p>
          </p:txBody>
        </p:sp>
        <p:sp>
          <p:nvSpPr>
            <p:cNvPr id="164" name="Rectangle 153"/>
            <p:cNvSpPr>
              <a:spLocks noChangeArrowheads="1"/>
            </p:cNvSpPr>
            <p:nvPr/>
          </p:nvSpPr>
          <p:spPr bwMode="auto">
            <a:xfrm>
              <a:off x="3087" y="1189"/>
              <a:ext cx="67" cy="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000" b="0" i="0" u="none" strike="noStrike" cap="none" normalizeH="0" baseline="0" smtClean="0">
                  <a:ln>
                    <a:noFill/>
                  </a:ln>
                  <a:solidFill>
                    <a:srgbClr val="000000"/>
                  </a:solidFill>
                  <a:effectLst/>
                  <a:latin typeface="Helvetica" panose="020B0604020202020204" pitchFamily="34" charset="0"/>
                </a:rPr>
                <a:t> </a:t>
              </a:r>
              <a:endParaRPr kumimoji="0" lang="zh-CN" altLang="zh-CN" sz="1800" b="0" i="0" u="none" strike="noStrike" cap="none" normalizeH="0" baseline="0" smtClean="0">
                <a:ln>
                  <a:noFill/>
                </a:ln>
                <a:solidFill>
                  <a:schemeClr val="tx1"/>
                </a:solidFill>
                <a:effectLst/>
                <a:latin typeface="Arial" panose="020B0604020202020204" pitchFamily="34" charset="0"/>
              </a:endParaRPr>
            </a:p>
          </p:txBody>
        </p:sp>
        <p:sp>
          <p:nvSpPr>
            <p:cNvPr id="165" name="Rectangle 154"/>
            <p:cNvSpPr>
              <a:spLocks noChangeArrowheads="1"/>
            </p:cNvSpPr>
            <p:nvPr/>
          </p:nvSpPr>
          <p:spPr bwMode="auto">
            <a:xfrm>
              <a:off x="1684" y="2093"/>
              <a:ext cx="738" cy="48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6" name="Rectangle 155"/>
            <p:cNvSpPr>
              <a:spLocks noChangeArrowheads="1"/>
            </p:cNvSpPr>
            <p:nvPr/>
          </p:nvSpPr>
          <p:spPr bwMode="auto">
            <a:xfrm>
              <a:off x="1684" y="2093"/>
              <a:ext cx="738" cy="482"/>
            </a:xfrm>
            <a:prstGeom prst="rect">
              <a:avLst/>
            </a:prstGeom>
            <a:noFill/>
            <a:ln w="0">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67" name="Line 156"/>
            <p:cNvSpPr>
              <a:spLocks noChangeShapeType="1"/>
            </p:cNvSpPr>
            <p:nvPr/>
          </p:nvSpPr>
          <p:spPr bwMode="auto">
            <a:xfrm>
              <a:off x="1684" y="2093"/>
              <a:ext cx="73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68" name="Line 157"/>
            <p:cNvSpPr>
              <a:spLocks noChangeShapeType="1"/>
            </p:cNvSpPr>
            <p:nvPr/>
          </p:nvSpPr>
          <p:spPr bwMode="auto">
            <a:xfrm>
              <a:off x="1684" y="2575"/>
              <a:ext cx="73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69" name="Line 158"/>
            <p:cNvSpPr>
              <a:spLocks noChangeShapeType="1"/>
            </p:cNvSpPr>
            <p:nvPr/>
          </p:nvSpPr>
          <p:spPr bwMode="auto">
            <a:xfrm flipV="1">
              <a:off x="2422" y="2093"/>
              <a:ext cx="0" cy="482"/>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70" name="Line 159"/>
            <p:cNvSpPr>
              <a:spLocks noChangeShapeType="1"/>
            </p:cNvSpPr>
            <p:nvPr/>
          </p:nvSpPr>
          <p:spPr bwMode="auto">
            <a:xfrm flipV="1">
              <a:off x="1684" y="2093"/>
              <a:ext cx="0" cy="482"/>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71" name="Line 160"/>
            <p:cNvSpPr>
              <a:spLocks noChangeShapeType="1"/>
            </p:cNvSpPr>
            <p:nvPr/>
          </p:nvSpPr>
          <p:spPr bwMode="auto">
            <a:xfrm>
              <a:off x="1684" y="2575"/>
              <a:ext cx="73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72" name="Line 161"/>
            <p:cNvSpPr>
              <a:spLocks noChangeShapeType="1"/>
            </p:cNvSpPr>
            <p:nvPr/>
          </p:nvSpPr>
          <p:spPr bwMode="auto">
            <a:xfrm flipV="1">
              <a:off x="1684" y="2093"/>
              <a:ext cx="0" cy="482"/>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73" name="Line 162"/>
            <p:cNvSpPr>
              <a:spLocks noChangeShapeType="1"/>
            </p:cNvSpPr>
            <p:nvPr/>
          </p:nvSpPr>
          <p:spPr bwMode="auto">
            <a:xfrm>
              <a:off x="1684" y="2093"/>
              <a:ext cx="73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74" name="Line 163"/>
            <p:cNvSpPr>
              <a:spLocks noChangeShapeType="1"/>
            </p:cNvSpPr>
            <p:nvPr/>
          </p:nvSpPr>
          <p:spPr bwMode="auto">
            <a:xfrm>
              <a:off x="1684" y="2575"/>
              <a:ext cx="73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75" name="Line 164"/>
            <p:cNvSpPr>
              <a:spLocks noChangeShapeType="1"/>
            </p:cNvSpPr>
            <p:nvPr/>
          </p:nvSpPr>
          <p:spPr bwMode="auto">
            <a:xfrm flipV="1">
              <a:off x="2422" y="2093"/>
              <a:ext cx="0" cy="482"/>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76" name="Line 165"/>
            <p:cNvSpPr>
              <a:spLocks noChangeShapeType="1"/>
            </p:cNvSpPr>
            <p:nvPr/>
          </p:nvSpPr>
          <p:spPr bwMode="auto">
            <a:xfrm flipV="1">
              <a:off x="1684" y="2093"/>
              <a:ext cx="0" cy="482"/>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77" name="Rectangle 166"/>
            <p:cNvSpPr>
              <a:spLocks noChangeArrowheads="1"/>
            </p:cNvSpPr>
            <p:nvPr/>
          </p:nvSpPr>
          <p:spPr bwMode="auto">
            <a:xfrm>
              <a:off x="2033" y="2117"/>
              <a:ext cx="376" cy="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000" b="0" i="0" u="none" strike="noStrike" cap="none" normalizeH="0" baseline="0" smtClean="0">
                  <a:ln>
                    <a:noFill/>
                  </a:ln>
                  <a:solidFill>
                    <a:srgbClr val="000000"/>
                  </a:solidFill>
                  <a:effectLst/>
                  <a:latin typeface="Helvetica" panose="020B0604020202020204" pitchFamily="34" charset="0"/>
                </a:rPr>
                <a:t>FOF+TS</a:t>
              </a:r>
              <a:endParaRPr kumimoji="0" lang="zh-CN" altLang="zh-CN" sz="1800" b="0" i="0" u="none" strike="noStrike" cap="none" normalizeH="0" baseline="0" smtClean="0">
                <a:ln>
                  <a:noFill/>
                </a:ln>
                <a:solidFill>
                  <a:schemeClr val="tx1"/>
                </a:solidFill>
                <a:effectLst/>
                <a:latin typeface="Arial" panose="020B0604020202020204" pitchFamily="34" charset="0"/>
              </a:endParaRPr>
            </a:p>
          </p:txBody>
        </p:sp>
        <p:sp>
          <p:nvSpPr>
            <p:cNvPr id="178" name="Line 167"/>
            <p:cNvSpPr>
              <a:spLocks noChangeShapeType="1"/>
            </p:cNvSpPr>
            <p:nvPr/>
          </p:nvSpPr>
          <p:spPr bwMode="auto">
            <a:xfrm>
              <a:off x="1737" y="2160"/>
              <a:ext cx="269" cy="0"/>
            </a:xfrm>
            <a:prstGeom prst="line">
              <a:avLst/>
            </a:prstGeom>
            <a:noFill/>
            <a:ln w="0">
              <a:solidFill>
                <a:srgbClr val="FF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79" name="Oval 168"/>
            <p:cNvSpPr>
              <a:spLocks noChangeArrowheads="1"/>
            </p:cNvSpPr>
            <p:nvPr/>
          </p:nvSpPr>
          <p:spPr bwMode="auto">
            <a:xfrm>
              <a:off x="1845" y="2136"/>
              <a:ext cx="60" cy="54"/>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0" name="Oval 169"/>
            <p:cNvSpPr>
              <a:spLocks noChangeArrowheads="1"/>
            </p:cNvSpPr>
            <p:nvPr/>
          </p:nvSpPr>
          <p:spPr bwMode="auto">
            <a:xfrm>
              <a:off x="1845" y="2136"/>
              <a:ext cx="53" cy="48"/>
            </a:xfrm>
            <a:prstGeom prst="ellipse">
              <a:avLst/>
            </a:prstGeom>
            <a:noFill/>
            <a:ln w="0">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81" name="Rectangle 170"/>
            <p:cNvSpPr>
              <a:spLocks noChangeArrowheads="1"/>
            </p:cNvSpPr>
            <p:nvPr/>
          </p:nvSpPr>
          <p:spPr bwMode="auto">
            <a:xfrm>
              <a:off x="2033" y="2233"/>
              <a:ext cx="383" cy="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000" b="0" i="0" u="none" strike="noStrike" cap="none" normalizeH="0" baseline="0" smtClean="0">
                  <a:ln>
                    <a:noFill/>
                  </a:ln>
                  <a:solidFill>
                    <a:srgbClr val="000000"/>
                  </a:solidFill>
                  <a:effectLst/>
                  <a:latin typeface="Helvetica" panose="020B0604020202020204" pitchFamily="34" charset="0"/>
                </a:rPr>
                <a:t>FOF+BP</a:t>
              </a:r>
              <a:endParaRPr kumimoji="0" lang="zh-CN" altLang="zh-CN" sz="1800" b="0" i="0" u="none" strike="noStrike" cap="none" normalizeH="0" baseline="0" smtClean="0">
                <a:ln>
                  <a:noFill/>
                </a:ln>
                <a:solidFill>
                  <a:schemeClr val="tx1"/>
                </a:solidFill>
                <a:effectLst/>
                <a:latin typeface="Arial" panose="020B0604020202020204" pitchFamily="34" charset="0"/>
              </a:endParaRPr>
            </a:p>
          </p:txBody>
        </p:sp>
        <p:sp>
          <p:nvSpPr>
            <p:cNvPr id="182" name="Line 171"/>
            <p:cNvSpPr>
              <a:spLocks noChangeShapeType="1"/>
            </p:cNvSpPr>
            <p:nvPr/>
          </p:nvSpPr>
          <p:spPr bwMode="auto">
            <a:xfrm>
              <a:off x="1737" y="2276"/>
              <a:ext cx="269" cy="0"/>
            </a:xfrm>
            <a:prstGeom prst="line">
              <a:avLst/>
            </a:prstGeom>
            <a:noFill/>
            <a:ln w="0">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83" name="Line 172"/>
            <p:cNvSpPr>
              <a:spLocks noChangeShapeType="1"/>
            </p:cNvSpPr>
            <p:nvPr/>
          </p:nvSpPr>
          <p:spPr bwMode="auto">
            <a:xfrm>
              <a:off x="1845" y="2276"/>
              <a:ext cx="53" cy="0"/>
            </a:xfrm>
            <a:prstGeom prst="line">
              <a:avLst/>
            </a:prstGeom>
            <a:noFill/>
            <a:ln w="0">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84" name="Line 173"/>
            <p:cNvSpPr>
              <a:spLocks noChangeShapeType="1"/>
            </p:cNvSpPr>
            <p:nvPr/>
          </p:nvSpPr>
          <p:spPr bwMode="auto">
            <a:xfrm>
              <a:off x="1872" y="2252"/>
              <a:ext cx="0" cy="48"/>
            </a:xfrm>
            <a:prstGeom prst="line">
              <a:avLst/>
            </a:prstGeom>
            <a:noFill/>
            <a:ln w="0">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85" name="Line 174"/>
            <p:cNvSpPr>
              <a:spLocks noChangeShapeType="1"/>
            </p:cNvSpPr>
            <p:nvPr/>
          </p:nvSpPr>
          <p:spPr bwMode="auto">
            <a:xfrm>
              <a:off x="1858" y="2264"/>
              <a:ext cx="27" cy="24"/>
            </a:xfrm>
            <a:prstGeom prst="line">
              <a:avLst/>
            </a:prstGeom>
            <a:noFill/>
            <a:ln w="0">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86" name="Line 175"/>
            <p:cNvSpPr>
              <a:spLocks noChangeShapeType="1"/>
            </p:cNvSpPr>
            <p:nvPr/>
          </p:nvSpPr>
          <p:spPr bwMode="auto">
            <a:xfrm flipH="1">
              <a:off x="1858" y="2264"/>
              <a:ext cx="27" cy="24"/>
            </a:xfrm>
            <a:prstGeom prst="line">
              <a:avLst/>
            </a:prstGeom>
            <a:noFill/>
            <a:ln w="0">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87" name="Rectangle 176"/>
            <p:cNvSpPr>
              <a:spLocks noChangeArrowheads="1"/>
            </p:cNvSpPr>
            <p:nvPr/>
          </p:nvSpPr>
          <p:spPr bwMode="auto">
            <a:xfrm>
              <a:off x="2033" y="2343"/>
              <a:ext cx="289" cy="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000" b="0" i="0" u="none" strike="noStrike" cap="none" normalizeH="0" baseline="0" smtClean="0">
                  <a:ln>
                    <a:noFill/>
                  </a:ln>
                  <a:solidFill>
                    <a:srgbClr val="000000"/>
                  </a:solidFill>
                  <a:effectLst/>
                  <a:latin typeface="Helvetica" panose="020B0604020202020204" pitchFamily="34" charset="0"/>
                </a:rPr>
                <a:t>UMFR</a:t>
              </a:r>
              <a:endParaRPr kumimoji="0" lang="zh-CN" altLang="zh-CN" sz="1800" b="0" i="0" u="none" strike="noStrike" cap="none" normalizeH="0" baseline="0" smtClean="0">
                <a:ln>
                  <a:noFill/>
                </a:ln>
                <a:solidFill>
                  <a:schemeClr val="tx1"/>
                </a:solidFill>
                <a:effectLst/>
                <a:latin typeface="Arial" panose="020B0604020202020204" pitchFamily="34" charset="0"/>
              </a:endParaRPr>
            </a:p>
          </p:txBody>
        </p:sp>
        <p:sp>
          <p:nvSpPr>
            <p:cNvPr id="188" name="Line 177"/>
            <p:cNvSpPr>
              <a:spLocks noChangeShapeType="1"/>
            </p:cNvSpPr>
            <p:nvPr/>
          </p:nvSpPr>
          <p:spPr bwMode="auto">
            <a:xfrm>
              <a:off x="1737" y="2386"/>
              <a:ext cx="269" cy="0"/>
            </a:xfrm>
            <a:prstGeom prst="line">
              <a:avLst/>
            </a:prstGeom>
            <a:noFill/>
            <a:ln w="0">
              <a:solidFill>
                <a:srgbClr val="FF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89" name="Rectangle 178"/>
            <p:cNvSpPr>
              <a:spLocks noChangeArrowheads="1"/>
            </p:cNvSpPr>
            <p:nvPr/>
          </p:nvSpPr>
          <p:spPr bwMode="auto">
            <a:xfrm>
              <a:off x="1845" y="2362"/>
              <a:ext cx="53" cy="48"/>
            </a:xfrm>
            <a:prstGeom prst="rect">
              <a:avLst/>
            </a:prstGeom>
            <a:solidFill>
              <a:srgbClr val="FF0000"/>
            </a:solidFill>
            <a:ln w="0">
              <a:solidFill>
                <a:srgbClr val="FF00FF"/>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90" name="Rectangle 179"/>
            <p:cNvSpPr>
              <a:spLocks noChangeArrowheads="1"/>
            </p:cNvSpPr>
            <p:nvPr/>
          </p:nvSpPr>
          <p:spPr bwMode="auto">
            <a:xfrm>
              <a:off x="2033" y="2459"/>
              <a:ext cx="228" cy="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000" b="0" i="0" u="none" strike="noStrike" cap="none" normalizeH="0" baseline="0" smtClean="0">
                  <a:ln>
                    <a:noFill/>
                  </a:ln>
                  <a:solidFill>
                    <a:srgbClr val="000000"/>
                  </a:solidFill>
                  <a:effectLst/>
                  <a:latin typeface="Helvetica" panose="020B0604020202020204" pitchFamily="34" charset="0"/>
                </a:rPr>
                <a:t>SEM</a:t>
              </a:r>
              <a:endParaRPr kumimoji="0" lang="zh-CN" altLang="zh-CN" sz="1800" b="0" i="0" u="none" strike="noStrike" cap="none" normalizeH="0" baseline="0" smtClean="0">
                <a:ln>
                  <a:noFill/>
                </a:ln>
                <a:solidFill>
                  <a:schemeClr val="tx1"/>
                </a:solidFill>
                <a:effectLst/>
                <a:latin typeface="Arial" panose="020B0604020202020204" pitchFamily="34" charset="0"/>
              </a:endParaRPr>
            </a:p>
          </p:txBody>
        </p:sp>
        <p:sp>
          <p:nvSpPr>
            <p:cNvPr id="191" name="Line 180"/>
            <p:cNvSpPr>
              <a:spLocks noChangeShapeType="1"/>
            </p:cNvSpPr>
            <p:nvPr/>
          </p:nvSpPr>
          <p:spPr bwMode="auto">
            <a:xfrm>
              <a:off x="1737" y="2502"/>
              <a:ext cx="269"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92" name="Freeform 181"/>
            <p:cNvSpPr>
              <a:spLocks/>
            </p:cNvSpPr>
            <p:nvPr/>
          </p:nvSpPr>
          <p:spPr bwMode="auto">
            <a:xfrm>
              <a:off x="1838" y="2471"/>
              <a:ext cx="67" cy="49"/>
            </a:xfrm>
            <a:custGeom>
              <a:avLst/>
              <a:gdLst>
                <a:gd name="T0" fmla="*/ 0 w 67"/>
                <a:gd name="T1" fmla="*/ 49 h 49"/>
                <a:gd name="T2" fmla="*/ 67 w 67"/>
                <a:gd name="T3" fmla="*/ 49 h 49"/>
                <a:gd name="T4" fmla="*/ 34 w 67"/>
                <a:gd name="T5" fmla="*/ 0 h 49"/>
                <a:gd name="T6" fmla="*/ 0 w 67"/>
                <a:gd name="T7" fmla="*/ 49 h 49"/>
              </a:gdLst>
              <a:ahLst/>
              <a:cxnLst>
                <a:cxn ang="0">
                  <a:pos x="T0" y="T1"/>
                </a:cxn>
                <a:cxn ang="0">
                  <a:pos x="T2" y="T3"/>
                </a:cxn>
                <a:cxn ang="0">
                  <a:pos x="T4" y="T5"/>
                </a:cxn>
                <a:cxn ang="0">
                  <a:pos x="T6" y="T7"/>
                </a:cxn>
              </a:cxnLst>
              <a:rect l="0" t="0" r="r" b="b"/>
              <a:pathLst>
                <a:path w="67" h="49">
                  <a:moveTo>
                    <a:pt x="0" y="49"/>
                  </a:moveTo>
                  <a:lnTo>
                    <a:pt x="67" y="49"/>
                  </a:lnTo>
                  <a:lnTo>
                    <a:pt x="34" y="0"/>
                  </a:lnTo>
                  <a:lnTo>
                    <a:pt x="0" y="49"/>
                  </a:lnTo>
                  <a:close/>
                </a:path>
              </a:pathLst>
            </a:custGeom>
            <a:solidFill>
              <a:srgbClr val="00FF00"/>
            </a:solidFill>
            <a:ln w="0">
              <a:solidFill>
                <a:srgbClr val="00FF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nvGrpSpPr>
          <p:cNvPr id="193" name="Group 184"/>
          <p:cNvGrpSpPr>
            <a:grpSpLocks noChangeAspect="1"/>
          </p:cNvGrpSpPr>
          <p:nvPr/>
        </p:nvGrpSpPr>
        <p:grpSpPr bwMode="auto">
          <a:xfrm>
            <a:off x="6607175" y="1731963"/>
            <a:ext cx="3468688" cy="2824162"/>
            <a:chOff x="4162" y="1091"/>
            <a:chExt cx="2185" cy="1779"/>
          </a:xfrm>
        </p:grpSpPr>
        <p:sp>
          <p:nvSpPr>
            <p:cNvPr id="194" name="AutoShape 183"/>
            <p:cNvSpPr>
              <a:spLocks noChangeAspect="1" noChangeArrowheads="1" noTextEdit="1"/>
            </p:cNvSpPr>
            <p:nvPr/>
          </p:nvSpPr>
          <p:spPr bwMode="auto">
            <a:xfrm>
              <a:off x="4162" y="1091"/>
              <a:ext cx="2133" cy="17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5" name="Rectangle 185"/>
            <p:cNvSpPr>
              <a:spLocks noChangeArrowheads="1"/>
            </p:cNvSpPr>
            <p:nvPr/>
          </p:nvSpPr>
          <p:spPr bwMode="auto">
            <a:xfrm>
              <a:off x="4542" y="1242"/>
              <a:ext cx="1695" cy="138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6" name="Rectangle 186"/>
            <p:cNvSpPr>
              <a:spLocks noChangeArrowheads="1"/>
            </p:cNvSpPr>
            <p:nvPr/>
          </p:nvSpPr>
          <p:spPr bwMode="auto">
            <a:xfrm>
              <a:off x="4542" y="1242"/>
              <a:ext cx="1695" cy="1382"/>
            </a:xfrm>
            <a:prstGeom prst="rect">
              <a:avLst/>
            </a:prstGeom>
            <a:noFill/>
            <a:ln w="0">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97" name="Freeform 187"/>
            <p:cNvSpPr>
              <a:spLocks/>
            </p:cNvSpPr>
            <p:nvPr/>
          </p:nvSpPr>
          <p:spPr bwMode="auto">
            <a:xfrm>
              <a:off x="4571" y="1242"/>
              <a:ext cx="0" cy="1382"/>
            </a:xfrm>
            <a:custGeom>
              <a:avLst/>
              <a:gdLst>
                <a:gd name="T0" fmla="*/ 219 h 219"/>
                <a:gd name="T1" fmla="*/ 0 h 219"/>
                <a:gd name="T2" fmla="*/ 0 h 219"/>
              </a:gdLst>
              <a:ahLst/>
              <a:cxnLst>
                <a:cxn ang="0">
                  <a:pos x="0" y="T0"/>
                </a:cxn>
                <a:cxn ang="0">
                  <a:pos x="0" y="T1"/>
                </a:cxn>
                <a:cxn ang="0">
                  <a:pos x="0" y="T2"/>
                </a:cxn>
              </a:cxnLst>
              <a:rect l="0" t="0" r="r" b="b"/>
              <a:pathLst>
                <a:path h="219">
                  <a:moveTo>
                    <a:pt x="0" y="219"/>
                  </a:moveTo>
                  <a:lnTo>
                    <a:pt x="0" y="0"/>
                  </a:lnTo>
                  <a:lnTo>
                    <a:pt x="0" y="0"/>
                  </a:lnTo>
                </a:path>
              </a:pathLst>
            </a:custGeom>
            <a:noFill/>
            <a:ln w="0">
              <a:solidFill>
                <a:srgbClr val="000000"/>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98" name="Freeform 188"/>
            <p:cNvSpPr>
              <a:spLocks/>
            </p:cNvSpPr>
            <p:nvPr/>
          </p:nvSpPr>
          <p:spPr bwMode="auto">
            <a:xfrm>
              <a:off x="4710" y="1242"/>
              <a:ext cx="0" cy="1382"/>
            </a:xfrm>
            <a:custGeom>
              <a:avLst/>
              <a:gdLst>
                <a:gd name="T0" fmla="*/ 219 h 219"/>
                <a:gd name="T1" fmla="*/ 0 h 219"/>
                <a:gd name="T2" fmla="*/ 0 h 219"/>
              </a:gdLst>
              <a:ahLst/>
              <a:cxnLst>
                <a:cxn ang="0">
                  <a:pos x="0" y="T0"/>
                </a:cxn>
                <a:cxn ang="0">
                  <a:pos x="0" y="T1"/>
                </a:cxn>
                <a:cxn ang="0">
                  <a:pos x="0" y="T2"/>
                </a:cxn>
              </a:cxnLst>
              <a:rect l="0" t="0" r="r" b="b"/>
              <a:pathLst>
                <a:path h="219">
                  <a:moveTo>
                    <a:pt x="0" y="219"/>
                  </a:moveTo>
                  <a:lnTo>
                    <a:pt x="0" y="0"/>
                  </a:lnTo>
                  <a:lnTo>
                    <a:pt x="0" y="0"/>
                  </a:lnTo>
                </a:path>
              </a:pathLst>
            </a:custGeom>
            <a:noFill/>
            <a:ln w="0">
              <a:solidFill>
                <a:srgbClr val="000000"/>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99" name="Freeform 189"/>
            <p:cNvSpPr>
              <a:spLocks/>
            </p:cNvSpPr>
            <p:nvPr/>
          </p:nvSpPr>
          <p:spPr bwMode="auto">
            <a:xfrm>
              <a:off x="4878" y="1242"/>
              <a:ext cx="0" cy="1382"/>
            </a:xfrm>
            <a:custGeom>
              <a:avLst/>
              <a:gdLst>
                <a:gd name="T0" fmla="*/ 219 h 219"/>
                <a:gd name="T1" fmla="*/ 0 h 219"/>
                <a:gd name="T2" fmla="*/ 0 h 219"/>
              </a:gdLst>
              <a:ahLst/>
              <a:cxnLst>
                <a:cxn ang="0">
                  <a:pos x="0" y="T0"/>
                </a:cxn>
                <a:cxn ang="0">
                  <a:pos x="0" y="T1"/>
                </a:cxn>
                <a:cxn ang="0">
                  <a:pos x="0" y="T2"/>
                </a:cxn>
              </a:cxnLst>
              <a:rect l="0" t="0" r="r" b="b"/>
              <a:pathLst>
                <a:path h="219">
                  <a:moveTo>
                    <a:pt x="0" y="219"/>
                  </a:moveTo>
                  <a:lnTo>
                    <a:pt x="0" y="0"/>
                  </a:lnTo>
                  <a:lnTo>
                    <a:pt x="0" y="0"/>
                  </a:lnTo>
                </a:path>
              </a:pathLst>
            </a:custGeom>
            <a:noFill/>
            <a:ln w="0">
              <a:solidFill>
                <a:srgbClr val="000000"/>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00" name="Freeform 190"/>
            <p:cNvSpPr>
              <a:spLocks/>
            </p:cNvSpPr>
            <p:nvPr/>
          </p:nvSpPr>
          <p:spPr bwMode="auto">
            <a:xfrm>
              <a:off x="5046" y="1242"/>
              <a:ext cx="0" cy="1382"/>
            </a:xfrm>
            <a:custGeom>
              <a:avLst/>
              <a:gdLst>
                <a:gd name="T0" fmla="*/ 219 h 219"/>
                <a:gd name="T1" fmla="*/ 0 h 219"/>
                <a:gd name="T2" fmla="*/ 0 h 219"/>
              </a:gdLst>
              <a:ahLst/>
              <a:cxnLst>
                <a:cxn ang="0">
                  <a:pos x="0" y="T0"/>
                </a:cxn>
                <a:cxn ang="0">
                  <a:pos x="0" y="T1"/>
                </a:cxn>
                <a:cxn ang="0">
                  <a:pos x="0" y="T2"/>
                </a:cxn>
              </a:cxnLst>
              <a:rect l="0" t="0" r="r" b="b"/>
              <a:pathLst>
                <a:path h="219">
                  <a:moveTo>
                    <a:pt x="0" y="219"/>
                  </a:moveTo>
                  <a:lnTo>
                    <a:pt x="0" y="0"/>
                  </a:lnTo>
                  <a:lnTo>
                    <a:pt x="0" y="0"/>
                  </a:lnTo>
                </a:path>
              </a:pathLst>
            </a:custGeom>
            <a:noFill/>
            <a:ln w="0">
              <a:solidFill>
                <a:srgbClr val="000000"/>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01" name="Freeform 191"/>
            <p:cNvSpPr>
              <a:spLocks/>
            </p:cNvSpPr>
            <p:nvPr/>
          </p:nvSpPr>
          <p:spPr bwMode="auto">
            <a:xfrm>
              <a:off x="5214" y="1242"/>
              <a:ext cx="0" cy="1382"/>
            </a:xfrm>
            <a:custGeom>
              <a:avLst/>
              <a:gdLst>
                <a:gd name="T0" fmla="*/ 219 h 219"/>
                <a:gd name="T1" fmla="*/ 0 h 219"/>
                <a:gd name="T2" fmla="*/ 0 h 219"/>
              </a:gdLst>
              <a:ahLst/>
              <a:cxnLst>
                <a:cxn ang="0">
                  <a:pos x="0" y="T0"/>
                </a:cxn>
                <a:cxn ang="0">
                  <a:pos x="0" y="T1"/>
                </a:cxn>
                <a:cxn ang="0">
                  <a:pos x="0" y="T2"/>
                </a:cxn>
              </a:cxnLst>
              <a:rect l="0" t="0" r="r" b="b"/>
              <a:pathLst>
                <a:path h="219">
                  <a:moveTo>
                    <a:pt x="0" y="219"/>
                  </a:moveTo>
                  <a:lnTo>
                    <a:pt x="0" y="0"/>
                  </a:lnTo>
                  <a:lnTo>
                    <a:pt x="0" y="0"/>
                  </a:lnTo>
                </a:path>
              </a:pathLst>
            </a:custGeom>
            <a:noFill/>
            <a:ln w="0">
              <a:solidFill>
                <a:srgbClr val="000000"/>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02" name="Freeform 192"/>
            <p:cNvSpPr>
              <a:spLocks/>
            </p:cNvSpPr>
            <p:nvPr/>
          </p:nvSpPr>
          <p:spPr bwMode="auto">
            <a:xfrm>
              <a:off x="5389" y="1242"/>
              <a:ext cx="0" cy="1382"/>
            </a:xfrm>
            <a:custGeom>
              <a:avLst/>
              <a:gdLst>
                <a:gd name="T0" fmla="*/ 219 h 219"/>
                <a:gd name="T1" fmla="*/ 0 h 219"/>
                <a:gd name="T2" fmla="*/ 0 h 219"/>
              </a:gdLst>
              <a:ahLst/>
              <a:cxnLst>
                <a:cxn ang="0">
                  <a:pos x="0" y="T0"/>
                </a:cxn>
                <a:cxn ang="0">
                  <a:pos x="0" y="T1"/>
                </a:cxn>
                <a:cxn ang="0">
                  <a:pos x="0" y="T2"/>
                </a:cxn>
              </a:cxnLst>
              <a:rect l="0" t="0" r="r" b="b"/>
              <a:pathLst>
                <a:path h="219">
                  <a:moveTo>
                    <a:pt x="0" y="219"/>
                  </a:moveTo>
                  <a:lnTo>
                    <a:pt x="0" y="0"/>
                  </a:lnTo>
                  <a:lnTo>
                    <a:pt x="0" y="0"/>
                  </a:lnTo>
                </a:path>
              </a:pathLst>
            </a:custGeom>
            <a:noFill/>
            <a:ln w="0">
              <a:solidFill>
                <a:srgbClr val="000000"/>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03" name="Freeform 193"/>
            <p:cNvSpPr>
              <a:spLocks/>
            </p:cNvSpPr>
            <p:nvPr/>
          </p:nvSpPr>
          <p:spPr bwMode="auto">
            <a:xfrm>
              <a:off x="5557" y="1242"/>
              <a:ext cx="0" cy="1382"/>
            </a:xfrm>
            <a:custGeom>
              <a:avLst/>
              <a:gdLst>
                <a:gd name="T0" fmla="*/ 219 h 219"/>
                <a:gd name="T1" fmla="*/ 0 h 219"/>
                <a:gd name="T2" fmla="*/ 0 h 219"/>
              </a:gdLst>
              <a:ahLst/>
              <a:cxnLst>
                <a:cxn ang="0">
                  <a:pos x="0" y="T0"/>
                </a:cxn>
                <a:cxn ang="0">
                  <a:pos x="0" y="T1"/>
                </a:cxn>
                <a:cxn ang="0">
                  <a:pos x="0" y="T2"/>
                </a:cxn>
              </a:cxnLst>
              <a:rect l="0" t="0" r="r" b="b"/>
              <a:pathLst>
                <a:path h="219">
                  <a:moveTo>
                    <a:pt x="0" y="219"/>
                  </a:moveTo>
                  <a:lnTo>
                    <a:pt x="0" y="0"/>
                  </a:lnTo>
                  <a:lnTo>
                    <a:pt x="0" y="0"/>
                  </a:lnTo>
                </a:path>
              </a:pathLst>
            </a:custGeom>
            <a:noFill/>
            <a:ln w="0">
              <a:solidFill>
                <a:srgbClr val="000000"/>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04" name="Freeform 194"/>
            <p:cNvSpPr>
              <a:spLocks/>
            </p:cNvSpPr>
            <p:nvPr/>
          </p:nvSpPr>
          <p:spPr bwMode="auto">
            <a:xfrm>
              <a:off x="5725" y="1242"/>
              <a:ext cx="0" cy="1382"/>
            </a:xfrm>
            <a:custGeom>
              <a:avLst/>
              <a:gdLst>
                <a:gd name="T0" fmla="*/ 219 h 219"/>
                <a:gd name="T1" fmla="*/ 0 h 219"/>
                <a:gd name="T2" fmla="*/ 0 h 219"/>
              </a:gdLst>
              <a:ahLst/>
              <a:cxnLst>
                <a:cxn ang="0">
                  <a:pos x="0" y="T0"/>
                </a:cxn>
                <a:cxn ang="0">
                  <a:pos x="0" y="T1"/>
                </a:cxn>
                <a:cxn ang="0">
                  <a:pos x="0" y="T2"/>
                </a:cxn>
              </a:cxnLst>
              <a:rect l="0" t="0" r="r" b="b"/>
              <a:pathLst>
                <a:path h="219">
                  <a:moveTo>
                    <a:pt x="0" y="219"/>
                  </a:moveTo>
                  <a:lnTo>
                    <a:pt x="0" y="0"/>
                  </a:lnTo>
                  <a:lnTo>
                    <a:pt x="0" y="0"/>
                  </a:lnTo>
                </a:path>
              </a:pathLst>
            </a:custGeom>
            <a:noFill/>
            <a:ln w="0">
              <a:solidFill>
                <a:srgbClr val="000000"/>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05" name="Freeform 195"/>
            <p:cNvSpPr>
              <a:spLocks/>
            </p:cNvSpPr>
            <p:nvPr/>
          </p:nvSpPr>
          <p:spPr bwMode="auto">
            <a:xfrm>
              <a:off x="5893" y="1242"/>
              <a:ext cx="0" cy="1382"/>
            </a:xfrm>
            <a:custGeom>
              <a:avLst/>
              <a:gdLst>
                <a:gd name="T0" fmla="*/ 219 h 219"/>
                <a:gd name="T1" fmla="*/ 0 h 219"/>
                <a:gd name="T2" fmla="*/ 0 h 219"/>
              </a:gdLst>
              <a:ahLst/>
              <a:cxnLst>
                <a:cxn ang="0">
                  <a:pos x="0" y="T0"/>
                </a:cxn>
                <a:cxn ang="0">
                  <a:pos x="0" y="T1"/>
                </a:cxn>
                <a:cxn ang="0">
                  <a:pos x="0" y="T2"/>
                </a:cxn>
              </a:cxnLst>
              <a:rect l="0" t="0" r="r" b="b"/>
              <a:pathLst>
                <a:path h="219">
                  <a:moveTo>
                    <a:pt x="0" y="219"/>
                  </a:moveTo>
                  <a:lnTo>
                    <a:pt x="0" y="0"/>
                  </a:lnTo>
                  <a:lnTo>
                    <a:pt x="0" y="0"/>
                  </a:lnTo>
                </a:path>
              </a:pathLst>
            </a:custGeom>
            <a:noFill/>
            <a:ln w="0">
              <a:solidFill>
                <a:srgbClr val="000000"/>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06" name="Freeform 196"/>
            <p:cNvSpPr>
              <a:spLocks/>
            </p:cNvSpPr>
            <p:nvPr/>
          </p:nvSpPr>
          <p:spPr bwMode="auto">
            <a:xfrm>
              <a:off x="6061" y="1242"/>
              <a:ext cx="0" cy="1382"/>
            </a:xfrm>
            <a:custGeom>
              <a:avLst/>
              <a:gdLst>
                <a:gd name="T0" fmla="*/ 219 h 219"/>
                <a:gd name="T1" fmla="*/ 0 h 219"/>
                <a:gd name="T2" fmla="*/ 0 h 219"/>
              </a:gdLst>
              <a:ahLst/>
              <a:cxnLst>
                <a:cxn ang="0">
                  <a:pos x="0" y="T0"/>
                </a:cxn>
                <a:cxn ang="0">
                  <a:pos x="0" y="T1"/>
                </a:cxn>
                <a:cxn ang="0">
                  <a:pos x="0" y="T2"/>
                </a:cxn>
              </a:cxnLst>
              <a:rect l="0" t="0" r="r" b="b"/>
              <a:pathLst>
                <a:path h="219">
                  <a:moveTo>
                    <a:pt x="0" y="219"/>
                  </a:moveTo>
                  <a:lnTo>
                    <a:pt x="0" y="0"/>
                  </a:lnTo>
                  <a:lnTo>
                    <a:pt x="0" y="0"/>
                  </a:lnTo>
                </a:path>
              </a:pathLst>
            </a:custGeom>
            <a:noFill/>
            <a:ln w="0">
              <a:solidFill>
                <a:srgbClr val="000000"/>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07" name="Freeform 197"/>
            <p:cNvSpPr>
              <a:spLocks/>
            </p:cNvSpPr>
            <p:nvPr/>
          </p:nvSpPr>
          <p:spPr bwMode="auto">
            <a:xfrm>
              <a:off x="6237" y="1242"/>
              <a:ext cx="0" cy="1382"/>
            </a:xfrm>
            <a:custGeom>
              <a:avLst/>
              <a:gdLst>
                <a:gd name="T0" fmla="*/ 219 h 219"/>
                <a:gd name="T1" fmla="*/ 0 h 219"/>
                <a:gd name="T2" fmla="*/ 0 h 219"/>
              </a:gdLst>
              <a:ahLst/>
              <a:cxnLst>
                <a:cxn ang="0">
                  <a:pos x="0" y="T0"/>
                </a:cxn>
                <a:cxn ang="0">
                  <a:pos x="0" y="T1"/>
                </a:cxn>
                <a:cxn ang="0">
                  <a:pos x="0" y="T2"/>
                </a:cxn>
              </a:cxnLst>
              <a:rect l="0" t="0" r="r" b="b"/>
              <a:pathLst>
                <a:path h="219">
                  <a:moveTo>
                    <a:pt x="0" y="219"/>
                  </a:moveTo>
                  <a:lnTo>
                    <a:pt x="0" y="0"/>
                  </a:lnTo>
                  <a:lnTo>
                    <a:pt x="0" y="0"/>
                  </a:lnTo>
                </a:path>
              </a:pathLst>
            </a:custGeom>
            <a:noFill/>
            <a:ln w="0">
              <a:solidFill>
                <a:srgbClr val="000000"/>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08" name="Freeform 198"/>
            <p:cNvSpPr>
              <a:spLocks/>
            </p:cNvSpPr>
            <p:nvPr/>
          </p:nvSpPr>
          <p:spPr bwMode="auto">
            <a:xfrm>
              <a:off x="4542" y="2624"/>
              <a:ext cx="1695" cy="0"/>
            </a:xfrm>
            <a:custGeom>
              <a:avLst/>
              <a:gdLst>
                <a:gd name="T0" fmla="*/ 0 w 232"/>
                <a:gd name="T1" fmla="*/ 232 w 232"/>
                <a:gd name="T2" fmla="*/ 232 w 232"/>
              </a:gdLst>
              <a:ahLst/>
              <a:cxnLst>
                <a:cxn ang="0">
                  <a:pos x="T0" y="0"/>
                </a:cxn>
                <a:cxn ang="0">
                  <a:pos x="T1" y="0"/>
                </a:cxn>
                <a:cxn ang="0">
                  <a:pos x="T2" y="0"/>
                </a:cxn>
              </a:cxnLst>
              <a:rect l="0" t="0" r="r" b="b"/>
              <a:pathLst>
                <a:path w="232">
                  <a:moveTo>
                    <a:pt x="0" y="0"/>
                  </a:moveTo>
                  <a:lnTo>
                    <a:pt x="232" y="0"/>
                  </a:lnTo>
                  <a:lnTo>
                    <a:pt x="232" y="0"/>
                  </a:lnTo>
                </a:path>
              </a:pathLst>
            </a:custGeom>
            <a:noFill/>
            <a:ln w="0">
              <a:solidFill>
                <a:srgbClr val="000000"/>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09" name="Freeform 199"/>
            <p:cNvSpPr>
              <a:spLocks/>
            </p:cNvSpPr>
            <p:nvPr/>
          </p:nvSpPr>
          <p:spPr bwMode="auto">
            <a:xfrm>
              <a:off x="4542" y="2277"/>
              <a:ext cx="1695" cy="0"/>
            </a:xfrm>
            <a:custGeom>
              <a:avLst/>
              <a:gdLst>
                <a:gd name="T0" fmla="*/ 0 w 232"/>
                <a:gd name="T1" fmla="*/ 232 w 232"/>
                <a:gd name="T2" fmla="*/ 232 w 232"/>
              </a:gdLst>
              <a:ahLst/>
              <a:cxnLst>
                <a:cxn ang="0">
                  <a:pos x="T0" y="0"/>
                </a:cxn>
                <a:cxn ang="0">
                  <a:pos x="T1" y="0"/>
                </a:cxn>
                <a:cxn ang="0">
                  <a:pos x="T2" y="0"/>
                </a:cxn>
              </a:cxnLst>
              <a:rect l="0" t="0" r="r" b="b"/>
              <a:pathLst>
                <a:path w="232">
                  <a:moveTo>
                    <a:pt x="0" y="0"/>
                  </a:moveTo>
                  <a:lnTo>
                    <a:pt x="232" y="0"/>
                  </a:lnTo>
                  <a:lnTo>
                    <a:pt x="232" y="0"/>
                  </a:lnTo>
                </a:path>
              </a:pathLst>
            </a:custGeom>
            <a:noFill/>
            <a:ln w="0">
              <a:solidFill>
                <a:srgbClr val="000000"/>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10" name="Freeform 200"/>
            <p:cNvSpPr>
              <a:spLocks/>
            </p:cNvSpPr>
            <p:nvPr/>
          </p:nvSpPr>
          <p:spPr bwMode="auto">
            <a:xfrm>
              <a:off x="4542" y="1930"/>
              <a:ext cx="1695" cy="0"/>
            </a:xfrm>
            <a:custGeom>
              <a:avLst/>
              <a:gdLst>
                <a:gd name="T0" fmla="*/ 0 w 232"/>
                <a:gd name="T1" fmla="*/ 232 w 232"/>
                <a:gd name="T2" fmla="*/ 232 w 232"/>
              </a:gdLst>
              <a:ahLst/>
              <a:cxnLst>
                <a:cxn ang="0">
                  <a:pos x="T0" y="0"/>
                </a:cxn>
                <a:cxn ang="0">
                  <a:pos x="T1" y="0"/>
                </a:cxn>
                <a:cxn ang="0">
                  <a:pos x="T2" y="0"/>
                </a:cxn>
              </a:cxnLst>
              <a:rect l="0" t="0" r="r" b="b"/>
              <a:pathLst>
                <a:path w="232">
                  <a:moveTo>
                    <a:pt x="0" y="0"/>
                  </a:moveTo>
                  <a:lnTo>
                    <a:pt x="232" y="0"/>
                  </a:lnTo>
                  <a:lnTo>
                    <a:pt x="232" y="0"/>
                  </a:lnTo>
                </a:path>
              </a:pathLst>
            </a:custGeom>
            <a:noFill/>
            <a:ln w="0">
              <a:solidFill>
                <a:srgbClr val="000000"/>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11" name="Freeform 201"/>
            <p:cNvSpPr>
              <a:spLocks/>
            </p:cNvSpPr>
            <p:nvPr/>
          </p:nvSpPr>
          <p:spPr bwMode="auto">
            <a:xfrm>
              <a:off x="4542" y="1583"/>
              <a:ext cx="1695" cy="0"/>
            </a:xfrm>
            <a:custGeom>
              <a:avLst/>
              <a:gdLst>
                <a:gd name="T0" fmla="*/ 0 w 232"/>
                <a:gd name="T1" fmla="*/ 232 w 232"/>
                <a:gd name="T2" fmla="*/ 232 w 232"/>
              </a:gdLst>
              <a:ahLst/>
              <a:cxnLst>
                <a:cxn ang="0">
                  <a:pos x="T0" y="0"/>
                </a:cxn>
                <a:cxn ang="0">
                  <a:pos x="T1" y="0"/>
                </a:cxn>
                <a:cxn ang="0">
                  <a:pos x="T2" y="0"/>
                </a:cxn>
              </a:cxnLst>
              <a:rect l="0" t="0" r="r" b="b"/>
              <a:pathLst>
                <a:path w="232">
                  <a:moveTo>
                    <a:pt x="0" y="0"/>
                  </a:moveTo>
                  <a:lnTo>
                    <a:pt x="232" y="0"/>
                  </a:lnTo>
                  <a:lnTo>
                    <a:pt x="232" y="0"/>
                  </a:lnTo>
                </a:path>
              </a:pathLst>
            </a:custGeom>
            <a:noFill/>
            <a:ln w="0">
              <a:solidFill>
                <a:srgbClr val="000000"/>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12" name="Freeform 202"/>
            <p:cNvSpPr>
              <a:spLocks/>
            </p:cNvSpPr>
            <p:nvPr/>
          </p:nvSpPr>
          <p:spPr bwMode="auto">
            <a:xfrm>
              <a:off x="4542" y="1242"/>
              <a:ext cx="1695" cy="0"/>
            </a:xfrm>
            <a:custGeom>
              <a:avLst/>
              <a:gdLst>
                <a:gd name="T0" fmla="*/ 0 w 232"/>
                <a:gd name="T1" fmla="*/ 232 w 232"/>
                <a:gd name="T2" fmla="*/ 232 w 232"/>
              </a:gdLst>
              <a:ahLst/>
              <a:cxnLst>
                <a:cxn ang="0">
                  <a:pos x="T0" y="0"/>
                </a:cxn>
                <a:cxn ang="0">
                  <a:pos x="T1" y="0"/>
                </a:cxn>
                <a:cxn ang="0">
                  <a:pos x="T2" y="0"/>
                </a:cxn>
              </a:cxnLst>
              <a:rect l="0" t="0" r="r" b="b"/>
              <a:pathLst>
                <a:path w="232">
                  <a:moveTo>
                    <a:pt x="0" y="0"/>
                  </a:moveTo>
                  <a:lnTo>
                    <a:pt x="232" y="0"/>
                  </a:lnTo>
                  <a:lnTo>
                    <a:pt x="232" y="0"/>
                  </a:lnTo>
                </a:path>
              </a:pathLst>
            </a:custGeom>
            <a:noFill/>
            <a:ln w="0">
              <a:solidFill>
                <a:srgbClr val="000000"/>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13" name="Line 203"/>
            <p:cNvSpPr>
              <a:spLocks noChangeShapeType="1"/>
            </p:cNvSpPr>
            <p:nvPr/>
          </p:nvSpPr>
          <p:spPr bwMode="auto">
            <a:xfrm>
              <a:off x="4542" y="2624"/>
              <a:ext cx="1695"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14" name="Line 204"/>
            <p:cNvSpPr>
              <a:spLocks noChangeShapeType="1"/>
            </p:cNvSpPr>
            <p:nvPr/>
          </p:nvSpPr>
          <p:spPr bwMode="auto">
            <a:xfrm flipV="1">
              <a:off x="4542" y="1242"/>
              <a:ext cx="0" cy="1382"/>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15" name="Line 205"/>
            <p:cNvSpPr>
              <a:spLocks noChangeShapeType="1"/>
            </p:cNvSpPr>
            <p:nvPr/>
          </p:nvSpPr>
          <p:spPr bwMode="auto">
            <a:xfrm flipV="1">
              <a:off x="4571" y="2605"/>
              <a:ext cx="0" cy="19"/>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16" name="Rectangle 206"/>
            <p:cNvSpPr>
              <a:spLocks noChangeArrowheads="1"/>
            </p:cNvSpPr>
            <p:nvPr/>
          </p:nvSpPr>
          <p:spPr bwMode="auto">
            <a:xfrm>
              <a:off x="4549" y="2643"/>
              <a:ext cx="102" cy="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000" b="0" i="0" u="none" strike="noStrike" cap="none" normalizeH="0" baseline="0" smtClean="0">
                  <a:ln>
                    <a:noFill/>
                  </a:ln>
                  <a:solidFill>
                    <a:srgbClr val="000000"/>
                  </a:solidFill>
                  <a:effectLst/>
                  <a:latin typeface="Helvetica" panose="020B0604020202020204" pitchFamily="34" charset="0"/>
                </a:rPr>
                <a:t>1</a:t>
              </a:r>
              <a:endParaRPr kumimoji="0" lang="zh-CN" altLang="zh-CN" sz="1800" b="0" i="0" u="none" strike="noStrike" cap="none" normalizeH="0" baseline="0" smtClean="0">
                <a:ln>
                  <a:noFill/>
                </a:ln>
                <a:solidFill>
                  <a:schemeClr val="tx1"/>
                </a:solidFill>
                <a:effectLst/>
                <a:latin typeface="Arial" panose="020B0604020202020204" pitchFamily="34" charset="0"/>
              </a:endParaRPr>
            </a:p>
          </p:txBody>
        </p:sp>
        <p:sp>
          <p:nvSpPr>
            <p:cNvPr id="217" name="Line 207"/>
            <p:cNvSpPr>
              <a:spLocks noChangeShapeType="1"/>
            </p:cNvSpPr>
            <p:nvPr/>
          </p:nvSpPr>
          <p:spPr bwMode="auto">
            <a:xfrm flipV="1">
              <a:off x="4710" y="2605"/>
              <a:ext cx="0" cy="19"/>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18" name="Rectangle 208"/>
            <p:cNvSpPr>
              <a:spLocks noChangeArrowheads="1"/>
            </p:cNvSpPr>
            <p:nvPr/>
          </p:nvSpPr>
          <p:spPr bwMode="auto">
            <a:xfrm>
              <a:off x="4688" y="2643"/>
              <a:ext cx="102" cy="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000" b="0" i="0" u="none" strike="noStrike" cap="none" normalizeH="0" baseline="0" smtClean="0">
                  <a:ln>
                    <a:noFill/>
                  </a:ln>
                  <a:solidFill>
                    <a:srgbClr val="000000"/>
                  </a:solidFill>
                  <a:effectLst/>
                  <a:latin typeface="Helvetica" panose="020B0604020202020204" pitchFamily="34" charset="0"/>
                </a:rPr>
                <a:t>5</a:t>
              </a:r>
              <a:endParaRPr kumimoji="0" lang="zh-CN" altLang="zh-CN" sz="1800" b="0" i="0" u="none" strike="noStrike" cap="none" normalizeH="0" baseline="0" smtClean="0">
                <a:ln>
                  <a:noFill/>
                </a:ln>
                <a:solidFill>
                  <a:schemeClr val="tx1"/>
                </a:solidFill>
                <a:effectLst/>
                <a:latin typeface="Arial" panose="020B0604020202020204" pitchFamily="34" charset="0"/>
              </a:endParaRPr>
            </a:p>
          </p:txBody>
        </p:sp>
        <p:sp>
          <p:nvSpPr>
            <p:cNvPr id="219" name="Line 209"/>
            <p:cNvSpPr>
              <a:spLocks noChangeShapeType="1"/>
            </p:cNvSpPr>
            <p:nvPr/>
          </p:nvSpPr>
          <p:spPr bwMode="auto">
            <a:xfrm flipV="1">
              <a:off x="4878" y="2605"/>
              <a:ext cx="0" cy="19"/>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20" name="Rectangle 210"/>
            <p:cNvSpPr>
              <a:spLocks noChangeArrowheads="1"/>
            </p:cNvSpPr>
            <p:nvPr/>
          </p:nvSpPr>
          <p:spPr bwMode="auto">
            <a:xfrm>
              <a:off x="4827" y="2643"/>
              <a:ext cx="161" cy="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000" b="0" i="0" u="none" strike="noStrike" cap="none" normalizeH="0" baseline="0" smtClean="0">
                  <a:ln>
                    <a:noFill/>
                  </a:ln>
                  <a:solidFill>
                    <a:srgbClr val="000000"/>
                  </a:solidFill>
                  <a:effectLst/>
                  <a:latin typeface="Helvetica" panose="020B0604020202020204" pitchFamily="34" charset="0"/>
                </a:rPr>
                <a:t>10</a:t>
              </a:r>
              <a:endParaRPr kumimoji="0" lang="zh-CN" altLang="zh-CN" sz="1800" b="0" i="0" u="none" strike="noStrike" cap="none" normalizeH="0" baseline="0" smtClean="0">
                <a:ln>
                  <a:noFill/>
                </a:ln>
                <a:solidFill>
                  <a:schemeClr val="tx1"/>
                </a:solidFill>
                <a:effectLst/>
                <a:latin typeface="Arial" panose="020B0604020202020204" pitchFamily="34" charset="0"/>
              </a:endParaRPr>
            </a:p>
          </p:txBody>
        </p:sp>
        <p:sp>
          <p:nvSpPr>
            <p:cNvPr id="221" name="Line 211"/>
            <p:cNvSpPr>
              <a:spLocks noChangeShapeType="1"/>
            </p:cNvSpPr>
            <p:nvPr/>
          </p:nvSpPr>
          <p:spPr bwMode="auto">
            <a:xfrm flipV="1">
              <a:off x="5046" y="2605"/>
              <a:ext cx="0" cy="19"/>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22" name="Rectangle 212"/>
            <p:cNvSpPr>
              <a:spLocks noChangeArrowheads="1"/>
            </p:cNvSpPr>
            <p:nvPr/>
          </p:nvSpPr>
          <p:spPr bwMode="auto">
            <a:xfrm>
              <a:off x="4995" y="2643"/>
              <a:ext cx="161" cy="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000" b="0" i="0" u="none" strike="noStrike" cap="none" normalizeH="0" baseline="0" smtClean="0">
                  <a:ln>
                    <a:noFill/>
                  </a:ln>
                  <a:solidFill>
                    <a:srgbClr val="000000"/>
                  </a:solidFill>
                  <a:effectLst/>
                  <a:latin typeface="Helvetica" panose="020B0604020202020204" pitchFamily="34" charset="0"/>
                </a:rPr>
                <a:t>15</a:t>
              </a:r>
              <a:endParaRPr kumimoji="0" lang="zh-CN" altLang="zh-CN" sz="1800" b="0" i="0" u="none" strike="noStrike" cap="none" normalizeH="0" baseline="0" smtClean="0">
                <a:ln>
                  <a:noFill/>
                </a:ln>
                <a:solidFill>
                  <a:schemeClr val="tx1"/>
                </a:solidFill>
                <a:effectLst/>
                <a:latin typeface="Arial" panose="020B0604020202020204" pitchFamily="34" charset="0"/>
              </a:endParaRPr>
            </a:p>
          </p:txBody>
        </p:sp>
        <p:sp>
          <p:nvSpPr>
            <p:cNvPr id="223" name="Line 213"/>
            <p:cNvSpPr>
              <a:spLocks noChangeShapeType="1"/>
            </p:cNvSpPr>
            <p:nvPr/>
          </p:nvSpPr>
          <p:spPr bwMode="auto">
            <a:xfrm flipV="1">
              <a:off x="5214" y="2605"/>
              <a:ext cx="0" cy="19"/>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24" name="Rectangle 214"/>
            <p:cNvSpPr>
              <a:spLocks noChangeArrowheads="1"/>
            </p:cNvSpPr>
            <p:nvPr/>
          </p:nvSpPr>
          <p:spPr bwMode="auto">
            <a:xfrm>
              <a:off x="5163" y="2643"/>
              <a:ext cx="161" cy="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000" b="0" i="0" u="none" strike="noStrike" cap="none" normalizeH="0" baseline="0" smtClean="0">
                  <a:ln>
                    <a:noFill/>
                  </a:ln>
                  <a:solidFill>
                    <a:srgbClr val="000000"/>
                  </a:solidFill>
                  <a:effectLst/>
                  <a:latin typeface="Helvetica" panose="020B0604020202020204" pitchFamily="34" charset="0"/>
                </a:rPr>
                <a:t>20</a:t>
              </a:r>
              <a:endParaRPr kumimoji="0" lang="zh-CN" altLang="zh-CN" sz="1800" b="0" i="0" u="none" strike="noStrike" cap="none" normalizeH="0" baseline="0" smtClean="0">
                <a:ln>
                  <a:noFill/>
                </a:ln>
                <a:solidFill>
                  <a:schemeClr val="tx1"/>
                </a:solidFill>
                <a:effectLst/>
                <a:latin typeface="Arial" panose="020B0604020202020204" pitchFamily="34" charset="0"/>
              </a:endParaRPr>
            </a:p>
          </p:txBody>
        </p:sp>
        <p:sp>
          <p:nvSpPr>
            <p:cNvPr id="225" name="Line 215"/>
            <p:cNvSpPr>
              <a:spLocks noChangeShapeType="1"/>
            </p:cNvSpPr>
            <p:nvPr/>
          </p:nvSpPr>
          <p:spPr bwMode="auto">
            <a:xfrm flipV="1">
              <a:off x="5389" y="2605"/>
              <a:ext cx="0" cy="19"/>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26" name="Rectangle 216"/>
            <p:cNvSpPr>
              <a:spLocks noChangeArrowheads="1"/>
            </p:cNvSpPr>
            <p:nvPr/>
          </p:nvSpPr>
          <p:spPr bwMode="auto">
            <a:xfrm>
              <a:off x="5338" y="2643"/>
              <a:ext cx="161" cy="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000" b="0" i="0" u="none" strike="noStrike" cap="none" normalizeH="0" baseline="0" smtClean="0">
                  <a:ln>
                    <a:noFill/>
                  </a:ln>
                  <a:solidFill>
                    <a:srgbClr val="000000"/>
                  </a:solidFill>
                  <a:effectLst/>
                  <a:latin typeface="Helvetica" panose="020B0604020202020204" pitchFamily="34" charset="0"/>
                </a:rPr>
                <a:t>25</a:t>
              </a:r>
              <a:endParaRPr kumimoji="0" lang="zh-CN" altLang="zh-CN" sz="1800" b="0" i="0" u="none" strike="noStrike" cap="none" normalizeH="0" baseline="0" smtClean="0">
                <a:ln>
                  <a:noFill/>
                </a:ln>
                <a:solidFill>
                  <a:schemeClr val="tx1"/>
                </a:solidFill>
                <a:effectLst/>
                <a:latin typeface="Arial" panose="020B0604020202020204" pitchFamily="34" charset="0"/>
              </a:endParaRPr>
            </a:p>
          </p:txBody>
        </p:sp>
        <p:sp>
          <p:nvSpPr>
            <p:cNvPr id="227" name="Line 217"/>
            <p:cNvSpPr>
              <a:spLocks noChangeShapeType="1"/>
            </p:cNvSpPr>
            <p:nvPr/>
          </p:nvSpPr>
          <p:spPr bwMode="auto">
            <a:xfrm flipV="1">
              <a:off x="5557" y="2605"/>
              <a:ext cx="0" cy="19"/>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28" name="Rectangle 218"/>
            <p:cNvSpPr>
              <a:spLocks noChangeArrowheads="1"/>
            </p:cNvSpPr>
            <p:nvPr/>
          </p:nvSpPr>
          <p:spPr bwMode="auto">
            <a:xfrm>
              <a:off x="5506" y="2643"/>
              <a:ext cx="161" cy="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000" b="0" i="0" u="none" strike="noStrike" cap="none" normalizeH="0" baseline="0" smtClean="0">
                  <a:ln>
                    <a:noFill/>
                  </a:ln>
                  <a:solidFill>
                    <a:srgbClr val="000000"/>
                  </a:solidFill>
                  <a:effectLst/>
                  <a:latin typeface="Helvetica" panose="020B0604020202020204" pitchFamily="34" charset="0"/>
                </a:rPr>
                <a:t>30</a:t>
              </a:r>
              <a:endParaRPr kumimoji="0" lang="zh-CN" altLang="zh-CN" sz="1800" b="0" i="0" u="none" strike="noStrike" cap="none" normalizeH="0" baseline="0" smtClean="0">
                <a:ln>
                  <a:noFill/>
                </a:ln>
                <a:solidFill>
                  <a:schemeClr val="tx1"/>
                </a:solidFill>
                <a:effectLst/>
                <a:latin typeface="Arial" panose="020B0604020202020204" pitchFamily="34" charset="0"/>
              </a:endParaRPr>
            </a:p>
          </p:txBody>
        </p:sp>
        <p:sp>
          <p:nvSpPr>
            <p:cNvPr id="229" name="Line 219"/>
            <p:cNvSpPr>
              <a:spLocks noChangeShapeType="1"/>
            </p:cNvSpPr>
            <p:nvPr/>
          </p:nvSpPr>
          <p:spPr bwMode="auto">
            <a:xfrm flipV="1">
              <a:off x="5725" y="2605"/>
              <a:ext cx="0" cy="19"/>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30" name="Rectangle 220"/>
            <p:cNvSpPr>
              <a:spLocks noChangeArrowheads="1"/>
            </p:cNvSpPr>
            <p:nvPr/>
          </p:nvSpPr>
          <p:spPr bwMode="auto">
            <a:xfrm>
              <a:off x="5674" y="2643"/>
              <a:ext cx="161" cy="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000" b="0" i="0" u="none" strike="noStrike" cap="none" normalizeH="0" baseline="0" smtClean="0">
                  <a:ln>
                    <a:noFill/>
                  </a:ln>
                  <a:solidFill>
                    <a:srgbClr val="000000"/>
                  </a:solidFill>
                  <a:effectLst/>
                  <a:latin typeface="Helvetica" panose="020B0604020202020204" pitchFamily="34" charset="0"/>
                </a:rPr>
                <a:t>35</a:t>
              </a:r>
              <a:endParaRPr kumimoji="0" lang="zh-CN" altLang="zh-CN" sz="1800" b="0" i="0" u="none" strike="noStrike" cap="none" normalizeH="0" baseline="0" smtClean="0">
                <a:ln>
                  <a:noFill/>
                </a:ln>
                <a:solidFill>
                  <a:schemeClr val="tx1"/>
                </a:solidFill>
                <a:effectLst/>
                <a:latin typeface="Arial" panose="020B0604020202020204" pitchFamily="34" charset="0"/>
              </a:endParaRPr>
            </a:p>
          </p:txBody>
        </p:sp>
        <p:sp>
          <p:nvSpPr>
            <p:cNvPr id="231" name="Line 221"/>
            <p:cNvSpPr>
              <a:spLocks noChangeShapeType="1"/>
            </p:cNvSpPr>
            <p:nvPr/>
          </p:nvSpPr>
          <p:spPr bwMode="auto">
            <a:xfrm flipV="1">
              <a:off x="5893" y="2605"/>
              <a:ext cx="0" cy="19"/>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32" name="Rectangle 222"/>
            <p:cNvSpPr>
              <a:spLocks noChangeArrowheads="1"/>
            </p:cNvSpPr>
            <p:nvPr/>
          </p:nvSpPr>
          <p:spPr bwMode="auto">
            <a:xfrm>
              <a:off x="5842" y="2643"/>
              <a:ext cx="161" cy="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000" b="0" i="0" u="none" strike="noStrike" cap="none" normalizeH="0" baseline="0" smtClean="0">
                  <a:ln>
                    <a:noFill/>
                  </a:ln>
                  <a:solidFill>
                    <a:srgbClr val="000000"/>
                  </a:solidFill>
                  <a:effectLst/>
                  <a:latin typeface="Helvetica" panose="020B0604020202020204" pitchFamily="34" charset="0"/>
                </a:rPr>
                <a:t>40</a:t>
              </a:r>
              <a:endParaRPr kumimoji="0" lang="zh-CN" altLang="zh-CN" sz="1800" b="0" i="0" u="none" strike="noStrike" cap="none" normalizeH="0" baseline="0" smtClean="0">
                <a:ln>
                  <a:noFill/>
                </a:ln>
                <a:solidFill>
                  <a:schemeClr val="tx1"/>
                </a:solidFill>
                <a:effectLst/>
                <a:latin typeface="Arial" panose="020B0604020202020204" pitchFamily="34" charset="0"/>
              </a:endParaRPr>
            </a:p>
          </p:txBody>
        </p:sp>
        <p:sp>
          <p:nvSpPr>
            <p:cNvPr id="233" name="Line 223"/>
            <p:cNvSpPr>
              <a:spLocks noChangeShapeType="1"/>
            </p:cNvSpPr>
            <p:nvPr/>
          </p:nvSpPr>
          <p:spPr bwMode="auto">
            <a:xfrm flipV="1">
              <a:off x="6061" y="2605"/>
              <a:ext cx="0" cy="19"/>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34" name="Rectangle 224"/>
            <p:cNvSpPr>
              <a:spLocks noChangeArrowheads="1"/>
            </p:cNvSpPr>
            <p:nvPr/>
          </p:nvSpPr>
          <p:spPr bwMode="auto">
            <a:xfrm>
              <a:off x="6010" y="2643"/>
              <a:ext cx="161" cy="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000" b="0" i="0" u="none" strike="noStrike" cap="none" normalizeH="0" baseline="0" smtClean="0">
                  <a:ln>
                    <a:noFill/>
                  </a:ln>
                  <a:solidFill>
                    <a:srgbClr val="000000"/>
                  </a:solidFill>
                  <a:effectLst/>
                  <a:latin typeface="Helvetica" panose="020B0604020202020204" pitchFamily="34" charset="0"/>
                </a:rPr>
                <a:t>45</a:t>
              </a:r>
              <a:endParaRPr kumimoji="0" lang="zh-CN" altLang="zh-CN" sz="1800" b="0" i="0" u="none" strike="noStrike" cap="none" normalizeH="0" baseline="0" smtClean="0">
                <a:ln>
                  <a:noFill/>
                </a:ln>
                <a:solidFill>
                  <a:schemeClr val="tx1"/>
                </a:solidFill>
                <a:effectLst/>
                <a:latin typeface="Arial" panose="020B0604020202020204" pitchFamily="34" charset="0"/>
              </a:endParaRPr>
            </a:p>
          </p:txBody>
        </p:sp>
        <p:sp>
          <p:nvSpPr>
            <p:cNvPr id="235" name="Line 225"/>
            <p:cNvSpPr>
              <a:spLocks noChangeShapeType="1"/>
            </p:cNvSpPr>
            <p:nvPr/>
          </p:nvSpPr>
          <p:spPr bwMode="auto">
            <a:xfrm flipV="1">
              <a:off x="6237" y="2605"/>
              <a:ext cx="0" cy="19"/>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36" name="Rectangle 226"/>
            <p:cNvSpPr>
              <a:spLocks noChangeArrowheads="1"/>
            </p:cNvSpPr>
            <p:nvPr/>
          </p:nvSpPr>
          <p:spPr bwMode="auto">
            <a:xfrm>
              <a:off x="6186" y="2643"/>
              <a:ext cx="161" cy="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000" b="0" i="0" u="none" strike="noStrike" cap="none" normalizeH="0" baseline="0" smtClean="0">
                  <a:ln>
                    <a:noFill/>
                  </a:ln>
                  <a:solidFill>
                    <a:srgbClr val="000000"/>
                  </a:solidFill>
                  <a:effectLst/>
                  <a:latin typeface="Helvetica" panose="020B0604020202020204" pitchFamily="34" charset="0"/>
                </a:rPr>
                <a:t>50</a:t>
              </a:r>
              <a:endParaRPr kumimoji="0" lang="zh-CN" altLang="zh-CN" sz="1800" b="0" i="0" u="none" strike="noStrike" cap="none" normalizeH="0" baseline="0" smtClean="0">
                <a:ln>
                  <a:noFill/>
                </a:ln>
                <a:solidFill>
                  <a:schemeClr val="tx1"/>
                </a:solidFill>
                <a:effectLst/>
                <a:latin typeface="Arial" panose="020B0604020202020204" pitchFamily="34" charset="0"/>
              </a:endParaRPr>
            </a:p>
          </p:txBody>
        </p:sp>
        <p:sp>
          <p:nvSpPr>
            <p:cNvPr id="237" name="Line 227"/>
            <p:cNvSpPr>
              <a:spLocks noChangeShapeType="1"/>
            </p:cNvSpPr>
            <p:nvPr/>
          </p:nvSpPr>
          <p:spPr bwMode="auto">
            <a:xfrm>
              <a:off x="4542" y="2624"/>
              <a:ext cx="14"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38" name="Rectangle 228"/>
            <p:cNvSpPr>
              <a:spLocks noChangeArrowheads="1"/>
            </p:cNvSpPr>
            <p:nvPr/>
          </p:nvSpPr>
          <p:spPr bwMode="auto">
            <a:xfrm>
              <a:off x="4330" y="2574"/>
              <a:ext cx="241" cy="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000" b="0" i="0" u="none" strike="noStrike" cap="none" normalizeH="0" baseline="0" smtClean="0">
                  <a:ln>
                    <a:noFill/>
                  </a:ln>
                  <a:solidFill>
                    <a:srgbClr val="000000"/>
                  </a:solidFill>
                  <a:effectLst/>
                  <a:latin typeface="Helvetica" panose="020B0604020202020204" pitchFamily="34" charset="0"/>
                </a:rPr>
                <a:t>0.05</a:t>
              </a:r>
              <a:endParaRPr kumimoji="0" lang="zh-CN" altLang="zh-CN" sz="1800" b="0" i="0" u="none" strike="noStrike" cap="none" normalizeH="0" baseline="0" smtClean="0">
                <a:ln>
                  <a:noFill/>
                </a:ln>
                <a:solidFill>
                  <a:schemeClr val="tx1"/>
                </a:solidFill>
                <a:effectLst/>
                <a:latin typeface="Arial" panose="020B0604020202020204" pitchFamily="34" charset="0"/>
              </a:endParaRPr>
            </a:p>
          </p:txBody>
        </p:sp>
        <p:sp>
          <p:nvSpPr>
            <p:cNvPr id="239" name="Line 229"/>
            <p:cNvSpPr>
              <a:spLocks noChangeShapeType="1"/>
            </p:cNvSpPr>
            <p:nvPr/>
          </p:nvSpPr>
          <p:spPr bwMode="auto">
            <a:xfrm>
              <a:off x="4542" y="2277"/>
              <a:ext cx="14"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40" name="Rectangle 230"/>
            <p:cNvSpPr>
              <a:spLocks noChangeArrowheads="1"/>
            </p:cNvSpPr>
            <p:nvPr/>
          </p:nvSpPr>
          <p:spPr bwMode="auto">
            <a:xfrm>
              <a:off x="4381" y="2227"/>
              <a:ext cx="183" cy="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000" b="0" i="0" u="none" strike="noStrike" cap="none" normalizeH="0" baseline="0" smtClean="0">
                  <a:ln>
                    <a:noFill/>
                  </a:ln>
                  <a:solidFill>
                    <a:srgbClr val="000000"/>
                  </a:solidFill>
                  <a:effectLst/>
                  <a:latin typeface="Helvetica" panose="020B0604020202020204" pitchFamily="34" charset="0"/>
                </a:rPr>
                <a:t>0.1</a:t>
              </a:r>
              <a:endParaRPr kumimoji="0" lang="zh-CN" altLang="zh-CN" sz="1800" b="0" i="0" u="none" strike="noStrike" cap="none" normalizeH="0" baseline="0" smtClean="0">
                <a:ln>
                  <a:noFill/>
                </a:ln>
                <a:solidFill>
                  <a:schemeClr val="tx1"/>
                </a:solidFill>
                <a:effectLst/>
                <a:latin typeface="Arial" panose="020B0604020202020204" pitchFamily="34" charset="0"/>
              </a:endParaRPr>
            </a:p>
          </p:txBody>
        </p:sp>
        <p:sp>
          <p:nvSpPr>
            <p:cNvPr id="241" name="Line 231"/>
            <p:cNvSpPr>
              <a:spLocks noChangeShapeType="1"/>
            </p:cNvSpPr>
            <p:nvPr/>
          </p:nvSpPr>
          <p:spPr bwMode="auto">
            <a:xfrm>
              <a:off x="4542" y="1930"/>
              <a:ext cx="14"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42" name="Rectangle 232"/>
            <p:cNvSpPr>
              <a:spLocks noChangeArrowheads="1"/>
            </p:cNvSpPr>
            <p:nvPr/>
          </p:nvSpPr>
          <p:spPr bwMode="auto">
            <a:xfrm>
              <a:off x="4330" y="1880"/>
              <a:ext cx="241" cy="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000" b="0" i="0" u="none" strike="noStrike" cap="none" normalizeH="0" baseline="0" smtClean="0">
                  <a:ln>
                    <a:noFill/>
                  </a:ln>
                  <a:solidFill>
                    <a:srgbClr val="000000"/>
                  </a:solidFill>
                  <a:effectLst/>
                  <a:latin typeface="Helvetica" panose="020B0604020202020204" pitchFamily="34" charset="0"/>
                </a:rPr>
                <a:t>0.15</a:t>
              </a:r>
              <a:endParaRPr kumimoji="0" lang="zh-CN" altLang="zh-CN" sz="1800" b="0" i="0" u="none" strike="noStrike" cap="none" normalizeH="0" baseline="0" smtClean="0">
                <a:ln>
                  <a:noFill/>
                </a:ln>
                <a:solidFill>
                  <a:schemeClr val="tx1"/>
                </a:solidFill>
                <a:effectLst/>
                <a:latin typeface="Arial" panose="020B0604020202020204" pitchFamily="34" charset="0"/>
              </a:endParaRPr>
            </a:p>
          </p:txBody>
        </p:sp>
        <p:sp>
          <p:nvSpPr>
            <p:cNvPr id="243" name="Line 233"/>
            <p:cNvSpPr>
              <a:spLocks noChangeShapeType="1"/>
            </p:cNvSpPr>
            <p:nvPr/>
          </p:nvSpPr>
          <p:spPr bwMode="auto">
            <a:xfrm>
              <a:off x="4542" y="1583"/>
              <a:ext cx="14"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44" name="Rectangle 234"/>
            <p:cNvSpPr>
              <a:spLocks noChangeArrowheads="1"/>
            </p:cNvSpPr>
            <p:nvPr/>
          </p:nvSpPr>
          <p:spPr bwMode="auto">
            <a:xfrm>
              <a:off x="4381" y="1533"/>
              <a:ext cx="183" cy="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000" b="0" i="0" u="none" strike="noStrike" cap="none" normalizeH="0" baseline="0" smtClean="0">
                  <a:ln>
                    <a:noFill/>
                  </a:ln>
                  <a:solidFill>
                    <a:srgbClr val="000000"/>
                  </a:solidFill>
                  <a:effectLst/>
                  <a:latin typeface="Helvetica" panose="020B0604020202020204" pitchFamily="34" charset="0"/>
                </a:rPr>
                <a:t>0.2</a:t>
              </a:r>
              <a:endParaRPr kumimoji="0" lang="zh-CN" altLang="zh-CN" sz="1800" b="0" i="0" u="none" strike="noStrike" cap="none" normalizeH="0" baseline="0" smtClean="0">
                <a:ln>
                  <a:noFill/>
                </a:ln>
                <a:solidFill>
                  <a:schemeClr val="tx1"/>
                </a:solidFill>
                <a:effectLst/>
                <a:latin typeface="Arial" panose="020B0604020202020204" pitchFamily="34" charset="0"/>
              </a:endParaRPr>
            </a:p>
          </p:txBody>
        </p:sp>
        <p:sp>
          <p:nvSpPr>
            <p:cNvPr id="245" name="Line 235"/>
            <p:cNvSpPr>
              <a:spLocks noChangeShapeType="1"/>
            </p:cNvSpPr>
            <p:nvPr/>
          </p:nvSpPr>
          <p:spPr bwMode="auto">
            <a:xfrm>
              <a:off x="4542" y="1242"/>
              <a:ext cx="14"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46" name="Rectangle 236"/>
            <p:cNvSpPr>
              <a:spLocks noChangeArrowheads="1"/>
            </p:cNvSpPr>
            <p:nvPr/>
          </p:nvSpPr>
          <p:spPr bwMode="auto">
            <a:xfrm>
              <a:off x="4330" y="1192"/>
              <a:ext cx="241" cy="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000" b="0" i="0" u="none" strike="noStrike" cap="none" normalizeH="0" baseline="0" smtClean="0">
                  <a:ln>
                    <a:noFill/>
                  </a:ln>
                  <a:solidFill>
                    <a:srgbClr val="000000"/>
                  </a:solidFill>
                  <a:effectLst/>
                  <a:latin typeface="Helvetica" panose="020B0604020202020204" pitchFamily="34" charset="0"/>
                </a:rPr>
                <a:t>0.25</a:t>
              </a:r>
              <a:endParaRPr kumimoji="0" lang="zh-CN" altLang="zh-CN" sz="1800" b="0" i="0" u="none" strike="noStrike" cap="none" normalizeH="0" baseline="0" smtClean="0">
                <a:ln>
                  <a:noFill/>
                </a:ln>
                <a:solidFill>
                  <a:schemeClr val="tx1"/>
                </a:solidFill>
                <a:effectLst/>
                <a:latin typeface="Arial" panose="020B0604020202020204" pitchFamily="34" charset="0"/>
              </a:endParaRPr>
            </a:p>
          </p:txBody>
        </p:sp>
        <p:sp>
          <p:nvSpPr>
            <p:cNvPr id="247" name="Freeform 237"/>
            <p:cNvSpPr>
              <a:spLocks/>
            </p:cNvSpPr>
            <p:nvPr/>
          </p:nvSpPr>
          <p:spPr bwMode="auto">
            <a:xfrm>
              <a:off x="4571" y="1772"/>
              <a:ext cx="1666" cy="701"/>
            </a:xfrm>
            <a:custGeom>
              <a:avLst/>
              <a:gdLst>
                <a:gd name="T0" fmla="*/ 0 w 1666"/>
                <a:gd name="T1" fmla="*/ 701 h 701"/>
                <a:gd name="T2" fmla="*/ 139 w 1666"/>
                <a:gd name="T3" fmla="*/ 89 h 701"/>
                <a:gd name="T4" fmla="*/ 307 w 1666"/>
                <a:gd name="T5" fmla="*/ 0 h 701"/>
                <a:gd name="T6" fmla="*/ 475 w 1666"/>
                <a:gd name="T7" fmla="*/ 51 h 701"/>
                <a:gd name="T8" fmla="*/ 643 w 1666"/>
                <a:gd name="T9" fmla="*/ 133 h 701"/>
                <a:gd name="T10" fmla="*/ 818 w 1666"/>
                <a:gd name="T11" fmla="*/ 202 h 701"/>
                <a:gd name="T12" fmla="*/ 986 w 1666"/>
                <a:gd name="T13" fmla="*/ 284 h 701"/>
                <a:gd name="T14" fmla="*/ 1154 w 1666"/>
                <a:gd name="T15" fmla="*/ 341 h 701"/>
                <a:gd name="T16" fmla="*/ 1322 w 1666"/>
                <a:gd name="T17" fmla="*/ 410 h 701"/>
                <a:gd name="T18" fmla="*/ 1490 w 1666"/>
                <a:gd name="T19" fmla="*/ 474 h 701"/>
                <a:gd name="T20" fmla="*/ 1666 w 1666"/>
                <a:gd name="T21" fmla="*/ 511 h 7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66" h="701">
                  <a:moveTo>
                    <a:pt x="0" y="701"/>
                  </a:moveTo>
                  <a:lnTo>
                    <a:pt x="139" y="89"/>
                  </a:lnTo>
                  <a:lnTo>
                    <a:pt x="307" y="0"/>
                  </a:lnTo>
                  <a:lnTo>
                    <a:pt x="475" y="51"/>
                  </a:lnTo>
                  <a:lnTo>
                    <a:pt x="643" y="133"/>
                  </a:lnTo>
                  <a:lnTo>
                    <a:pt x="818" y="202"/>
                  </a:lnTo>
                  <a:lnTo>
                    <a:pt x="986" y="284"/>
                  </a:lnTo>
                  <a:lnTo>
                    <a:pt x="1154" y="341"/>
                  </a:lnTo>
                  <a:lnTo>
                    <a:pt x="1322" y="410"/>
                  </a:lnTo>
                  <a:lnTo>
                    <a:pt x="1490" y="474"/>
                  </a:lnTo>
                  <a:lnTo>
                    <a:pt x="1666" y="511"/>
                  </a:lnTo>
                </a:path>
              </a:pathLst>
            </a:custGeom>
            <a:noFill/>
            <a:ln w="0">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48" name="Oval 238"/>
            <p:cNvSpPr>
              <a:spLocks noChangeArrowheads="1"/>
            </p:cNvSpPr>
            <p:nvPr/>
          </p:nvSpPr>
          <p:spPr bwMode="auto">
            <a:xfrm>
              <a:off x="4542" y="2447"/>
              <a:ext cx="66" cy="5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9" name="Oval 239"/>
            <p:cNvSpPr>
              <a:spLocks noChangeArrowheads="1"/>
            </p:cNvSpPr>
            <p:nvPr/>
          </p:nvSpPr>
          <p:spPr bwMode="auto">
            <a:xfrm>
              <a:off x="4681" y="1835"/>
              <a:ext cx="65" cy="5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0" name="Oval 240"/>
            <p:cNvSpPr>
              <a:spLocks noChangeArrowheads="1"/>
            </p:cNvSpPr>
            <p:nvPr/>
          </p:nvSpPr>
          <p:spPr bwMode="auto">
            <a:xfrm>
              <a:off x="4849" y="1747"/>
              <a:ext cx="65" cy="5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1" name="Oval 241"/>
            <p:cNvSpPr>
              <a:spLocks noChangeArrowheads="1"/>
            </p:cNvSpPr>
            <p:nvPr/>
          </p:nvSpPr>
          <p:spPr bwMode="auto">
            <a:xfrm>
              <a:off x="5017" y="1798"/>
              <a:ext cx="65" cy="56"/>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2" name="Oval 242"/>
            <p:cNvSpPr>
              <a:spLocks noChangeArrowheads="1"/>
            </p:cNvSpPr>
            <p:nvPr/>
          </p:nvSpPr>
          <p:spPr bwMode="auto">
            <a:xfrm>
              <a:off x="5185" y="1880"/>
              <a:ext cx="65" cy="56"/>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3" name="Oval 243"/>
            <p:cNvSpPr>
              <a:spLocks noChangeArrowheads="1"/>
            </p:cNvSpPr>
            <p:nvPr/>
          </p:nvSpPr>
          <p:spPr bwMode="auto">
            <a:xfrm>
              <a:off x="5360" y="1949"/>
              <a:ext cx="66" cy="5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4" name="Oval 244"/>
            <p:cNvSpPr>
              <a:spLocks noChangeArrowheads="1"/>
            </p:cNvSpPr>
            <p:nvPr/>
          </p:nvSpPr>
          <p:spPr bwMode="auto">
            <a:xfrm>
              <a:off x="5528" y="2031"/>
              <a:ext cx="66" cy="5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5" name="Oval 245"/>
            <p:cNvSpPr>
              <a:spLocks noChangeArrowheads="1"/>
            </p:cNvSpPr>
            <p:nvPr/>
          </p:nvSpPr>
          <p:spPr bwMode="auto">
            <a:xfrm>
              <a:off x="5696" y="2088"/>
              <a:ext cx="66" cy="5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6" name="Oval 246"/>
            <p:cNvSpPr>
              <a:spLocks noChangeArrowheads="1"/>
            </p:cNvSpPr>
            <p:nvPr/>
          </p:nvSpPr>
          <p:spPr bwMode="auto">
            <a:xfrm>
              <a:off x="5864" y="2157"/>
              <a:ext cx="66" cy="5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7" name="Oval 247"/>
            <p:cNvSpPr>
              <a:spLocks noChangeArrowheads="1"/>
            </p:cNvSpPr>
            <p:nvPr/>
          </p:nvSpPr>
          <p:spPr bwMode="auto">
            <a:xfrm>
              <a:off x="6032" y="2220"/>
              <a:ext cx="66" cy="5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8" name="Oval 248"/>
            <p:cNvSpPr>
              <a:spLocks noChangeArrowheads="1"/>
            </p:cNvSpPr>
            <p:nvPr/>
          </p:nvSpPr>
          <p:spPr bwMode="auto">
            <a:xfrm>
              <a:off x="6207" y="2258"/>
              <a:ext cx="66" cy="5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9" name="Oval 249"/>
            <p:cNvSpPr>
              <a:spLocks noChangeArrowheads="1"/>
            </p:cNvSpPr>
            <p:nvPr/>
          </p:nvSpPr>
          <p:spPr bwMode="auto">
            <a:xfrm>
              <a:off x="4542" y="2447"/>
              <a:ext cx="58" cy="51"/>
            </a:xfrm>
            <a:prstGeom prst="ellipse">
              <a:avLst/>
            </a:prstGeom>
            <a:noFill/>
            <a:ln w="0">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60" name="Oval 250"/>
            <p:cNvSpPr>
              <a:spLocks noChangeArrowheads="1"/>
            </p:cNvSpPr>
            <p:nvPr/>
          </p:nvSpPr>
          <p:spPr bwMode="auto">
            <a:xfrm>
              <a:off x="4681" y="1835"/>
              <a:ext cx="58" cy="51"/>
            </a:xfrm>
            <a:prstGeom prst="ellipse">
              <a:avLst/>
            </a:prstGeom>
            <a:noFill/>
            <a:ln w="0">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61" name="Oval 251"/>
            <p:cNvSpPr>
              <a:spLocks noChangeArrowheads="1"/>
            </p:cNvSpPr>
            <p:nvPr/>
          </p:nvSpPr>
          <p:spPr bwMode="auto">
            <a:xfrm>
              <a:off x="4849" y="1747"/>
              <a:ext cx="58" cy="51"/>
            </a:xfrm>
            <a:prstGeom prst="ellipse">
              <a:avLst/>
            </a:prstGeom>
            <a:noFill/>
            <a:ln w="0">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62" name="Oval 252"/>
            <p:cNvSpPr>
              <a:spLocks noChangeArrowheads="1"/>
            </p:cNvSpPr>
            <p:nvPr/>
          </p:nvSpPr>
          <p:spPr bwMode="auto">
            <a:xfrm>
              <a:off x="5017" y="1798"/>
              <a:ext cx="58" cy="50"/>
            </a:xfrm>
            <a:prstGeom prst="ellipse">
              <a:avLst/>
            </a:prstGeom>
            <a:noFill/>
            <a:ln w="0">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63" name="Oval 253"/>
            <p:cNvSpPr>
              <a:spLocks noChangeArrowheads="1"/>
            </p:cNvSpPr>
            <p:nvPr/>
          </p:nvSpPr>
          <p:spPr bwMode="auto">
            <a:xfrm>
              <a:off x="5185" y="1880"/>
              <a:ext cx="58" cy="50"/>
            </a:xfrm>
            <a:prstGeom prst="ellipse">
              <a:avLst/>
            </a:prstGeom>
            <a:noFill/>
            <a:ln w="0">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64" name="Oval 254"/>
            <p:cNvSpPr>
              <a:spLocks noChangeArrowheads="1"/>
            </p:cNvSpPr>
            <p:nvPr/>
          </p:nvSpPr>
          <p:spPr bwMode="auto">
            <a:xfrm>
              <a:off x="5360" y="1949"/>
              <a:ext cx="58" cy="50"/>
            </a:xfrm>
            <a:prstGeom prst="ellipse">
              <a:avLst/>
            </a:prstGeom>
            <a:noFill/>
            <a:ln w="0">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65" name="Oval 255"/>
            <p:cNvSpPr>
              <a:spLocks noChangeArrowheads="1"/>
            </p:cNvSpPr>
            <p:nvPr/>
          </p:nvSpPr>
          <p:spPr bwMode="auto">
            <a:xfrm>
              <a:off x="5528" y="2031"/>
              <a:ext cx="58" cy="50"/>
            </a:xfrm>
            <a:prstGeom prst="ellipse">
              <a:avLst/>
            </a:prstGeom>
            <a:noFill/>
            <a:ln w="0">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66" name="Oval 256"/>
            <p:cNvSpPr>
              <a:spLocks noChangeArrowheads="1"/>
            </p:cNvSpPr>
            <p:nvPr/>
          </p:nvSpPr>
          <p:spPr bwMode="auto">
            <a:xfrm>
              <a:off x="5696" y="2088"/>
              <a:ext cx="59" cy="50"/>
            </a:xfrm>
            <a:prstGeom prst="ellipse">
              <a:avLst/>
            </a:prstGeom>
            <a:noFill/>
            <a:ln w="0">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67" name="Oval 257"/>
            <p:cNvSpPr>
              <a:spLocks noChangeArrowheads="1"/>
            </p:cNvSpPr>
            <p:nvPr/>
          </p:nvSpPr>
          <p:spPr bwMode="auto">
            <a:xfrm>
              <a:off x="5864" y="2157"/>
              <a:ext cx="59" cy="51"/>
            </a:xfrm>
            <a:prstGeom prst="ellipse">
              <a:avLst/>
            </a:prstGeom>
            <a:noFill/>
            <a:ln w="0">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68" name="Oval 258"/>
            <p:cNvSpPr>
              <a:spLocks noChangeArrowheads="1"/>
            </p:cNvSpPr>
            <p:nvPr/>
          </p:nvSpPr>
          <p:spPr bwMode="auto">
            <a:xfrm>
              <a:off x="6032" y="2220"/>
              <a:ext cx="59" cy="51"/>
            </a:xfrm>
            <a:prstGeom prst="ellipse">
              <a:avLst/>
            </a:prstGeom>
            <a:noFill/>
            <a:ln w="0">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69" name="Oval 259"/>
            <p:cNvSpPr>
              <a:spLocks noChangeArrowheads="1"/>
            </p:cNvSpPr>
            <p:nvPr/>
          </p:nvSpPr>
          <p:spPr bwMode="auto">
            <a:xfrm>
              <a:off x="6207" y="2258"/>
              <a:ext cx="59" cy="51"/>
            </a:xfrm>
            <a:prstGeom prst="ellipse">
              <a:avLst/>
            </a:prstGeom>
            <a:noFill/>
            <a:ln w="0">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70" name="Freeform 260"/>
            <p:cNvSpPr>
              <a:spLocks/>
            </p:cNvSpPr>
            <p:nvPr/>
          </p:nvSpPr>
          <p:spPr bwMode="auto">
            <a:xfrm>
              <a:off x="4571" y="1709"/>
              <a:ext cx="1666" cy="581"/>
            </a:xfrm>
            <a:custGeom>
              <a:avLst/>
              <a:gdLst>
                <a:gd name="T0" fmla="*/ 0 w 1666"/>
                <a:gd name="T1" fmla="*/ 581 h 581"/>
                <a:gd name="T2" fmla="*/ 139 w 1666"/>
                <a:gd name="T3" fmla="*/ 108 h 581"/>
                <a:gd name="T4" fmla="*/ 307 w 1666"/>
                <a:gd name="T5" fmla="*/ 0 h 581"/>
                <a:gd name="T6" fmla="*/ 475 w 1666"/>
                <a:gd name="T7" fmla="*/ 26 h 581"/>
                <a:gd name="T8" fmla="*/ 643 w 1666"/>
                <a:gd name="T9" fmla="*/ 51 h 581"/>
                <a:gd name="T10" fmla="*/ 818 w 1666"/>
                <a:gd name="T11" fmla="*/ 89 h 581"/>
                <a:gd name="T12" fmla="*/ 986 w 1666"/>
                <a:gd name="T13" fmla="*/ 126 h 581"/>
                <a:gd name="T14" fmla="*/ 1154 w 1666"/>
                <a:gd name="T15" fmla="*/ 152 h 581"/>
                <a:gd name="T16" fmla="*/ 1322 w 1666"/>
                <a:gd name="T17" fmla="*/ 183 h 581"/>
                <a:gd name="T18" fmla="*/ 1490 w 1666"/>
                <a:gd name="T19" fmla="*/ 202 h 581"/>
                <a:gd name="T20" fmla="*/ 1666 w 1666"/>
                <a:gd name="T21" fmla="*/ 246 h 5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66" h="581">
                  <a:moveTo>
                    <a:pt x="0" y="581"/>
                  </a:moveTo>
                  <a:lnTo>
                    <a:pt x="139" y="108"/>
                  </a:lnTo>
                  <a:lnTo>
                    <a:pt x="307" y="0"/>
                  </a:lnTo>
                  <a:lnTo>
                    <a:pt x="475" y="26"/>
                  </a:lnTo>
                  <a:lnTo>
                    <a:pt x="643" y="51"/>
                  </a:lnTo>
                  <a:lnTo>
                    <a:pt x="818" y="89"/>
                  </a:lnTo>
                  <a:lnTo>
                    <a:pt x="986" y="126"/>
                  </a:lnTo>
                  <a:lnTo>
                    <a:pt x="1154" y="152"/>
                  </a:lnTo>
                  <a:lnTo>
                    <a:pt x="1322" y="183"/>
                  </a:lnTo>
                  <a:lnTo>
                    <a:pt x="1490" y="202"/>
                  </a:lnTo>
                  <a:lnTo>
                    <a:pt x="1666" y="246"/>
                  </a:lnTo>
                </a:path>
              </a:pathLst>
            </a:custGeom>
            <a:noFill/>
            <a:ln w="0">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71" name="Line 261"/>
            <p:cNvSpPr>
              <a:spLocks noChangeShapeType="1"/>
            </p:cNvSpPr>
            <p:nvPr/>
          </p:nvSpPr>
          <p:spPr bwMode="auto">
            <a:xfrm>
              <a:off x="4542" y="2290"/>
              <a:ext cx="58" cy="0"/>
            </a:xfrm>
            <a:prstGeom prst="line">
              <a:avLst/>
            </a:prstGeom>
            <a:noFill/>
            <a:ln w="0">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72" name="Line 262"/>
            <p:cNvSpPr>
              <a:spLocks noChangeShapeType="1"/>
            </p:cNvSpPr>
            <p:nvPr/>
          </p:nvSpPr>
          <p:spPr bwMode="auto">
            <a:xfrm>
              <a:off x="4571" y="2264"/>
              <a:ext cx="0" cy="51"/>
            </a:xfrm>
            <a:prstGeom prst="line">
              <a:avLst/>
            </a:prstGeom>
            <a:noFill/>
            <a:ln w="0">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73" name="Line 263"/>
            <p:cNvSpPr>
              <a:spLocks noChangeShapeType="1"/>
            </p:cNvSpPr>
            <p:nvPr/>
          </p:nvSpPr>
          <p:spPr bwMode="auto">
            <a:xfrm>
              <a:off x="4681" y="1817"/>
              <a:ext cx="58" cy="0"/>
            </a:xfrm>
            <a:prstGeom prst="line">
              <a:avLst/>
            </a:prstGeom>
            <a:noFill/>
            <a:ln w="0">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74" name="Line 264"/>
            <p:cNvSpPr>
              <a:spLocks noChangeShapeType="1"/>
            </p:cNvSpPr>
            <p:nvPr/>
          </p:nvSpPr>
          <p:spPr bwMode="auto">
            <a:xfrm>
              <a:off x="4710" y="1791"/>
              <a:ext cx="0" cy="51"/>
            </a:xfrm>
            <a:prstGeom prst="line">
              <a:avLst/>
            </a:prstGeom>
            <a:noFill/>
            <a:ln w="0">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75" name="Line 265"/>
            <p:cNvSpPr>
              <a:spLocks noChangeShapeType="1"/>
            </p:cNvSpPr>
            <p:nvPr/>
          </p:nvSpPr>
          <p:spPr bwMode="auto">
            <a:xfrm>
              <a:off x="4849" y="1709"/>
              <a:ext cx="58" cy="0"/>
            </a:xfrm>
            <a:prstGeom prst="line">
              <a:avLst/>
            </a:prstGeom>
            <a:noFill/>
            <a:ln w="0">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76" name="Line 266"/>
            <p:cNvSpPr>
              <a:spLocks noChangeShapeType="1"/>
            </p:cNvSpPr>
            <p:nvPr/>
          </p:nvSpPr>
          <p:spPr bwMode="auto">
            <a:xfrm>
              <a:off x="4878" y="1684"/>
              <a:ext cx="0" cy="51"/>
            </a:xfrm>
            <a:prstGeom prst="line">
              <a:avLst/>
            </a:prstGeom>
            <a:noFill/>
            <a:ln w="0">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77" name="Line 267"/>
            <p:cNvSpPr>
              <a:spLocks noChangeShapeType="1"/>
            </p:cNvSpPr>
            <p:nvPr/>
          </p:nvSpPr>
          <p:spPr bwMode="auto">
            <a:xfrm>
              <a:off x="5017" y="1735"/>
              <a:ext cx="58" cy="0"/>
            </a:xfrm>
            <a:prstGeom prst="line">
              <a:avLst/>
            </a:prstGeom>
            <a:noFill/>
            <a:ln w="0">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78" name="Line 268"/>
            <p:cNvSpPr>
              <a:spLocks noChangeShapeType="1"/>
            </p:cNvSpPr>
            <p:nvPr/>
          </p:nvSpPr>
          <p:spPr bwMode="auto">
            <a:xfrm>
              <a:off x="5046" y="1709"/>
              <a:ext cx="0" cy="51"/>
            </a:xfrm>
            <a:prstGeom prst="line">
              <a:avLst/>
            </a:prstGeom>
            <a:noFill/>
            <a:ln w="0">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79" name="Line 269"/>
            <p:cNvSpPr>
              <a:spLocks noChangeShapeType="1"/>
            </p:cNvSpPr>
            <p:nvPr/>
          </p:nvSpPr>
          <p:spPr bwMode="auto">
            <a:xfrm>
              <a:off x="5185" y="1760"/>
              <a:ext cx="58" cy="0"/>
            </a:xfrm>
            <a:prstGeom prst="line">
              <a:avLst/>
            </a:prstGeom>
            <a:noFill/>
            <a:ln w="0">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80" name="Line 270"/>
            <p:cNvSpPr>
              <a:spLocks noChangeShapeType="1"/>
            </p:cNvSpPr>
            <p:nvPr/>
          </p:nvSpPr>
          <p:spPr bwMode="auto">
            <a:xfrm>
              <a:off x="5214" y="1735"/>
              <a:ext cx="0" cy="50"/>
            </a:xfrm>
            <a:prstGeom prst="line">
              <a:avLst/>
            </a:prstGeom>
            <a:noFill/>
            <a:ln w="0">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81" name="Line 271"/>
            <p:cNvSpPr>
              <a:spLocks noChangeShapeType="1"/>
            </p:cNvSpPr>
            <p:nvPr/>
          </p:nvSpPr>
          <p:spPr bwMode="auto">
            <a:xfrm>
              <a:off x="5360" y="1798"/>
              <a:ext cx="58" cy="0"/>
            </a:xfrm>
            <a:prstGeom prst="line">
              <a:avLst/>
            </a:prstGeom>
            <a:noFill/>
            <a:ln w="0">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82" name="Line 272"/>
            <p:cNvSpPr>
              <a:spLocks noChangeShapeType="1"/>
            </p:cNvSpPr>
            <p:nvPr/>
          </p:nvSpPr>
          <p:spPr bwMode="auto">
            <a:xfrm>
              <a:off x="5389" y="1772"/>
              <a:ext cx="0" cy="51"/>
            </a:xfrm>
            <a:prstGeom prst="line">
              <a:avLst/>
            </a:prstGeom>
            <a:noFill/>
            <a:ln w="0">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83" name="Line 273"/>
            <p:cNvSpPr>
              <a:spLocks noChangeShapeType="1"/>
            </p:cNvSpPr>
            <p:nvPr/>
          </p:nvSpPr>
          <p:spPr bwMode="auto">
            <a:xfrm>
              <a:off x="5528" y="1835"/>
              <a:ext cx="58" cy="0"/>
            </a:xfrm>
            <a:prstGeom prst="line">
              <a:avLst/>
            </a:prstGeom>
            <a:noFill/>
            <a:ln w="0">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84" name="Line 274"/>
            <p:cNvSpPr>
              <a:spLocks noChangeShapeType="1"/>
            </p:cNvSpPr>
            <p:nvPr/>
          </p:nvSpPr>
          <p:spPr bwMode="auto">
            <a:xfrm>
              <a:off x="5557" y="1810"/>
              <a:ext cx="0" cy="51"/>
            </a:xfrm>
            <a:prstGeom prst="line">
              <a:avLst/>
            </a:prstGeom>
            <a:noFill/>
            <a:ln w="0">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85" name="Line 275"/>
            <p:cNvSpPr>
              <a:spLocks noChangeShapeType="1"/>
            </p:cNvSpPr>
            <p:nvPr/>
          </p:nvSpPr>
          <p:spPr bwMode="auto">
            <a:xfrm>
              <a:off x="5696" y="1861"/>
              <a:ext cx="59" cy="0"/>
            </a:xfrm>
            <a:prstGeom prst="line">
              <a:avLst/>
            </a:prstGeom>
            <a:noFill/>
            <a:ln w="0">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86" name="Line 276"/>
            <p:cNvSpPr>
              <a:spLocks noChangeShapeType="1"/>
            </p:cNvSpPr>
            <p:nvPr/>
          </p:nvSpPr>
          <p:spPr bwMode="auto">
            <a:xfrm>
              <a:off x="5725" y="1835"/>
              <a:ext cx="0" cy="51"/>
            </a:xfrm>
            <a:prstGeom prst="line">
              <a:avLst/>
            </a:prstGeom>
            <a:noFill/>
            <a:ln w="0">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87" name="Line 277"/>
            <p:cNvSpPr>
              <a:spLocks noChangeShapeType="1"/>
            </p:cNvSpPr>
            <p:nvPr/>
          </p:nvSpPr>
          <p:spPr bwMode="auto">
            <a:xfrm>
              <a:off x="5864" y="1892"/>
              <a:ext cx="59" cy="0"/>
            </a:xfrm>
            <a:prstGeom prst="line">
              <a:avLst/>
            </a:prstGeom>
            <a:noFill/>
            <a:ln w="0">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88" name="Line 278"/>
            <p:cNvSpPr>
              <a:spLocks noChangeShapeType="1"/>
            </p:cNvSpPr>
            <p:nvPr/>
          </p:nvSpPr>
          <p:spPr bwMode="auto">
            <a:xfrm>
              <a:off x="5893" y="1867"/>
              <a:ext cx="0" cy="50"/>
            </a:xfrm>
            <a:prstGeom prst="line">
              <a:avLst/>
            </a:prstGeom>
            <a:noFill/>
            <a:ln w="0">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89" name="Line 279"/>
            <p:cNvSpPr>
              <a:spLocks noChangeShapeType="1"/>
            </p:cNvSpPr>
            <p:nvPr/>
          </p:nvSpPr>
          <p:spPr bwMode="auto">
            <a:xfrm>
              <a:off x="6032" y="1911"/>
              <a:ext cx="59" cy="0"/>
            </a:xfrm>
            <a:prstGeom prst="line">
              <a:avLst/>
            </a:prstGeom>
            <a:noFill/>
            <a:ln w="0">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90" name="Line 280"/>
            <p:cNvSpPr>
              <a:spLocks noChangeShapeType="1"/>
            </p:cNvSpPr>
            <p:nvPr/>
          </p:nvSpPr>
          <p:spPr bwMode="auto">
            <a:xfrm>
              <a:off x="6061" y="1886"/>
              <a:ext cx="0" cy="50"/>
            </a:xfrm>
            <a:prstGeom prst="line">
              <a:avLst/>
            </a:prstGeom>
            <a:noFill/>
            <a:ln w="0">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91" name="Line 281"/>
            <p:cNvSpPr>
              <a:spLocks noChangeShapeType="1"/>
            </p:cNvSpPr>
            <p:nvPr/>
          </p:nvSpPr>
          <p:spPr bwMode="auto">
            <a:xfrm>
              <a:off x="6207" y="1955"/>
              <a:ext cx="59" cy="0"/>
            </a:xfrm>
            <a:prstGeom prst="line">
              <a:avLst/>
            </a:prstGeom>
            <a:noFill/>
            <a:ln w="0">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92" name="Line 282"/>
            <p:cNvSpPr>
              <a:spLocks noChangeShapeType="1"/>
            </p:cNvSpPr>
            <p:nvPr/>
          </p:nvSpPr>
          <p:spPr bwMode="auto">
            <a:xfrm>
              <a:off x="6237" y="1930"/>
              <a:ext cx="0" cy="51"/>
            </a:xfrm>
            <a:prstGeom prst="line">
              <a:avLst/>
            </a:prstGeom>
            <a:noFill/>
            <a:ln w="0">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93" name="Line 283"/>
            <p:cNvSpPr>
              <a:spLocks noChangeShapeType="1"/>
            </p:cNvSpPr>
            <p:nvPr/>
          </p:nvSpPr>
          <p:spPr bwMode="auto">
            <a:xfrm>
              <a:off x="4556" y="2277"/>
              <a:ext cx="30" cy="25"/>
            </a:xfrm>
            <a:prstGeom prst="line">
              <a:avLst/>
            </a:prstGeom>
            <a:noFill/>
            <a:ln w="0">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94" name="Line 284"/>
            <p:cNvSpPr>
              <a:spLocks noChangeShapeType="1"/>
            </p:cNvSpPr>
            <p:nvPr/>
          </p:nvSpPr>
          <p:spPr bwMode="auto">
            <a:xfrm flipH="1">
              <a:off x="4556" y="2277"/>
              <a:ext cx="30" cy="25"/>
            </a:xfrm>
            <a:prstGeom prst="line">
              <a:avLst/>
            </a:prstGeom>
            <a:noFill/>
            <a:ln w="0">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95" name="Line 285"/>
            <p:cNvSpPr>
              <a:spLocks noChangeShapeType="1"/>
            </p:cNvSpPr>
            <p:nvPr/>
          </p:nvSpPr>
          <p:spPr bwMode="auto">
            <a:xfrm>
              <a:off x="4695" y="1804"/>
              <a:ext cx="29" cy="25"/>
            </a:xfrm>
            <a:prstGeom prst="line">
              <a:avLst/>
            </a:prstGeom>
            <a:noFill/>
            <a:ln w="0">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96" name="Line 286"/>
            <p:cNvSpPr>
              <a:spLocks noChangeShapeType="1"/>
            </p:cNvSpPr>
            <p:nvPr/>
          </p:nvSpPr>
          <p:spPr bwMode="auto">
            <a:xfrm flipH="1">
              <a:off x="4695" y="1804"/>
              <a:ext cx="29" cy="25"/>
            </a:xfrm>
            <a:prstGeom prst="line">
              <a:avLst/>
            </a:prstGeom>
            <a:noFill/>
            <a:ln w="0">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97" name="Line 287"/>
            <p:cNvSpPr>
              <a:spLocks noChangeShapeType="1"/>
            </p:cNvSpPr>
            <p:nvPr/>
          </p:nvSpPr>
          <p:spPr bwMode="auto">
            <a:xfrm>
              <a:off x="4863" y="1697"/>
              <a:ext cx="29" cy="25"/>
            </a:xfrm>
            <a:prstGeom prst="line">
              <a:avLst/>
            </a:prstGeom>
            <a:noFill/>
            <a:ln w="0">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98" name="Line 288"/>
            <p:cNvSpPr>
              <a:spLocks noChangeShapeType="1"/>
            </p:cNvSpPr>
            <p:nvPr/>
          </p:nvSpPr>
          <p:spPr bwMode="auto">
            <a:xfrm flipH="1">
              <a:off x="4863" y="1697"/>
              <a:ext cx="29" cy="25"/>
            </a:xfrm>
            <a:prstGeom prst="line">
              <a:avLst/>
            </a:prstGeom>
            <a:noFill/>
            <a:ln w="0">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99" name="Line 289"/>
            <p:cNvSpPr>
              <a:spLocks noChangeShapeType="1"/>
            </p:cNvSpPr>
            <p:nvPr/>
          </p:nvSpPr>
          <p:spPr bwMode="auto">
            <a:xfrm>
              <a:off x="5031" y="1722"/>
              <a:ext cx="29" cy="25"/>
            </a:xfrm>
            <a:prstGeom prst="line">
              <a:avLst/>
            </a:prstGeom>
            <a:noFill/>
            <a:ln w="0">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00" name="Line 290"/>
            <p:cNvSpPr>
              <a:spLocks noChangeShapeType="1"/>
            </p:cNvSpPr>
            <p:nvPr/>
          </p:nvSpPr>
          <p:spPr bwMode="auto">
            <a:xfrm flipH="1">
              <a:off x="5031" y="1722"/>
              <a:ext cx="29" cy="25"/>
            </a:xfrm>
            <a:prstGeom prst="line">
              <a:avLst/>
            </a:prstGeom>
            <a:noFill/>
            <a:ln w="0">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01" name="Line 291"/>
            <p:cNvSpPr>
              <a:spLocks noChangeShapeType="1"/>
            </p:cNvSpPr>
            <p:nvPr/>
          </p:nvSpPr>
          <p:spPr bwMode="auto">
            <a:xfrm>
              <a:off x="5199" y="1747"/>
              <a:ext cx="30" cy="25"/>
            </a:xfrm>
            <a:prstGeom prst="line">
              <a:avLst/>
            </a:prstGeom>
            <a:noFill/>
            <a:ln w="0">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02" name="Line 292"/>
            <p:cNvSpPr>
              <a:spLocks noChangeShapeType="1"/>
            </p:cNvSpPr>
            <p:nvPr/>
          </p:nvSpPr>
          <p:spPr bwMode="auto">
            <a:xfrm flipH="1">
              <a:off x="5199" y="1747"/>
              <a:ext cx="30" cy="25"/>
            </a:xfrm>
            <a:prstGeom prst="line">
              <a:avLst/>
            </a:prstGeom>
            <a:noFill/>
            <a:ln w="0">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03" name="Line 293"/>
            <p:cNvSpPr>
              <a:spLocks noChangeShapeType="1"/>
            </p:cNvSpPr>
            <p:nvPr/>
          </p:nvSpPr>
          <p:spPr bwMode="auto">
            <a:xfrm>
              <a:off x="5375" y="1785"/>
              <a:ext cx="29" cy="25"/>
            </a:xfrm>
            <a:prstGeom prst="line">
              <a:avLst/>
            </a:prstGeom>
            <a:noFill/>
            <a:ln w="0">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04" name="Line 294"/>
            <p:cNvSpPr>
              <a:spLocks noChangeShapeType="1"/>
            </p:cNvSpPr>
            <p:nvPr/>
          </p:nvSpPr>
          <p:spPr bwMode="auto">
            <a:xfrm flipH="1">
              <a:off x="5375" y="1785"/>
              <a:ext cx="29" cy="25"/>
            </a:xfrm>
            <a:prstGeom prst="line">
              <a:avLst/>
            </a:prstGeom>
            <a:noFill/>
            <a:ln w="0">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05" name="Line 295"/>
            <p:cNvSpPr>
              <a:spLocks noChangeShapeType="1"/>
            </p:cNvSpPr>
            <p:nvPr/>
          </p:nvSpPr>
          <p:spPr bwMode="auto">
            <a:xfrm>
              <a:off x="5543" y="1823"/>
              <a:ext cx="29" cy="25"/>
            </a:xfrm>
            <a:prstGeom prst="line">
              <a:avLst/>
            </a:prstGeom>
            <a:noFill/>
            <a:ln w="0">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06" name="Line 296"/>
            <p:cNvSpPr>
              <a:spLocks noChangeShapeType="1"/>
            </p:cNvSpPr>
            <p:nvPr/>
          </p:nvSpPr>
          <p:spPr bwMode="auto">
            <a:xfrm flipH="1">
              <a:off x="5543" y="1823"/>
              <a:ext cx="29" cy="25"/>
            </a:xfrm>
            <a:prstGeom prst="line">
              <a:avLst/>
            </a:prstGeom>
            <a:noFill/>
            <a:ln w="0">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07" name="Line 297"/>
            <p:cNvSpPr>
              <a:spLocks noChangeShapeType="1"/>
            </p:cNvSpPr>
            <p:nvPr/>
          </p:nvSpPr>
          <p:spPr bwMode="auto">
            <a:xfrm>
              <a:off x="5711" y="1848"/>
              <a:ext cx="29" cy="25"/>
            </a:xfrm>
            <a:prstGeom prst="line">
              <a:avLst/>
            </a:prstGeom>
            <a:noFill/>
            <a:ln w="0">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08" name="Line 298"/>
            <p:cNvSpPr>
              <a:spLocks noChangeShapeType="1"/>
            </p:cNvSpPr>
            <p:nvPr/>
          </p:nvSpPr>
          <p:spPr bwMode="auto">
            <a:xfrm flipH="1">
              <a:off x="5711" y="1848"/>
              <a:ext cx="29" cy="25"/>
            </a:xfrm>
            <a:prstGeom prst="line">
              <a:avLst/>
            </a:prstGeom>
            <a:noFill/>
            <a:ln w="0">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09" name="Line 299"/>
            <p:cNvSpPr>
              <a:spLocks noChangeShapeType="1"/>
            </p:cNvSpPr>
            <p:nvPr/>
          </p:nvSpPr>
          <p:spPr bwMode="auto">
            <a:xfrm>
              <a:off x="5879" y="1880"/>
              <a:ext cx="29" cy="25"/>
            </a:xfrm>
            <a:prstGeom prst="line">
              <a:avLst/>
            </a:prstGeom>
            <a:noFill/>
            <a:ln w="0">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10" name="Line 300"/>
            <p:cNvSpPr>
              <a:spLocks noChangeShapeType="1"/>
            </p:cNvSpPr>
            <p:nvPr/>
          </p:nvSpPr>
          <p:spPr bwMode="auto">
            <a:xfrm flipH="1">
              <a:off x="5879" y="1880"/>
              <a:ext cx="29" cy="25"/>
            </a:xfrm>
            <a:prstGeom prst="line">
              <a:avLst/>
            </a:prstGeom>
            <a:noFill/>
            <a:ln w="0">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11" name="Line 301"/>
            <p:cNvSpPr>
              <a:spLocks noChangeShapeType="1"/>
            </p:cNvSpPr>
            <p:nvPr/>
          </p:nvSpPr>
          <p:spPr bwMode="auto">
            <a:xfrm>
              <a:off x="6047" y="1899"/>
              <a:ext cx="29" cy="25"/>
            </a:xfrm>
            <a:prstGeom prst="line">
              <a:avLst/>
            </a:prstGeom>
            <a:noFill/>
            <a:ln w="0">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12" name="Line 302"/>
            <p:cNvSpPr>
              <a:spLocks noChangeShapeType="1"/>
            </p:cNvSpPr>
            <p:nvPr/>
          </p:nvSpPr>
          <p:spPr bwMode="auto">
            <a:xfrm flipH="1">
              <a:off x="6047" y="1899"/>
              <a:ext cx="29" cy="25"/>
            </a:xfrm>
            <a:prstGeom prst="line">
              <a:avLst/>
            </a:prstGeom>
            <a:noFill/>
            <a:ln w="0">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13" name="Line 303"/>
            <p:cNvSpPr>
              <a:spLocks noChangeShapeType="1"/>
            </p:cNvSpPr>
            <p:nvPr/>
          </p:nvSpPr>
          <p:spPr bwMode="auto">
            <a:xfrm>
              <a:off x="6222" y="1943"/>
              <a:ext cx="29" cy="25"/>
            </a:xfrm>
            <a:prstGeom prst="line">
              <a:avLst/>
            </a:prstGeom>
            <a:noFill/>
            <a:ln w="0">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14" name="Line 304"/>
            <p:cNvSpPr>
              <a:spLocks noChangeShapeType="1"/>
            </p:cNvSpPr>
            <p:nvPr/>
          </p:nvSpPr>
          <p:spPr bwMode="auto">
            <a:xfrm flipH="1">
              <a:off x="6222" y="1943"/>
              <a:ext cx="29" cy="25"/>
            </a:xfrm>
            <a:prstGeom prst="line">
              <a:avLst/>
            </a:prstGeom>
            <a:noFill/>
            <a:ln w="0">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15" name="Freeform 305"/>
            <p:cNvSpPr>
              <a:spLocks/>
            </p:cNvSpPr>
            <p:nvPr/>
          </p:nvSpPr>
          <p:spPr bwMode="auto">
            <a:xfrm>
              <a:off x="4571" y="1596"/>
              <a:ext cx="1666" cy="668"/>
            </a:xfrm>
            <a:custGeom>
              <a:avLst/>
              <a:gdLst>
                <a:gd name="T0" fmla="*/ 0 w 1666"/>
                <a:gd name="T1" fmla="*/ 668 h 668"/>
                <a:gd name="T2" fmla="*/ 139 w 1666"/>
                <a:gd name="T3" fmla="*/ 132 h 668"/>
                <a:gd name="T4" fmla="*/ 307 w 1666"/>
                <a:gd name="T5" fmla="*/ 31 h 668"/>
                <a:gd name="T6" fmla="*/ 475 w 1666"/>
                <a:gd name="T7" fmla="*/ 0 h 668"/>
                <a:gd name="T8" fmla="*/ 643 w 1666"/>
                <a:gd name="T9" fmla="*/ 12 h 668"/>
                <a:gd name="T10" fmla="*/ 818 w 1666"/>
                <a:gd name="T11" fmla="*/ 12 h 668"/>
                <a:gd name="T12" fmla="*/ 986 w 1666"/>
                <a:gd name="T13" fmla="*/ 31 h 668"/>
                <a:gd name="T14" fmla="*/ 1154 w 1666"/>
                <a:gd name="T15" fmla="*/ 69 h 668"/>
                <a:gd name="T16" fmla="*/ 1322 w 1666"/>
                <a:gd name="T17" fmla="*/ 88 h 668"/>
                <a:gd name="T18" fmla="*/ 1490 w 1666"/>
                <a:gd name="T19" fmla="*/ 88 h 668"/>
                <a:gd name="T20" fmla="*/ 1666 w 1666"/>
                <a:gd name="T21" fmla="*/ 101 h 6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66" h="668">
                  <a:moveTo>
                    <a:pt x="0" y="668"/>
                  </a:moveTo>
                  <a:lnTo>
                    <a:pt x="139" y="132"/>
                  </a:lnTo>
                  <a:lnTo>
                    <a:pt x="307" y="31"/>
                  </a:lnTo>
                  <a:lnTo>
                    <a:pt x="475" y="0"/>
                  </a:lnTo>
                  <a:lnTo>
                    <a:pt x="643" y="12"/>
                  </a:lnTo>
                  <a:lnTo>
                    <a:pt x="818" y="12"/>
                  </a:lnTo>
                  <a:lnTo>
                    <a:pt x="986" y="31"/>
                  </a:lnTo>
                  <a:lnTo>
                    <a:pt x="1154" y="69"/>
                  </a:lnTo>
                  <a:lnTo>
                    <a:pt x="1322" y="88"/>
                  </a:lnTo>
                  <a:lnTo>
                    <a:pt x="1490" y="88"/>
                  </a:lnTo>
                  <a:lnTo>
                    <a:pt x="1666" y="101"/>
                  </a:lnTo>
                </a:path>
              </a:pathLst>
            </a:custGeom>
            <a:noFill/>
            <a:ln w="0">
              <a:solidFill>
                <a:srgbClr val="FF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16" name="Rectangle 306"/>
            <p:cNvSpPr>
              <a:spLocks noChangeArrowheads="1"/>
            </p:cNvSpPr>
            <p:nvPr/>
          </p:nvSpPr>
          <p:spPr bwMode="auto">
            <a:xfrm>
              <a:off x="4542" y="2239"/>
              <a:ext cx="58" cy="51"/>
            </a:xfrm>
            <a:prstGeom prst="rect">
              <a:avLst/>
            </a:prstGeom>
            <a:solidFill>
              <a:srgbClr val="FF0000"/>
            </a:solidFill>
            <a:ln w="0">
              <a:solidFill>
                <a:srgbClr val="FF00FF"/>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17" name="Rectangle 307"/>
            <p:cNvSpPr>
              <a:spLocks noChangeArrowheads="1"/>
            </p:cNvSpPr>
            <p:nvPr/>
          </p:nvSpPr>
          <p:spPr bwMode="auto">
            <a:xfrm>
              <a:off x="4681" y="1703"/>
              <a:ext cx="58" cy="50"/>
            </a:xfrm>
            <a:prstGeom prst="rect">
              <a:avLst/>
            </a:prstGeom>
            <a:solidFill>
              <a:srgbClr val="FF0000"/>
            </a:solidFill>
            <a:ln w="0">
              <a:solidFill>
                <a:srgbClr val="FF00FF"/>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18" name="Rectangle 308"/>
            <p:cNvSpPr>
              <a:spLocks noChangeArrowheads="1"/>
            </p:cNvSpPr>
            <p:nvPr/>
          </p:nvSpPr>
          <p:spPr bwMode="auto">
            <a:xfrm>
              <a:off x="4849" y="1602"/>
              <a:ext cx="58" cy="50"/>
            </a:xfrm>
            <a:prstGeom prst="rect">
              <a:avLst/>
            </a:prstGeom>
            <a:solidFill>
              <a:srgbClr val="FF0000"/>
            </a:solidFill>
            <a:ln w="0">
              <a:solidFill>
                <a:srgbClr val="FF00FF"/>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19" name="Rectangle 309"/>
            <p:cNvSpPr>
              <a:spLocks noChangeArrowheads="1"/>
            </p:cNvSpPr>
            <p:nvPr/>
          </p:nvSpPr>
          <p:spPr bwMode="auto">
            <a:xfrm>
              <a:off x="5017" y="1570"/>
              <a:ext cx="58" cy="51"/>
            </a:xfrm>
            <a:prstGeom prst="rect">
              <a:avLst/>
            </a:prstGeom>
            <a:solidFill>
              <a:srgbClr val="FF0000"/>
            </a:solidFill>
            <a:ln w="0">
              <a:solidFill>
                <a:srgbClr val="FF00FF"/>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20" name="Rectangle 310"/>
            <p:cNvSpPr>
              <a:spLocks noChangeArrowheads="1"/>
            </p:cNvSpPr>
            <p:nvPr/>
          </p:nvSpPr>
          <p:spPr bwMode="auto">
            <a:xfrm>
              <a:off x="5185" y="1583"/>
              <a:ext cx="58" cy="51"/>
            </a:xfrm>
            <a:prstGeom prst="rect">
              <a:avLst/>
            </a:prstGeom>
            <a:solidFill>
              <a:srgbClr val="FF0000"/>
            </a:solidFill>
            <a:ln w="0">
              <a:solidFill>
                <a:srgbClr val="FF00FF"/>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21" name="Rectangle 311"/>
            <p:cNvSpPr>
              <a:spLocks noChangeArrowheads="1"/>
            </p:cNvSpPr>
            <p:nvPr/>
          </p:nvSpPr>
          <p:spPr bwMode="auto">
            <a:xfrm>
              <a:off x="5360" y="1583"/>
              <a:ext cx="58" cy="51"/>
            </a:xfrm>
            <a:prstGeom prst="rect">
              <a:avLst/>
            </a:prstGeom>
            <a:solidFill>
              <a:srgbClr val="FF0000"/>
            </a:solidFill>
            <a:ln w="0">
              <a:solidFill>
                <a:srgbClr val="FF00FF"/>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22" name="Rectangle 312"/>
            <p:cNvSpPr>
              <a:spLocks noChangeArrowheads="1"/>
            </p:cNvSpPr>
            <p:nvPr/>
          </p:nvSpPr>
          <p:spPr bwMode="auto">
            <a:xfrm>
              <a:off x="5528" y="1602"/>
              <a:ext cx="58" cy="50"/>
            </a:xfrm>
            <a:prstGeom prst="rect">
              <a:avLst/>
            </a:prstGeom>
            <a:solidFill>
              <a:srgbClr val="FF0000"/>
            </a:solidFill>
            <a:ln w="0">
              <a:solidFill>
                <a:srgbClr val="FF00FF"/>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23" name="Rectangle 313"/>
            <p:cNvSpPr>
              <a:spLocks noChangeArrowheads="1"/>
            </p:cNvSpPr>
            <p:nvPr/>
          </p:nvSpPr>
          <p:spPr bwMode="auto">
            <a:xfrm>
              <a:off x="5696" y="1640"/>
              <a:ext cx="59" cy="50"/>
            </a:xfrm>
            <a:prstGeom prst="rect">
              <a:avLst/>
            </a:prstGeom>
            <a:solidFill>
              <a:srgbClr val="FF0000"/>
            </a:solidFill>
            <a:ln w="0">
              <a:solidFill>
                <a:srgbClr val="FF00FF"/>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24" name="Rectangle 314"/>
            <p:cNvSpPr>
              <a:spLocks noChangeArrowheads="1"/>
            </p:cNvSpPr>
            <p:nvPr/>
          </p:nvSpPr>
          <p:spPr bwMode="auto">
            <a:xfrm>
              <a:off x="5864" y="1659"/>
              <a:ext cx="59" cy="50"/>
            </a:xfrm>
            <a:prstGeom prst="rect">
              <a:avLst/>
            </a:prstGeom>
            <a:solidFill>
              <a:srgbClr val="FF0000"/>
            </a:solidFill>
            <a:ln w="0">
              <a:solidFill>
                <a:srgbClr val="FF00FF"/>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25" name="Rectangle 315"/>
            <p:cNvSpPr>
              <a:spLocks noChangeArrowheads="1"/>
            </p:cNvSpPr>
            <p:nvPr/>
          </p:nvSpPr>
          <p:spPr bwMode="auto">
            <a:xfrm>
              <a:off x="6032" y="1659"/>
              <a:ext cx="59" cy="50"/>
            </a:xfrm>
            <a:prstGeom prst="rect">
              <a:avLst/>
            </a:prstGeom>
            <a:solidFill>
              <a:srgbClr val="FF0000"/>
            </a:solidFill>
            <a:ln w="0">
              <a:solidFill>
                <a:srgbClr val="FF00FF"/>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26" name="Rectangle 316"/>
            <p:cNvSpPr>
              <a:spLocks noChangeArrowheads="1"/>
            </p:cNvSpPr>
            <p:nvPr/>
          </p:nvSpPr>
          <p:spPr bwMode="auto">
            <a:xfrm>
              <a:off x="6207" y="1671"/>
              <a:ext cx="59" cy="51"/>
            </a:xfrm>
            <a:prstGeom prst="rect">
              <a:avLst/>
            </a:prstGeom>
            <a:solidFill>
              <a:srgbClr val="FF0000"/>
            </a:solidFill>
            <a:ln w="0">
              <a:solidFill>
                <a:srgbClr val="FF00FF"/>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27" name="Freeform 317"/>
            <p:cNvSpPr>
              <a:spLocks/>
            </p:cNvSpPr>
            <p:nvPr/>
          </p:nvSpPr>
          <p:spPr bwMode="auto">
            <a:xfrm>
              <a:off x="4571" y="1299"/>
              <a:ext cx="1666" cy="473"/>
            </a:xfrm>
            <a:custGeom>
              <a:avLst/>
              <a:gdLst>
                <a:gd name="T0" fmla="*/ 0 w 1666"/>
                <a:gd name="T1" fmla="*/ 473 h 473"/>
                <a:gd name="T2" fmla="*/ 139 w 1666"/>
                <a:gd name="T3" fmla="*/ 0 h 473"/>
                <a:gd name="T4" fmla="*/ 307 w 1666"/>
                <a:gd name="T5" fmla="*/ 7 h 473"/>
                <a:gd name="T6" fmla="*/ 475 w 1666"/>
                <a:gd name="T7" fmla="*/ 51 h 473"/>
                <a:gd name="T8" fmla="*/ 643 w 1666"/>
                <a:gd name="T9" fmla="*/ 89 h 473"/>
                <a:gd name="T10" fmla="*/ 818 w 1666"/>
                <a:gd name="T11" fmla="*/ 158 h 473"/>
                <a:gd name="T12" fmla="*/ 986 w 1666"/>
                <a:gd name="T13" fmla="*/ 240 h 473"/>
                <a:gd name="T14" fmla="*/ 1154 w 1666"/>
                <a:gd name="T15" fmla="*/ 341 h 473"/>
                <a:gd name="T16" fmla="*/ 1322 w 1666"/>
                <a:gd name="T17" fmla="*/ 404 h 473"/>
                <a:gd name="T18" fmla="*/ 1490 w 1666"/>
                <a:gd name="T19" fmla="*/ 448 h 473"/>
                <a:gd name="T20" fmla="*/ 1666 w 1666"/>
                <a:gd name="T21" fmla="*/ 467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66" h="473">
                  <a:moveTo>
                    <a:pt x="0" y="473"/>
                  </a:moveTo>
                  <a:lnTo>
                    <a:pt x="139" y="0"/>
                  </a:lnTo>
                  <a:lnTo>
                    <a:pt x="307" y="7"/>
                  </a:lnTo>
                  <a:lnTo>
                    <a:pt x="475" y="51"/>
                  </a:lnTo>
                  <a:lnTo>
                    <a:pt x="643" y="89"/>
                  </a:lnTo>
                  <a:lnTo>
                    <a:pt x="818" y="158"/>
                  </a:lnTo>
                  <a:lnTo>
                    <a:pt x="986" y="240"/>
                  </a:lnTo>
                  <a:lnTo>
                    <a:pt x="1154" y="341"/>
                  </a:lnTo>
                  <a:lnTo>
                    <a:pt x="1322" y="404"/>
                  </a:lnTo>
                  <a:lnTo>
                    <a:pt x="1490" y="448"/>
                  </a:lnTo>
                  <a:lnTo>
                    <a:pt x="1666" y="467"/>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28" name="Freeform 318"/>
            <p:cNvSpPr>
              <a:spLocks/>
            </p:cNvSpPr>
            <p:nvPr/>
          </p:nvSpPr>
          <p:spPr bwMode="auto">
            <a:xfrm>
              <a:off x="4534" y="1741"/>
              <a:ext cx="74" cy="50"/>
            </a:xfrm>
            <a:custGeom>
              <a:avLst/>
              <a:gdLst>
                <a:gd name="T0" fmla="*/ 0 w 74"/>
                <a:gd name="T1" fmla="*/ 50 h 50"/>
                <a:gd name="T2" fmla="*/ 74 w 74"/>
                <a:gd name="T3" fmla="*/ 50 h 50"/>
                <a:gd name="T4" fmla="*/ 37 w 74"/>
                <a:gd name="T5" fmla="*/ 0 h 50"/>
                <a:gd name="T6" fmla="*/ 0 w 74"/>
                <a:gd name="T7" fmla="*/ 50 h 50"/>
              </a:gdLst>
              <a:ahLst/>
              <a:cxnLst>
                <a:cxn ang="0">
                  <a:pos x="T0" y="T1"/>
                </a:cxn>
                <a:cxn ang="0">
                  <a:pos x="T2" y="T3"/>
                </a:cxn>
                <a:cxn ang="0">
                  <a:pos x="T4" y="T5"/>
                </a:cxn>
                <a:cxn ang="0">
                  <a:pos x="T6" y="T7"/>
                </a:cxn>
              </a:cxnLst>
              <a:rect l="0" t="0" r="r" b="b"/>
              <a:pathLst>
                <a:path w="74" h="50">
                  <a:moveTo>
                    <a:pt x="0" y="50"/>
                  </a:moveTo>
                  <a:lnTo>
                    <a:pt x="74" y="50"/>
                  </a:lnTo>
                  <a:lnTo>
                    <a:pt x="37" y="0"/>
                  </a:lnTo>
                  <a:lnTo>
                    <a:pt x="0" y="50"/>
                  </a:lnTo>
                  <a:close/>
                </a:path>
              </a:pathLst>
            </a:custGeom>
            <a:solidFill>
              <a:srgbClr val="00FF00"/>
            </a:solidFill>
            <a:ln w="0">
              <a:solidFill>
                <a:srgbClr val="00FF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29" name="Freeform 319"/>
            <p:cNvSpPr>
              <a:spLocks/>
            </p:cNvSpPr>
            <p:nvPr/>
          </p:nvSpPr>
          <p:spPr bwMode="auto">
            <a:xfrm>
              <a:off x="4673" y="1268"/>
              <a:ext cx="73" cy="50"/>
            </a:xfrm>
            <a:custGeom>
              <a:avLst/>
              <a:gdLst>
                <a:gd name="T0" fmla="*/ 0 w 73"/>
                <a:gd name="T1" fmla="*/ 50 h 50"/>
                <a:gd name="T2" fmla="*/ 73 w 73"/>
                <a:gd name="T3" fmla="*/ 50 h 50"/>
                <a:gd name="T4" fmla="*/ 37 w 73"/>
                <a:gd name="T5" fmla="*/ 0 h 50"/>
                <a:gd name="T6" fmla="*/ 0 w 73"/>
                <a:gd name="T7" fmla="*/ 50 h 50"/>
              </a:gdLst>
              <a:ahLst/>
              <a:cxnLst>
                <a:cxn ang="0">
                  <a:pos x="T0" y="T1"/>
                </a:cxn>
                <a:cxn ang="0">
                  <a:pos x="T2" y="T3"/>
                </a:cxn>
                <a:cxn ang="0">
                  <a:pos x="T4" y="T5"/>
                </a:cxn>
                <a:cxn ang="0">
                  <a:pos x="T6" y="T7"/>
                </a:cxn>
              </a:cxnLst>
              <a:rect l="0" t="0" r="r" b="b"/>
              <a:pathLst>
                <a:path w="73" h="50">
                  <a:moveTo>
                    <a:pt x="0" y="50"/>
                  </a:moveTo>
                  <a:lnTo>
                    <a:pt x="73" y="50"/>
                  </a:lnTo>
                  <a:lnTo>
                    <a:pt x="37" y="0"/>
                  </a:lnTo>
                  <a:lnTo>
                    <a:pt x="0" y="50"/>
                  </a:lnTo>
                  <a:close/>
                </a:path>
              </a:pathLst>
            </a:custGeom>
            <a:solidFill>
              <a:srgbClr val="00FF00"/>
            </a:solidFill>
            <a:ln w="0">
              <a:solidFill>
                <a:srgbClr val="00FF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30" name="Freeform 320"/>
            <p:cNvSpPr>
              <a:spLocks/>
            </p:cNvSpPr>
            <p:nvPr/>
          </p:nvSpPr>
          <p:spPr bwMode="auto">
            <a:xfrm>
              <a:off x="4841" y="1274"/>
              <a:ext cx="73" cy="50"/>
            </a:xfrm>
            <a:custGeom>
              <a:avLst/>
              <a:gdLst>
                <a:gd name="T0" fmla="*/ 0 w 73"/>
                <a:gd name="T1" fmla="*/ 50 h 50"/>
                <a:gd name="T2" fmla="*/ 73 w 73"/>
                <a:gd name="T3" fmla="*/ 50 h 50"/>
                <a:gd name="T4" fmla="*/ 37 w 73"/>
                <a:gd name="T5" fmla="*/ 0 h 50"/>
                <a:gd name="T6" fmla="*/ 0 w 73"/>
                <a:gd name="T7" fmla="*/ 50 h 50"/>
              </a:gdLst>
              <a:ahLst/>
              <a:cxnLst>
                <a:cxn ang="0">
                  <a:pos x="T0" y="T1"/>
                </a:cxn>
                <a:cxn ang="0">
                  <a:pos x="T2" y="T3"/>
                </a:cxn>
                <a:cxn ang="0">
                  <a:pos x="T4" y="T5"/>
                </a:cxn>
                <a:cxn ang="0">
                  <a:pos x="T6" y="T7"/>
                </a:cxn>
              </a:cxnLst>
              <a:rect l="0" t="0" r="r" b="b"/>
              <a:pathLst>
                <a:path w="73" h="50">
                  <a:moveTo>
                    <a:pt x="0" y="50"/>
                  </a:moveTo>
                  <a:lnTo>
                    <a:pt x="73" y="50"/>
                  </a:lnTo>
                  <a:lnTo>
                    <a:pt x="37" y="0"/>
                  </a:lnTo>
                  <a:lnTo>
                    <a:pt x="0" y="50"/>
                  </a:lnTo>
                  <a:close/>
                </a:path>
              </a:pathLst>
            </a:custGeom>
            <a:solidFill>
              <a:srgbClr val="00FF00"/>
            </a:solidFill>
            <a:ln w="0">
              <a:solidFill>
                <a:srgbClr val="00FF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31" name="Freeform 321"/>
            <p:cNvSpPr>
              <a:spLocks/>
            </p:cNvSpPr>
            <p:nvPr/>
          </p:nvSpPr>
          <p:spPr bwMode="auto">
            <a:xfrm>
              <a:off x="5009" y="1318"/>
              <a:ext cx="73" cy="51"/>
            </a:xfrm>
            <a:custGeom>
              <a:avLst/>
              <a:gdLst>
                <a:gd name="T0" fmla="*/ 0 w 73"/>
                <a:gd name="T1" fmla="*/ 51 h 51"/>
                <a:gd name="T2" fmla="*/ 73 w 73"/>
                <a:gd name="T3" fmla="*/ 51 h 51"/>
                <a:gd name="T4" fmla="*/ 37 w 73"/>
                <a:gd name="T5" fmla="*/ 0 h 51"/>
                <a:gd name="T6" fmla="*/ 0 w 73"/>
                <a:gd name="T7" fmla="*/ 51 h 51"/>
              </a:gdLst>
              <a:ahLst/>
              <a:cxnLst>
                <a:cxn ang="0">
                  <a:pos x="T0" y="T1"/>
                </a:cxn>
                <a:cxn ang="0">
                  <a:pos x="T2" y="T3"/>
                </a:cxn>
                <a:cxn ang="0">
                  <a:pos x="T4" y="T5"/>
                </a:cxn>
                <a:cxn ang="0">
                  <a:pos x="T6" y="T7"/>
                </a:cxn>
              </a:cxnLst>
              <a:rect l="0" t="0" r="r" b="b"/>
              <a:pathLst>
                <a:path w="73" h="51">
                  <a:moveTo>
                    <a:pt x="0" y="51"/>
                  </a:moveTo>
                  <a:lnTo>
                    <a:pt x="73" y="51"/>
                  </a:lnTo>
                  <a:lnTo>
                    <a:pt x="37" y="0"/>
                  </a:lnTo>
                  <a:lnTo>
                    <a:pt x="0" y="51"/>
                  </a:lnTo>
                  <a:close/>
                </a:path>
              </a:pathLst>
            </a:custGeom>
            <a:solidFill>
              <a:srgbClr val="00FF00"/>
            </a:solidFill>
            <a:ln w="0">
              <a:solidFill>
                <a:srgbClr val="00FF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32" name="Freeform 322"/>
            <p:cNvSpPr>
              <a:spLocks/>
            </p:cNvSpPr>
            <p:nvPr/>
          </p:nvSpPr>
          <p:spPr bwMode="auto">
            <a:xfrm>
              <a:off x="5177" y="1356"/>
              <a:ext cx="73" cy="50"/>
            </a:xfrm>
            <a:custGeom>
              <a:avLst/>
              <a:gdLst>
                <a:gd name="T0" fmla="*/ 0 w 73"/>
                <a:gd name="T1" fmla="*/ 50 h 50"/>
                <a:gd name="T2" fmla="*/ 73 w 73"/>
                <a:gd name="T3" fmla="*/ 50 h 50"/>
                <a:gd name="T4" fmla="*/ 37 w 73"/>
                <a:gd name="T5" fmla="*/ 0 h 50"/>
                <a:gd name="T6" fmla="*/ 0 w 73"/>
                <a:gd name="T7" fmla="*/ 50 h 50"/>
              </a:gdLst>
              <a:ahLst/>
              <a:cxnLst>
                <a:cxn ang="0">
                  <a:pos x="T0" y="T1"/>
                </a:cxn>
                <a:cxn ang="0">
                  <a:pos x="T2" y="T3"/>
                </a:cxn>
                <a:cxn ang="0">
                  <a:pos x="T4" y="T5"/>
                </a:cxn>
                <a:cxn ang="0">
                  <a:pos x="T6" y="T7"/>
                </a:cxn>
              </a:cxnLst>
              <a:rect l="0" t="0" r="r" b="b"/>
              <a:pathLst>
                <a:path w="73" h="50">
                  <a:moveTo>
                    <a:pt x="0" y="50"/>
                  </a:moveTo>
                  <a:lnTo>
                    <a:pt x="73" y="50"/>
                  </a:lnTo>
                  <a:lnTo>
                    <a:pt x="37" y="0"/>
                  </a:lnTo>
                  <a:lnTo>
                    <a:pt x="0" y="50"/>
                  </a:lnTo>
                  <a:close/>
                </a:path>
              </a:pathLst>
            </a:custGeom>
            <a:solidFill>
              <a:srgbClr val="00FF00"/>
            </a:solidFill>
            <a:ln w="0">
              <a:solidFill>
                <a:srgbClr val="00FF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33" name="Freeform 323"/>
            <p:cNvSpPr>
              <a:spLocks/>
            </p:cNvSpPr>
            <p:nvPr/>
          </p:nvSpPr>
          <p:spPr bwMode="auto">
            <a:xfrm>
              <a:off x="5353" y="1425"/>
              <a:ext cx="73" cy="51"/>
            </a:xfrm>
            <a:custGeom>
              <a:avLst/>
              <a:gdLst>
                <a:gd name="T0" fmla="*/ 0 w 73"/>
                <a:gd name="T1" fmla="*/ 51 h 51"/>
                <a:gd name="T2" fmla="*/ 73 w 73"/>
                <a:gd name="T3" fmla="*/ 51 h 51"/>
                <a:gd name="T4" fmla="*/ 36 w 73"/>
                <a:gd name="T5" fmla="*/ 0 h 51"/>
                <a:gd name="T6" fmla="*/ 0 w 73"/>
                <a:gd name="T7" fmla="*/ 51 h 51"/>
              </a:gdLst>
              <a:ahLst/>
              <a:cxnLst>
                <a:cxn ang="0">
                  <a:pos x="T0" y="T1"/>
                </a:cxn>
                <a:cxn ang="0">
                  <a:pos x="T2" y="T3"/>
                </a:cxn>
                <a:cxn ang="0">
                  <a:pos x="T4" y="T5"/>
                </a:cxn>
                <a:cxn ang="0">
                  <a:pos x="T6" y="T7"/>
                </a:cxn>
              </a:cxnLst>
              <a:rect l="0" t="0" r="r" b="b"/>
              <a:pathLst>
                <a:path w="73" h="51">
                  <a:moveTo>
                    <a:pt x="0" y="51"/>
                  </a:moveTo>
                  <a:lnTo>
                    <a:pt x="73" y="51"/>
                  </a:lnTo>
                  <a:lnTo>
                    <a:pt x="36" y="0"/>
                  </a:lnTo>
                  <a:lnTo>
                    <a:pt x="0" y="51"/>
                  </a:lnTo>
                  <a:close/>
                </a:path>
              </a:pathLst>
            </a:custGeom>
            <a:solidFill>
              <a:srgbClr val="00FF00"/>
            </a:solidFill>
            <a:ln w="0">
              <a:solidFill>
                <a:srgbClr val="00FF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34" name="Freeform 324"/>
            <p:cNvSpPr>
              <a:spLocks/>
            </p:cNvSpPr>
            <p:nvPr/>
          </p:nvSpPr>
          <p:spPr bwMode="auto">
            <a:xfrm>
              <a:off x="5521" y="1507"/>
              <a:ext cx="73" cy="51"/>
            </a:xfrm>
            <a:custGeom>
              <a:avLst/>
              <a:gdLst>
                <a:gd name="T0" fmla="*/ 0 w 73"/>
                <a:gd name="T1" fmla="*/ 51 h 51"/>
                <a:gd name="T2" fmla="*/ 73 w 73"/>
                <a:gd name="T3" fmla="*/ 51 h 51"/>
                <a:gd name="T4" fmla="*/ 36 w 73"/>
                <a:gd name="T5" fmla="*/ 0 h 51"/>
                <a:gd name="T6" fmla="*/ 0 w 73"/>
                <a:gd name="T7" fmla="*/ 51 h 51"/>
              </a:gdLst>
              <a:ahLst/>
              <a:cxnLst>
                <a:cxn ang="0">
                  <a:pos x="T0" y="T1"/>
                </a:cxn>
                <a:cxn ang="0">
                  <a:pos x="T2" y="T3"/>
                </a:cxn>
                <a:cxn ang="0">
                  <a:pos x="T4" y="T5"/>
                </a:cxn>
                <a:cxn ang="0">
                  <a:pos x="T6" y="T7"/>
                </a:cxn>
              </a:cxnLst>
              <a:rect l="0" t="0" r="r" b="b"/>
              <a:pathLst>
                <a:path w="73" h="51">
                  <a:moveTo>
                    <a:pt x="0" y="51"/>
                  </a:moveTo>
                  <a:lnTo>
                    <a:pt x="73" y="51"/>
                  </a:lnTo>
                  <a:lnTo>
                    <a:pt x="36" y="0"/>
                  </a:lnTo>
                  <a:lnTo>
                    <a:pt x="0" y="51"/>
                  </a:lnTo>
                  <a:close/>
                </a:path>
              </a:pathLst>
            </a:custGeom>
            <a:solidFill>
              <a:srgbClr val="00FF00"/>
            </a:solidFill>
            <a:ln w="0">
              <a:solidFill>
                <a:srgbClr val="00FF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35" name="Freeform 325"/>
            <p:cNvSpPr>
              <a:spLocks/>
            </p:cNvSpPr>
            <p:nvPr/>
          </p:nvSpPr>
          <p:spPr bwMode="auto">
            <a:xfrm>
              <a:off x="5689" y="1608"/>
              <a:ext cx="73" cy="51"/>
            </a:xfrm>
            <a:custGeom>
              <a:avLst/>
              <a:gdLst>
                <a:gd name="T0" fmla="*/ 0 w 73"/>
                <a:gd name="T1" fmla="*/ 51 h 51"/>
                <a:gd name="T2" fmla="*/ 73 w 73"/>
                <a:gd name="T3" fmla="*/ 51 h 51"/>
                <a:gd name="T4" fmla="*/ 36 w 73"/>
                <a:gd name="T5" fmla="*/ 0 h 51"/>
                <a:gd name="T6" fmla="*/ 0 w 73"/>
                <a:gd name="T7" fmla="*/ 51 h 51"/>
              </a:gdLst>
              <a:ahLst/>
              <a:cxnLst>
                <a:cxn ang="0">
                  <a:pos x="T0" y="T1"/>
                </a:cxn>
                <a:cxn ang="0">
                  <a:pos x="T2" y="T3"/>
                </a:cxn>
                <a:cxn ang="0">
                  <a:pos x="T4" y="T5"/>
                </a:cxn>
                <a:cxn ang="0">
                  <a:pos x="T6" y="T7"/>
                </a:cxn>
              </a:cxnLst>
              <a:rect l="0" t="0" r="r" b="b"/>
              <a:pathLst>
                <a:path w="73" h="51">
                  <a:moveTo>
                    <a:pt x="0" y="51"/>
                  </a:moveTo>
                  <a:lnTo>
                    <a:pt x="73" y="51"/>
                  </a:lnTo>
                  <a:lnTo>
                    <a:pt x="36" y="0"/>
                  </a:lnTo>
                  <a:lnTo>
                    <a:pt x="0" y="51"/>
                  </a:lnTo>
                  <a:close/>
                </a:path>
              </a:pathLst>
            </a:custGeom>
            <a:solidFill>
              <a:srgbClr val="00FF00"/>
            </a:solidFill>
            <a:ln w="0">
              <a:solidFill>
                <a:srgbClr val="00FF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36" name="Freeform 326"/>
            <p:cNvSpPr>
              <a:spLocks/>
            </p:cNvSpPr>
            <p:nvPr/>
          </p:nvSpPr>
          <p:spPr bwMode="auto">
            <a:xfrm>
              <a:off x="5857" y="1671"/>
              <a:ext cx="73" cy="51"/>
            </a:xfrm>
            <a:custGeom>
              <a:avLst/>
              <a:gdLst>
                <a:gd name="T0" fmla="*/ 0 w 73"/>
                <a:gd name="T1" fmla="*/ 51 h 51"/>
                <a:gd name="T2" fmla="*/ 73 w 73"/>
                <a:gd name="T3" fmla="*/ 51 h 51"/>
                <a:gd name="T4" fmla="*/ 36 w 73"/>
                <a:gd name="T5" fmla="*/ 0 h 51"/>
                <a:gd name="T6" fmla="*/ 0 w 73"/>
                <a:gd name="T7" fmla="*/ 51 h 51"/>
              </a:gdLst>
              <a:ahLst/>
              <a:cxnLst>
                <a:cxn ang="0">
                  <a:pos x="T0" y="T1"/>
                </a:cxn>
                <a:cxn ang="0">
                  <a:pos x="T2" y="T3"/>
                </a:cxn>
                <a:cxn ang="0">
                  <a:pos x="T4" y="T5"/>
                </a:cxn>
                <a:cxn ang="0">
                  <a:pos x="T6" y="T7"/>
                </a:cxn>
              </a:cxnLst>
              <a:rect l="0" t="0" r="r" b="b"/>
              <a:pathLst>
                <a:path w="73" h="51">
                  <a:moveTo>
                    <a:pt x="0" y="51"/>
                  </a:moveTo>
                  <a:lnTo>
                    <a:pt x="73" y="51"/>
                  </a:lnTo>
                  <a:lnTo>
                    <a:pt x="36" y="0"/>
                  </a:lnTo>
                  <a:lnTo>
                    <a:pt x="0" y="51"/>
                  </a:lnTo>
                  <a:close/>
                </a:path>
              </a:pathLst>
            </a:custGeom>
            <a:solidFill>
              <a:srgbClr val="00FF00"/>
            </a:solidFill>
            <a:ln w="0">
              <a:solidFill>
                <a:srgbClr val="00FF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37" name="Freeform 327"/>
            <p:cNvSpPr>
              <a:spLocks/>
            </p:cNvSpPr>
            <p:nvPr/>
          </p:nvSpPr>
          <p:spPr bwMode="auto">
            <a:xfrm>
              <a:off x="6025" y="1716"/>
              <a:ext cx="73" cy="50"/>
            </a:xfrm>
            <a:custGeom>
              <a:avLst/>
              <a:gdLst>
                <a:gd name="T0" fmla="*/ 0 w 73"/>
                <a:gd name="T1" fmla="*/ 50 h 50"/>
                <a:gd name="T2" fmla="*/ 73 w 73"/>
                <a:gd name="T3" fmla="*/ 50 h 50"/>
                <a:gd name="T4" fmla="*/ 36 w 73"/>
                <a:gd name="T5" fmla="*/ 0 h 50"/>
                <a:gd name="T6" fmla="*/ 0 w 73"/>
                <a:gd name="T7" fmla="*/ 50 h 50"/>
              </a:gdLst>
              <a:ahLst/>
              <a:cxnLst>
                <a:cxn ang="0">
                  <a:pos x="T0" y="T1"/>
                </a:cxn>
                <a:cxn ang="0">
                  <a:pos x="T2" y="T3"/>
                </a:cxn>
                <a:cxn ang="0">
                  <a:pos x="T4" y="T5"/>
                </a:cxn>
                <a:cxn ang="0">
                  <a:pos x="T6" y="T7"/>
                </a:cxn>
              </a:cxnLst>
              <a:rect l="0" t="0" r="r" b="b"/>
              <a:pathLst>
                <a:path w="73" h="50">
                  <a:moveTo>
                    <a:pt x="0" y="50"/>
                  </a:moveTo>
                  <a:lnTo>
                    <a:pt x="73" y="50"/>
                  </a:lnTo>
                  <a:lnTo>
                    <a:pt x="36" y="0"/>
                  </a:lnTo>
                  <a:lnTo>
                    <a:pt x="0" y="50"/>
                  </a:lnTo>
                  <a:close/>
                </a:path>
              </a:pathLst>
            </a:custGeom>
            <a:solidFill>
              <a:srgbClr val="00FF00"/>
            </a:solidFill>
            <a:ln w="0">
              <a:solidFill>
                <a:srgbClr val="00FF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38" name="Freeform 328"/>
            <p:cNvSpPr>
              <a:spLocks/>
            </p:cNvSpPr>
            <p:nvPr/>
          </p:nvSpPr>
          <p:spPr bwMode="auto">
            <a:xfrm>
              <a:off x="6200" y="1735"/>
              <a:ext cx="73" cy="50"/>
            </a:xfrm>
            <a:custGeom>
              <a:avLst/>
              <a:gdLst>
                <a:gd name="T0" fmla="*/ 0 w 73"/>
                <a:gd name="T1" fmla="*/ 50 h 50"/>
                <a:gd name="T2" fmla="*/ 73 w 73"/>
                <a:gd name="T3" fmla="*/ 50 h 50"/>
                <a:gd name="T4" fmla="*/ 37 w 73"/>
                <a:gd name="T5" fmla="*/ 0 h 50"/>
                <a:gd name="T6" fmla="*/ 0 w 73"/>
                <a:gd name="T7" fmla="*/ 50 h 50"/>
              </a:gdLst>
              <a:ahLst/>
              <a:cxnLst>
                <a:cxn ang="0">
                  <a:pos x="T0" y="T1"/>
                </a:cxn>
                <a:cxn ang="0">
                  <a:pos x="T2" y="T3"/>
                </a:cxn>
                <a:cxn ang="0">
                  <a:pos x="T4" y="T5"/>
                </a:cxn>
                <a:cxn ang="0">
                  <a:pos x="T6" y="T7"/>
                </a:cxn>
              </a:cxnLst>
              <a:rect l="0" t="0" r="r" b="b"/>
              <a:pathLst>
                <a:path w="73" h="50">
                  <a:moveTo>
                    <a:pt x="0" y="50"/>
                  </a:moveTo>
                  <a:lnTo>
                    <a:pt x="73" y="50"/>
                  </a:lnTo>
                  <a:lnTo>
                    <a:pt x="37" y="0"/>
                  </a:lnTo>
                  <a:lnTo>
                    <a:pt x="0" y="50"/>
                  </a:lnTo>
                  <a:close/>
                </a:path>
              </a:pathLst>
            </a:custGeom>
            <a:solidFill>
              <a:srgbClr val="00FF00"/>
            </a:solidFill>
            <a:ln w="0">
              <a:solidFill>
                <a:srgbClr val="00FF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39" name="Rectangle 329"/>
            <p:cNvSpPr>
              <a:spLocks noChangeArrowheads="1"/>
            </p:cNvSpPr>
            <p:nvPr/>
          </p:nvSpPr>
          <p:spPr bwMode="auto">
            <a:xfrm>
              <a:off x="5345" y="2750"/>
              <a:ext cx="110" cy="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000" b="0" i="0" u="none" strike="noStrike" cap="none" normalizeH="0" baseline="0" smtClean="0">
                  <a:ln>
                    <a:noFill/>
                  </a:ln>
                  <a:solidFill>
                    <a:srgbClr val="000000"/>
                  </a:solidFill>
                  <a:effectLst/>
                  <a:latin typeface="Helvetica" panose="020B0604020202020204" pitchFamily="34" charset="0"/>
                </a:rPr>
                <a:t>K</a:t>
              </a:r>
              <a:endParaRPr kumimoji="0" lang="zh-CN" altLang="zh-CN" sz="1800" b="0" i="0" u="none" strike="noStrike" cap="none" normalizeH="0" baseline="0" smtClean="0">
                <a:ln>
                  <a:noFill/>
                </a:ln>
                <a:solidFill>
                  <a:schemeClr val="tx1"/>
                </a:solidFill>
                <a:effectLst/>
                <a:latin typeface="Arial" panose="020B0604020202020204" pitchFamily="34" charset="0"/>
              </a:endParaRPr>
            </a:p>
          </p:txBody>
        </p:sp>
        <p:sp>
          <p:nvSpPr>
            <p:cNvPr id="340" name="Rectangle 330"/>
            <p:cNvSpPr>
              <a:spLocks noChangeArrowheads="1"/>
            </p:cNvSpPr>
            <p:nvPr/>
          </p:nvSpPr>
          <p:spPr bwMode="auto">
            <a:xfrm rot="16200000">
              <a:off x="3951" y="1801"/>
              <a:ext cx="541" cy="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000" b="0" i="0" u="none" strike="noStrike" cap="none" normalizeH="0" baseline="0" smtClean="0">
                  <a:ln>
                    <a:noFill/>
                  </a:ln>
                  <a:solidFill>
                    <a:srgbClr val="000000"/>
                  </a:solidFill>
                  <a:effectLst/>
                  <a:latin typeface="Helvetica" panose="020B0604020202020204" pitchFamily="34" charset="0"/>
                </a:rPr>
                <a:t>F-measure</a:t>
              </a:r>
              <a:endParaRPr kumimoji="0" lang="zh-CN" altLang="zh-CN" sz="1800" b="0" i="0" u="none" strike="noStrike" cap="none" normalizeH="0" baseline="0" smtClean="0">
                <a:ln>
                  <a:noFill/>
                </a:ln>
                <a:solidFill>
                  <a:schemeClr val="tx1"/>
                </a:solidFill>
                <a:effectLst/>
                <a:latin typeface="Arial" panose="020B0604020202020204" pitchFamily="34" charset="0"/>
              </a:endParaRPr>
            </a:p>
          </p:txBody>
        </p:sp>
        <p:sp>
          <p:nvSpPr>
            <p:cNvPr id="341" name="Rectangle 331"/>
            <p:cNvSpPr>
              <a:spLocks noChangeArrowheads="1"/>
            </p:cNvSpPr>
            <p:nvPr/>
          </p:nvSpPr>
          <p:spPr bwMode="auto">
            <a:xfrm>
              <a:off x="5170" y="1091"/>
              <a:ext cx="296"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000" b="0" i="0" u="none" strike="noStrike" cap="none" normalizeH="0" baseline="0" dirty="0" smtClean="0">
                  <a:ln>
                    <a:noFill/>
                  </a:ln>
                  <a:solidFill>
                    <a:srgbClr val="000000"/>
                  </a:solidFill>
                  <a:effectLst/>
                  <a:latin typeface="Helvetica" panose="020B0604020202020204" pitchFamily="34" charset="0"/>
                </a:rPr>
                <a:t>B</a:t>
              </a:r>
              <a:r>
                <a:rPr kumimoji="0" lang="zh-CN" altLang="en-US" sz="1000" b="0" i="0" u="none" strike="noStrike" cap="none" normalizeH="0" baseline="0" dirty="0" smtClean="0">
                  <a:ln>
                    <a:noFill/>
                  </a:ln>
                  <a:solidFill>
                    <a:srgbClr val="000000"/>
                  </a:solidFill>
                  <a:effectLst/>
                  <a:latin typeface="Helvetica" panose="020B0604020202020204" pitchFamily="34" charset="0"/>
                </a:rPr>
                <a:t>组数据</a:t>
              </a:r>
              <a:endParaRPr kumimoji="0" lang="zh-CN" altLang="zh-CN" sz="1800" b="0" i="0" u="none" strike="noStrike" cap="none" normalizeH="0" baseline="0" dirty="0" smtClean="0">
                <a:ln>
                  <a:noFill/>
                </a:ln>
                <a:solidFill>
                  <a:schemeClr val="tx1"/>
                </a:solidFill>
                <a:effectLst/>
                <a:latin typeface="Arial" panose="020B0604020202020204" pitchFamily="34" charset="0"/>
              </a:endParaRPr>
            </a:p>
          </p:txBody>
        </p:sp>
        <p:sp>
          <p:nvSpPr>
            <p:cNvPr id="342" name="Rectangle 332"/>
            <p:cNvSpPr>
              <a:spLocks noChangeArrowheads="1"/>
            </p:cNvSpPr>
            <p:nvPr/>
          </p:nvSpPr>
          <p:spPr bwMode="auto">
            <a:xfrm>
              <a:off x="4520" y="2580"/>
              <a:ext cx="73" cy="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000" b="0" i="0" u="none" strike="noStrike" cap="none" normalizeH="0" baseline="0" smtClean="0">
                  <a:ln>
                    <a:noFill/>
                  </a:ln>
                  <a:solidFill>
                    <a:srgbClr val="000000"/>
                  </a:solidFill>
                  <a:effectLst/>
                  <a:latin typeface="Helvetica" panose="020B0604020202020204" pitchFamily="34" charset="0"/>
                </a:rPr>
                <a:t> </a:t>
              </a:r>
              <a:endParaRPr kumimoji="0" lang="zh-CN" altLang="zh-CN" sz="1800" b="0" i="0" u="none" strike="noStrike" cap="none" normalizeH="0" baseline="0" smtClean="0">
                <a:ln>
                  <a:noFill/>
                </a:ln>
                <a:solidFill>
                  <a:schemeClr val="tx1"/>
                </a:solidFill>
                <a:effectLst/>
                <a:latin typeface="Arial" panose="020B0604020202020204" pitchFamily="34" charset="0"/>
              </a:endParaRPr>
            </a:p>
          </p:txBody>
        </p:sp>
        <p:sp>
          <p:nvSpPr>
            <p:cNvPr id="343" name="Rectangle 333"/>
            <p:cNvSpPr>
              <a:spLocks noChangeArrowheads="1"/>
            </p:cNvSpPr>
            <p:nvPr/>
          </p:nvSpPr>
          <p:spPr bwMode="auto">
            <a:xfrm>
              <a:off x="6222" y="1192"/>
              <a:ext cx="73" cy="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000" b="0" i="0" u="none" strike="noStrike" cap="none" normalizeH="0" baseline="0" smtClean="0">
                  <a:ln>
                    <a:noFill/>
                  </a:ln>
                  <a:solidFill>
                    <a:srgbClr val="000000"/>
                  </a:solidFill>
                  <a:effectLst/>
                  <a:latin typeface="Helvetica" panose="020B0604020202020204" pitchFamily="34" charset="0"/>
                </a:rPr>
                <a:t> </a:t>
              </a:r>
              <a:endParaRPr kumimoji="0" lang="zh-CN" altLang="zh-CN" sz="1800" b="0" i="0" u="none" strike="noStrike" cap="none" normalizeH="0" baseline="0" smtClean="0">
                <a:ln>
                  <a:noFill/>
                </a:ln>
                <a:solidFill>
                  <a:schemeClr val="tx1"/>
                </a:solidFill>
                <a:effectLst/>
                <a:latin typeface="Arial" panose="020B0604020202020204" pitchFamily="34" charset="0"/>
              </a:endParaRPr>
            </a:p>
          </p:txBody>
        </p:sp>
        <p:sp>
          <p:nvSpPr>
            <p:cNvPr id="344" name="Rectangle 334"/>
            <p:cNvSpPr>
              <a:spLocks noChangeArrowheads="1"/>
            </p:cNvSpPr>
            <p:nvPr/>
          </p:nvSpPr>
          <p:spPr bwMode="auto">
            <a:xfrm>
              <a:off x="4666" y="2094"/>
              <a:ext cx="804" cy="49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5" name="Rectangle 335"/>
            <p:cNvSpPr>
              <a:spLocks noChangeArrowheads="1"/>
            </p:cNvSpPr>
            <p:nvPr/>
          </p:nvSpPr>
          <p:spPr bwMode="auto">
            <a:xfrm>
              <a:off x="4666" y="2094"/>
              <a:ext cx="804" cy="499"/>
            </a:xfrm>
            <a:prstGeom prst="rect">
              <a:avLst/>
            </a:prstGeom>
            <a:noFill/>
            <a:ln w="0">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46" name="Line 336"/>
            <p:cNvSpPr>
              <a:spLocks noChangeShapeType="1"/>
            </p:cNvSpPr>
            <p:nvPr/>
          </p:nvSpPr>
          <p:spPr bwMode="auto">
            <a:xfrm>
              <a:off x="4666" y="2094"/>
              <a:ext cx="804"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47" name="Line 337"/>
            <p:cNvSpPr>
              <a:spLocks noChangeShapeType="1"/>
            </p:cNvSpPr>
            <p:nvPr/>
          </p:nvSpPr>
          <p:spPr bwMode="auto">
            <a:xfrm>
              <a:off x="4666" y="2593"/>
              <a:ext cx="804"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48" name="Line 338"/>
            <p:cNvSpPr>
              <a:spLocks noChangeShapeType="1"/>
            </p:cNvSpPr>
            <p:nvPr/>
          </p:nvSpPr>
          <p:spPr bwMode="auto">
            <a:xfrm flipV="1">
              <a:off x="5470" y="2094"/>
              <a:ext cx="0" cy="499"/>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49" name="Line 339"/>
            <p:cNvSpPr>
              <a:spLocks noChangeShapeType="1"/>
            </p:cNvSpPr>
            <p:nvPr/>
          </p:nvSpPr>
          <p:spPr bwMode="auto">
            <a:xfrm flipV="1">
              <a:off x="4666" y="2094"/>
              <a:ext cx="0" cy="499"/>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50" name="Line 340"/>
            <p:cNvSpPr>
              <a:spLocks noChangeShapeType="1"/>
            </p:cNvSpPr>
            <p:nvPr/>
          </p:nvSpPr>
          <p:spPr bwMode="auto">
            <a:xfrm>
              <a:off x="4666" y="2593"/>
              <a:ext cx="804"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51" name="Line 341"/>
            <p:cNvSpPr>
              <a:spLocks noChangeShapeType="1"/>
            </p:cNvSpPr>
            <p:nvPr/>
          </p:nvSpPr>
          <p:spPr bwMode="auto">
            <a:xfrm flipV="1">
              <a:off x="4666" y="2094"/>
              <a:ext cx="0" cy="499"/>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52" name="Line 342"/>
            <p:cNvSpPr>
              <a:spLocks noChangeShapeType="1"/>
            </p:cNvSpPr>
            <p:nvPr/>
          </p:nvSpPr>
          <p:spPr bwMode="auto">
            <a:xfrm>
              <a:off x="4666" y="2094"/>
              <a:ext cx="804"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53" name="Line 343"/>
            <p:cNvSpPr>
              <a:spLocks noChangeShapeType="1"/>
            </p:cNvSpPr>
            <p:nvPr/>
          </p:nvSpPr>
          <p:spPr bwMode="auto">
            <a:xfrm>
              <a:off x="4666" y="2593"/>
              <a:ext cx="804"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54" name="Line 344"/>
            <p:cNvSpPr>
              <a:spLocks noChangeShapeType="1"/>
            </p:cNvSpPr>
            <p:nvPr/>
          </p:nvSpPr>
          <p:spPr bwMode="auto">
            <a:xfrm flipV="1">
              <a:off x="5470" y="2094"/>
              <a:ext cx="0" cy="499"/>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55" name="Line 345"/>
            <p:cNvSpPr>
              <a:spLocks noChangeShapeType="1"/>
            </p:cNvSpPr>
            <p:nvPr/>
          </p:nvSpPr>
          <p:spPr bwMode="auto">
            <a:xfrm flipV="1">
              <a:off x="4666" y="2094"/>
              <a:ext cx="0" cy="499"/>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56" name="Rectangle 346"/>
            <p:cNvSpPr>
              <a:spLocks noChangeArrowheads="1"/>
            </p:cNvSpPr>
            <p:nvPr/>
          </p:nvSpPr>
          <p:spPr bwMode="auto">
            <a:xfrm>
              <a:off x="5046" y="2119"/>
              <a:ext cx="438" cy="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000" b="0" i="0" u="none" strike="noStrike" cap="none" normalizeH="0" baseline="0" smtClean="0">
                  <a:ln>
                    <a:noFill/>
                  </a:ln>
                  <a:solidFill>
                    <a:srgbClr val="000000"/>
                  </a:solidFill>
                  <a:effectLst/>
                  <a:latin typeface="Helvetica" panose="020B0604020202020204" pitchFamily="34" charset="0"/>
                </a:rPr>
                <a:t>FOF+TS</a:t>
              </a:r>
              <a:endParaRPr kumimoji="0" lang="zh-CN" altLang="zh-CN" sz="1800" b="0" i="0" u="none" strike="noStrike" cap="none" normalizeH="0" baseline="0" smtClean="0">
                <a:ln>
                  <a:noFill/>
                </a:ln>
                <a:solidFill>
                  <a:schemeClr val="tx1"/>
                </a:solidFill>
                <a:effectLst/>
                <a:latin typeface="Arial" panose="020B0604020202020204" pitchFamily="34" charset="0"/>
              </a:endParaRPr>
            </a:p>
          </p:txBody>
        </p:sp>
        <p:sp>
          <p:nvSpPr>
            <p:cNvPr id="357" name="Line 347"/>
            <p:cNvSpPr>
              <a:spLocks noChangeShapeType="1"/>
            </p:cNvSpPr>
            <p:nvPr/>
          </p:nvSpPr>
          <p:spPr bwMode="auto">
            <a:xfrm>
              <a:off x="4724" y="2164"/>
              <a:ext cx="293" cy="0"/>
            </a:xfrm>
            <a:prstGeom prst="line">
              <a:avLst/>
            </a:prstGeom>
            <a:noFill/>
            <a:ln w="0">
              <a:solidFill>
                <a:srgbClr val="FF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58" name="Oval 348"/>
            <p:cNvSpPr>
              <a:spLocks noChangeArrowheads="1"/>
            </p:cNvSpPr>
            <p:nvPr/>
          </p:nvSpPr>
          <p:spPr bwMode="auto">
            <a:xfrm>
              <a:off x="4841" y="2138"/>
              <a:ext cx="66" cy="5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9" name="Oval 349"/>
            <p:cNvSpPr>
              <a:spLocks noChangeArrowheads="1"/>
            </p:cNvSpPr>
            <p:nvPr/>
          </p:nvSpPr>
          <p:spPr bwMode="auto">
            <a:xfrm>
              <a:off x="4841" y="2138"/>
              <a:ext cx="59" cy="51"/>
            </a:xfrm>
            <a:prstGeom prst="ellipse">
              <a:avLst/>
            </a:prstGeom>
            <a:noFill/>
            <a:ln w="0">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60" name="Rectangle 350"/>
            <p:cNvSpPr>
              <a:spLocks noChangeArrowheads="1"/>
            </p:cNvSpPr>
            <p:nvPr/>
          </p:nvSpPr>
          <p:spPr bwMode="auto">
            <a:xfrm>
              <a:off x="5046" y="2239"/>
              <a:ext cx="446" cy="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000" b="0" i="0" u="none" strike="noStrike" cap="none" normalizeH="0" baseline="0" smtClean="0">
                  <a:ln>
                    <a:noFill/>
                  </a:ln>
                  <a:solidFill>
                    <a:srgbClr val="000000"/>
                  </a:solidFill>
                  <a:effectLst/>
                  <a:latin typeface="Helvetica" panose="020B0604020202020204" pitchFamily="34" charset="0"/>
                </a:rPr>
                <a:t>FOF+BP</a:t>
              </a:r>
              <a:endParaRPr kumimoji="0" lang="zh-CN" altLang="zh-CN" sz="1800" b="0" i="0" u="none" strike="noStrike" cap="none" normalizeH="0" baseline="0" smtClean="0">
                <a:ln>
                  <a:noFill/>
                </a:ln>
                <a:solidFill>
                  <a:schemeClr val="tx1"/>
                </a:solidFill>
                <a:effectLst/>
                <a:latin typeface="Arial" panose="020B0604020202020204" pitchFamily="34" charset="0"/>
              </a:endParaRPr>
            </a:p>
          </p:txBody>
        </p:sp>
        <p:sp>
          <p:nvSpPr>
            <p:cNvPr id="361" name="Line 351"/>
            <p:cNvSpPr>
              <a:spLocks noChangeShapeType="1"/>
            </p:cNvSpPr>
            <p:nvPr/>
          </p:nvSpPr>
          <p:spPr bwMode="auto">
            <a:xfrm>
              <a:off x="4724" y="2283"/>
              <a:ext cx="293" cy="0"/>
            </a:xfrm>
            <a:prstGeom prst="line">
              <a:avLst/>
            </a:prstGeom>
            <a:noFill/>
            <a:ln w="0">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62" name="Line 352"/>
            <p:cNvSpPr>
              <a:spLocks noChangeShapeType="1"/>
            </p:cNvSpPr>
            <p:nvPr/>
          </p:nvSpPr>
          <p:spPr bwMode="auto">
            <a:xfrm>
              <a:off x="4841" y="2283"/>
              <a:ext cx="59" cy="0"/>
            </a:xfrm>
            <a:prstGeom prst="line">
              <a:avLst/>
            </a:prstGeom>
            <a:noFill/>
            <a:ln w="0">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63" name="Line 353"/>
            <p:cNvSpPr>
              <a:spLocks noChangeShapeType="1"/>
            </p:cNvSpPr>
            <p:nvPr/>
          </p:nvSpPr>
          <p:spPr bwMode="auto">
            <a:xfrm>
              <a:off x="4871" y="2258"/>
              <a:ext cx="0" cy="51"/>
            </a:xfrm>
            <a:prstGeom prst="line">
              <a:avLst/>
            </a:prstGeom>
            <a:noFill/>
            <a:ln w="0">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64" name="Line 354"/>
            <p:cNvSpPr>
              <a:spLocks noChangeShapeType="1"/>
            </p:cNvSpPr>
            <p:nvPr/>
          </p:nvSpPr>
          <p:spPr bwMode="auto">
            <a:xfrm>
              <a:off x="4856" y="2271"/>
              <a:ext cx="29" cy="25"/>
            </a:xfrm>
            <a:prstGeom prst="line">
              <a:avLst/>
            </a:prstGeom>
            <a:noFill/>
            <a:ln w="0">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65" name="Line 355"/>
            <p:cNvSpPr>
              <a:spLocks noChangeShapeType="1"/>
            </p:cNvSpPr>
            <p:nvPr/>
          </p:nvSpPr>
          <p:spPr bwMode="auto">
            <a:xfrm flipH="1">
              <a:off x="4856" y="2271"/>
              <a:ext cx="29" cy="25"/>
            </a:xfrm>
            <a:prstGeom prst="line">
              <a:avLst/>
            </a:prstGeom>
            <a:noFill/>
            <a:ln w="0">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66" name="Rectangle 356"/>
            <p:cNvSpPr>
              <a:spLocks noChangeArrowheads="1"/>
            </p:cNvSpPr>
            <p:nvPr/>
          </p:nvSpPr>
          <p:spPr bwMode="auto">
            <a:xfrm>
              <a:off x="5046" y="2353"/>
              <a:ext cx="336" cy="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000" b="0" i="0" u="none" strike="noStrike" cap="none" normalizeH="0" baseline="0" smtClean="0">
                  <a:ln>
                    <a:noFill/>
                  </a:ln>
                  <a:solidFill>
                    <a:srgbClr val="000000"/>
                  </a:solidFill>
                  <a:effectLst/>
                  <a:latin typeface="Helvetica" panose="020B0604020202020204" pitchFamily="34" charset="0"/>
                </a:rPr>
                <a:t>UMFR</a:t>
              </a:r>
              <a:endParaRPr kumimoji="0" lang="zh-CN" altLang="zh-CN" sz="1800" b="0" i="0" u="none" strike="noStrike" cap="none" normalizeH="0" baseline="0" smtClean="0">
                <a:ln>
                  <a:noFill/>
                </a:ln>
                <a:solidFill>
                  <a:schemeClr val="tx1"/>
                </a:solidFill>
                <a:effectLst/>
                <a:latin typeface="Arial" panose="020B0604020202020204" pitchFamily="34" charset="0"/>
              </a:endParaRPr>
            </a:p>
          </p:txBody>
        </p:sp>
        <p:sp>
          <p:nvSpPr>
            <p:cNvPr id="367" name="Line 357"/>
            <p:cNvSpPr>
              <a:spLocks noChangeShapeType="1"/>
            </p:cNvSpPr>
            <p:nvPr/>
          </p:nvSpPr>
          <p:spPr bwMode="auto">
            <a:xfrm>
              <a:off x="4724" y="2397"/>
              <a:ext cx="293" cy="0"/>
            </a:xfrm>
            <a:prstGeom prst="line">
              <a:avLst/>
            </a:prstGeom>
            <a:noFill/>
            <a:ln w="0">
              <a:solidFill>
                <a:srgbClr val="FF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68" name="Rectangle 358"/>
            <p:cNvSpPr>
              <a:spLocks noChangeArrowheads="1"/>
            </p:cNvSpPr>
            <p:nvPr/>
          </p:nvSpPr>
          <p:spPr bwMode="auto">
            <a:xfrm>
              <a:off x="4841" y="2372"/>
              <a:ext cx="59" cy="50"/>
            </a:xfrm>
            <a:prstGeom prst="rect">
              <a:avLst/>
            </a:prstGeom>
            <a:solidFill>
              <a:srgbClr val="FF0000"/>
            </a:solidFill>
            <a:ln w="0">
              <a:solidFill>
                <a:srgbClr val="FF00FF"/>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69" name="Rectangle 359"/>
            <p:cNvSpPr>
              <a:spLocks noChangeArrowheads="1"/>
            </p:cNvSpPr>
            <p:nvPr/>
          </p:nvSpPr>
          <p:spPr bwMode="auto">
            <a:xfrm>
              <a:off x="5046" y="2473"/>
              <a:ext cx="263" cy="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000" b="0" i="0" u="none" strike="noStrike" cap="none" normalizeH="0" baseline="0" smtClean="0">
                  <a:ln>
                    <a:noFill/>
                  </a:ln>
                  <a:solidFill>
                    <a:srgbClr val="000000"/>
                  </a:solidFill>
                  <a:effectLst/>
                  <a:latin typeface="Helvetica" panose="020B0604020202020204" pitchFamily="34" charset="0"/>
                </a:rPr>
                <a:t>SEM</a:t>
              </a:r>
              <a:endParaRPr kumimoji="0" lang="zh-CN" altLang="zh-CN" sz="1800" b="0" i="0" u="none" strike="noStrike" cap="none" normalizeH="0" baseline="0" smtClean="0">
                <a:ln>
                  <a:noFill/>
                </a:ln>
                <a:solidFill>
                  <a:schemeClr val="tx1"/>
                </a:solidFill>
                <a:effectLst/>
                <a:latin typeface="Arial" panose="020B0604020202020204" pitchFamily="34" charset="0"/>
              </a:endParaRPr>
            </a:p>
          </p:txBody>
        </p:sp>
        <p:sp>
          <p:nvSpPr>
            <p:cNvPr id="370" name="Line 360"/>
            <p:cNvSpPr>
              <a:spLocks noChangeShapeType="1"/>
            </p:cNvSpPr>
            <p:nvPr/>
          </p:nvSpPr>
          <p:spPr bwMode="auto">
            <a:xfrm>
              <a:off x="4724" y="2517"/>
              <a:ext cx="293"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71" name="Freeform 361"/>
            <p:cNvSpPr>
              <a:spLocks/>
            </p:cNvSpPr>
            <p:nvPr/>
          </p:nvSpPr>
          <p:spPr bwMode="auto">
            <a:xfrm>
              <a:off x="4834" y="2485"/>
              <a:ext cx="73" cy="51"/>
            </a:xfrm>
            <a:custGeom>
              <a:avLst/>
              <a:gdLst>
                <a:gd name="T0" fmla="*/ 0 w 73"/>
                <a:gd name="T1" fmla="*/ 51 h 51"/>
                <a:gd name="T2" fmla="*/ 73 w 73"/>
                <a:gd name="T3" fmla="*/ 51 h 51"/>
                <a:gd name="T4" fmla="*/ 37 w 73"/>
                <a:gd name="T5" fmla="*/ 0 h 51"/>
                <a:gd name="T6" fmla="*/ 0 w 73"/>
                <a:gd name="T7" fmla="*/ 51 h 51"/>
              </a:gdLst>
              <a:ahLst/>
              <a:cxnLst>
                <a:cxn ang="0">
                  <a:pos x="T0" y="T1"/>
                </a:cxn>
                <a:cxn ang="0">
                  <a:pos x="T2" y="T3"/>
                </a:cxn>
                <a:cxn ang="0">
                  <a:pos x="T4" y="T5"/>
                </a:cxn>
                <a:cxn ang="0">
                  <a:pos x="T6" y="T7"/>
                </a:cxn>
              </a:cxnLst>
              <a:rect l="0" t="0" r="r" b="b"/>
              <a:pathLst>
                <a:path w="73" h="51">
                  <a:moveTo>
                    <a:pt x="0" y="51"/>
                  </a:moveTo>
                  <a:lnTo>
                    <a:pt x="73" y="51"/>
                  </a:lnTo>
                  <a:lnTo>
                    <a:pt x="37" y="0"/>
                  </a:lnTo>
                  <a:lnTo>
                    <a:pt x="0" y="51"/>
                  </a:lnTo>
                  <a:close/>
                </a:path>
              </a:pathLst>
            </a:custGeom>
            <a:solidFill>
              <a:srgbClr val="00FF00"/>
            </a:solidFill>
            <a:ln w="0">
              <a:solidFill>
                <a:srgbClr val="00FF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spTree>
    <p:extLst>
      <p:ext uri="{BB962C8B-B14F-4D97-AF65-F5344CB8AC3E}">
        <p14:creationId xmlns:p14="http://schemas.microsoft.com/office/powerpoint/2010/main" val="3941899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0-#ppt_w/2"/>
                                          </p:val>
                                        </p:tav>
                                        <p:tav tm="100000">
                                          <p:val>
                                            <p:strVal val="#ppt_x"/>
                                          </p:val>
                                        </p:tav>
                                      </p:tavLst>
                                    </p:anim>
                                    <p:anim calcmode="lin" valueType="num">
                                      <p:cBhvr additive="base">
                                        <p:cTn id="12" dur="500" fill="hold"/>
                                        <p:tgtEl>
                                          <p:spTgt spid="7"/>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0-#ppt_w/2"/>
                                          </p:val>
                                        </p:tav>
                                        <p:tav tm="100000">
                                          <p:val>
                                            <p:strVal val="#ppt_x"/>
                                          </p:val>
                                        </p:tav>
                                      </p:tavLst>
                                    </p:anim>
                                    <p:anim calcmode="lin" valueType="num">
                                      <p:cBhvr additive="base">
                                        <p:cTn id="16" dur="500" fill="hold"/>
                                        <p:tgtEl>
                                          <p:spTgt spid="8"/>
                                        </p:tgtEl>
                                        <p:attrNameLst>
                                          <p:attrName>ppt_y</p:attrName>
                                        </p:attrNameLst>
                                      </p:cBhvr>
                                      <p:tavLst>
                                        <p:tav tm="0">
                                          <p:val>
                                            <p:strVal val="#ppt_y"/>
                                          </p:val>
                                        </p:tav>
                                        <p:tav tm="100000">
                                          <p:val>
                                            <p:strVal val="#ppt_y"/>
                                          </p:val>
                                        </p:tav>
                                      </p:tavLst>
                                    </p:anim>
                                  </p:childTnLst>
                                </p:cTn>
                              </p:par>
                              <p:par>
                                <p:cTn id="17" presetID="2" presetClass="entr" presetSubtype="8"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0-#ppt_w/2"/>
                                          </p:val>
                                        </p:tav>
                                        <p:tav tm="100000">
                                          <p:val>
                                            <p:strVal val="#ppt_x"/>
                                          </p:val>
                                        </p:tav>
                                      </p:tavLst>
                                    </p:anim>
                                    <p:anim calcmode="lin" valueType="num">
                                      <p:cBhvr additive="base">
                                        <p:cTn id="20"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500"/>
                                        <p:tgtEl>
                                          <p:spTgt spid="12"/>
                                        </p:tgtEl>
                                      </p:cBhvr>
                                    </p:animEffect>
                                  </p:childTnLst>
                                </p:cTn>
                              </p:par>
                              <p:par>
                                <p:cTn id="26" presetID="10" presetClass="entr" presetSubtype="0" fill="hold" nodeType="withEffect">
                                  <p:stCondLst>
                                    <p:cond delay="0"/>
                                  </p:stCondLst>
                                  <p:childTnLst>
                                    <p:set>
                                      <p:cBhvr>
                                        <p:cTn id="27" dur="1" fill="hold">
                                          <p:stCondLst>
                                            <p:cond delay="0"/>
                                          </p:stCondLst>
                                        </p:cTn>
                                        <p:tgtEl>
                                          <p:spTgt spid="3"/>
                                        </p:tgtEl>
                                        <p:attrNameLst>
                                          <p:attrName>style.visibility</p:attrName>
                                        </p:attrNameLst>
                                      </p:cBhvr>
                                      <p:to>
                                        <p:strVal val="visible"/>
                                      </p:to>
                                    </p:set>
                                    <p:animEffect transition="in" filter="fade">
                                      <p:cBhvr>
                                        <p:cTn id="28" dur="500"/>
                                        <p:tgtEl>
                                          <p:spTgt spid="3"/>
                                        </p:tgtEl>
                                      </p:cBhvr>
                                    </p:animEffect>
                                  </p:childTnLst>
                                </p:cTn>
                              </p:par>
                              <p:par>
                                <p:cTn id="29" presetID="10" presetClass="entr" presetSubtype="0" fill="hold" nodeType="withEffect">
                                  <p:stCondLst>
                                    <p:cond delay="0"/>
                                  </p:stCondLst>
                                  <p:childTnLst>
                                    <p:set>
                                      <p:cBhvr>
                                        <p:cTn id="30" dur="1" fill="hold">
                                          <p:stCondLst>
                                            <p:cond delay="0"/>
                                          </p:stCondLst>
                                        </p:cTn>
                                        <p:tgtEl>
                                          <p:spTgt spid="193"/>
                                        </p:tgtEl>
                                        <p:attrNameLst>
                                          <p:attrName>style.visibility</p:attrName>
                                        </p:attrNameLst>
                                      </p:cBhvr>
                                      <p:to>
                                        <p:strVal val="visible"/>
                                      </p:to>
                                    </p:set>
                                    <p:animEffect transition="in" filter="fade">
                                      <p:cBhvr>
                                        <p:cTn id="31" dur="500"/>
                                        <p:tgtEl>
                                          <p:spTgt spid="193"/>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fade">
                                      <p:cBhvr>
                                        <p:cTn id="34"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animBg="1"/>
      <p:bldP spid="8" grpId="0"/>
      <p:bldP spid="12" grpId="0"/>
      <p:bldP spid="1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实验</a:t>
            </a:r>
            <a:endParaRPr lang="zh-CN" altLang="en-US" dirty="0"/>
          </a:p>
        </p:txBody>
      </p:sp>
      <p:sp>
        <p:nvSpPr>
          <p:cNvPr id="7" name="AutoShape 6"/>
          <p:cNvSpPr>
            <a:spLocks noChangeArrowheads="1"/>
          </p:cNvSpPr>
          <p:nvPr/>
        </p:nvSpPr>
        <p:spPr bwMode="auto">
          <a:xfrm>
            <a:off x="3148354" y="878315"/>
            <a:ext cx="2863730" cy="571200"/>
          </a:xfrm>
          <a:prstGeom prst="homePlate">
            <a:avLst>
              <a:gd name="adj" fmla="val 43333"/>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400">
                <a:solidFill>
                  <a:schemeClr val="tx1"/>
                </a:solidFill>
                <a:latin typeface="Book Antiqua" panose="02040602050305030304" pitchFamily="18" charset="0"/>
                <a:ea typeface="宋体" panose="02010600030101010101" pitchFamily="2" charset="-122"/>
              </a:defRPr>
            </a:lvl1pPr>
            <a:lvl2pPr marL="742950" indent="-285750">
              <a:defRPr sz="1400">
                <a:solidFill>
                  <a:schemeClr val="tx1"/>
                </a:solidFill>
                <a:latin typeface="Book Antiqua" panose="02040602050305030304" pitchFamily="18" charset="0"/>
                <a:ea typeface="宋体" panose="02010600030101010101" pitchFamily="2" charset="-122"/>
              </a:defRPr>
            </a:lvl2pPr>
            <a:lvl3pPr marL="1143000" indent="-228600">
              <a:defRPr sz="1400">
                <a:solidFill>
                  <a:schemeClr val="tx1"/>
                </a:solidFill>
                <a:latin typeface="Book Antiqua" panose="02040602050305030304" pitchFamily="18" charset="0"/>
                <a:ea typeface="宋体" panose="02010600030101010101" pitchFamily="2" charset="-122"/>
              </a:defRPr>
            </a:lvl3pPr>
            <a:lvl4pPr marL="1600200" indent="-228600">
              <a:defRPr sz="1400">
                <a:solidFill>
                  <a:schemeClr val="tx1"/>
                </a:solidFill>
                <a:latin typeface="Book Antiqua" panose="02040602050305030304" pitchFamily="18" charset="0"/>
                <a:ea typeface="宋体" panose="02010600030101010101" pitchFamily="2" charset="-122"/>
              </a:defRPr>
            </a:lvl4pPr>
            <a:lvl5pPr marL="2057400" indent="-228600">
              <a:defRPr sz="1400">
                <a:solidFill>
                  <a:schemeClr val="tx1"/>
                </a:solidFill>
                <a:latin typeface="Book Antiqua" panose="02040602050305030304" pitchFamily="18" charset="0"/>
                <a:ea typeface="宋体" panose="02010600030101010101" pitchFamily="2" charset="-122"/>
              </a:defRPr>
            </a:lvl5pPr>
            <a:lvl6pPr marL="25146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6pPr>
            <a:lvl7pPr marL="29718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7pPr>
            <a:lvl8pPr marL="34290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8pPr>
            <a:lvl9pPr marL="38862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9pPr>
          </a:lstStyle>
          <a:p>
            <a:endParaRPr lang="zh-CN" altLang="en-US" dirty="0"/>
          </a:p>
        </p:txBody>
      </p:sp>
      <p:sp>
        <p:nvSpPr>
          <p:cNvPr id="8" name="Text Box 11"/>
          <p:cNvSpPr txBox="1">
            <a:spLocks noChangeArrowheads="1"/>
          </p:cNvSpPr>
          <p:nvPr/>
        </p:nvSpPr>
        <p:spPr bwMode="auto">
          <a:xfrm>
            <a:off x="4040975" y="976688"/>
            <a:ext cx="1459401" cy="399840"/>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1400">
                <a:solidFill>
                  <a:schemeClr val="tx1"/>
                </a:solidFill>
                <a:latin typeface="Book Antiqua" panose="02040602050305030304" pitchFamily="18" charset="0"/>
                <a:ea typeface="宋体" panose="02010600030101010101" pitchFamily="2" charset="-122"/>
              </a:defRPr>
            </a:lvl1pPr>
            <a:lvl2pPr marL="742950" indent="-285750">
              <a:defRPr sz="1400">
                <a:solidFill>
                  <a:schemeClr val="tx1"/>
                </a:solidFill>
                <a:latin typeface="Book Antiqua" panose="02040602050305030304" pitchFamily="18" charset="0"/>
                <a:ea typeface="宋体" panose="02010600030101010101" pitchFamily="2" charset="-122"/>
              </a:defRPr>
            </a:lvl2pPr>
            <a:lvl3pPr marL="1143000" indent="-228600">
              <a:defRPr sz="1400">
                <a:solidFill>
                  <a:schemeClr val="tx1"/>
                </a:solidFill>
                <a:latin typeface="Book Antiqua" panose="02040602050305030304" pitchFamily="18" charset="0"/>
                <a:ea typeface="宋体" panose="02010600030101010101" pitchFamily="2" charset="-122"/>
              </a:defRPr>
            </a:lvl3pPr>
            <a:lvl4pPr marL="1600200" indent="-228600">
              <a:defRPr sz="1400">
                <a:solidFill>
                  <a:schemeClr val="tx1"/>
                </a:solidFill>
                <a:latin typeface="Book Antiqua" panose="02040602050305030304" pitchFamily="18" charset="0"/>
                <a:ea typeface="宋体" panose="02010600030101010101" pitchFamily="2" charset="-122"/>
              </a:defRPr>
            </a:lvl4pPr>
            <a:lvl5pPr marL="2057400" indent="-228600">
              <a:defRPr sz="1400">
                <a:solidFill>
                  <a:schemeClr val="tx1"/>
                </a:solidFill>
                <a:latin typeface="Book Antiqua" panose="02040602050305030304" pitchFamily="18" charset="0"/>
                <a:ea typeface="宋体" panose="02010600030101010101" pitchFamily="2" charset="-122"/>
              </a:defRPr>
            </a:lvl5pPr>
            <a:lvl6pPr marL="25146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6pPr>
            <a:lvl7pPr marL="29718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7pPr>
            <a:lvl8pPr marL="34290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8pPr>
            <a:lvl9pPr marL="38862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9pPr>
          </a:lstStyle>
          <a:p>
            <a:pPr algn="ctr" eaLnBrk="1" hangingPunct="1">
              <a:lnSpc>
                <a:spcPct val="100000"/>
              </a:lnSpc>
              <a:spcBef>
                <a:spcPct val="0"/>
              </a:spcBef>
              <a:buFontTx/>
              <a:buNone/>
            </a:pPr>
            <a:r>
              <a:rPr kumimoji="1" lang="zh-CN" altLang="en-US" sz="2000" dirty="0" smtClean="0">
                <a:latin typeface="Times New Roman" panose="02020603050405020304" pitchFamily="18" charset="0"/>
              </a:rPr>
              <a:t>实验结果</a:t>
            </a:r>
            <a:endParaRPr kumimoji="1" lang="zh-CN" altLang="en-US" sz="2000" dirty="0">
              <a:latin typeface="Times New Roman" panose="02020603050405020304" pitchFamily="18" charset="0"/>
            </a:endParaRPr>
          </a:p>
        </p:txBody>
      </p:sp>
      <p:grpSp>
        <p:nvGrpSpPr>
          <p:cNvPr id="9" name="Group 3"/>
          <p:cNvGrpSpPr>
            <a:grpSpLocks/>
          </p:cNvGrpSpPr>
          <p:nvPr/>
        </p:nvGrpSpPr>
        <p:grpSpPr bwMode="auto">
          <a:xfrm>
            <a:off x="1227727" y="878315"/>
            <a:ext cx="2581488" cy="571200"/>
            <a:chOff x="480" y="864"/>
            <a:chExt cx="1125" cy="720"/>
          </a:xfrm>
        </p:grpSpPr>
        <p:sp>
          <p:nvSpPr>
            <p:cNvPr id="10" name="AutoShape 8"/>
            <p:cNvSpPr>
              <a:spLocks noChangeArrowheads="1"/>
            </p:cNvSpPr>
            <p:nvPr/>
          </p:nvSpPr>
          <p:spPr bwMode="auto">
            <a:xfrm>
              <a:off x="480" y="864"/>
              <a:ext cx="1125" cy="720"/>
            </a:xfrm>
            <a:prstGeom prst="homePlate">
              <a:avLst>
                <a:gd name="adj" fmla="val 43333"/>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400">
                  <a:solidFill>
                    <a:schemeClr val="tx1"/>
                  </a:solidFill>
                  <a:latin typeface="Book Antiqua" panose="02040602050305030304" pitchFamily="18" charset="0"/>
                  <a:ea typeface="宋体" panose="02010600030101010101" pitchFamily="2" charset="-122"/>
                </a:defRPr>
              </a:lvl1pPr>
              <a:lvl2pPr marL="742950" indent="-285750">
                <a:defRPr sz="1400">
                  <a:solidFill>
                    <a:schemeClr val="tx1"/>
                  </a:solidFill>
                  <a:latin typeface="Book Antiqua" panose="02040602050305030304" pitchFamily="18" charset="0"/>
                  <a:ea typeface="宋体" panose="02010600030101010101" pitchFamily="2" charset="-122"/>
                </a:defRPr>
              </a:lvl2pPr>
              <a:lvl3pPr marL="1143000" indent="-228600">
                <a:defRPr sz="1400">
                  <a:solidFill>
                    <a:schemeClr val="tx1"/>
                  </a:solidFill>
                  <a:latin typeface="Book Antiqua" panose="02040602050305030304" pitchFamily="18" charset="0"/>
                  <a:ea typeface="宋体" panose="02010600030101010101" pitchFamily="2" charset="-122"/>
                </a:defRPr>
              </a:lvl3pPr>
              <a:lvl4pPr marL="1600200" indent="-228600">
                <a:defRPr sz="1400">
                  <a:solidFill>
                    <a:schemeClr val="tx1"/>
                  </a:solidFill>
                  <a:latin typeface="Book Antiqua" panose="02040602050305030304" pitchFamily="18" charset="0"/>
                  <a:ea typeface="宋体" panose="02010600030101010101" pitchFamily="2" charset="-122"/>
                </a:defRPr>
              </a:lvl4pPr>
              <a:lvl5pPr marL="2057400" indent="-228600">
                <a:defRPr sz="1400">
                  <a:solidFill>
                    <a:schemeClr val="tx1"/>
                  </a:solidFill>
                  <a:latin typeface="Book Antiqua" panose="02040602050305030304" pitchFamily="18" charset="0"/>
                  <a:ea typeface="宋体" panose="02010600030101010101" pitchFamily="2" charset="-122"/>
                </a:defRPr>
              </a:lvl5pPr>
              <a:lvl6pPr marL="25146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6pPr>
              <a:lvl7pPr marL="29718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7pPr>
              <a:lvl8pPr marL="34290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8pPr>
              <a:lvl9pPr marL="38862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9pPr>
            </a:lstStyle>
            <a:p>
              <a:endParaRPr lang="zh-CN" altLang="en-US"/>
            </a:p>
          </p:txBody>
        </p:sp>
        <p:sp>
          <p:nvSpPr>
            <p:cNvPr id="11" name="Text Box 9"/>
            <p:cNvSpPr txBox="1">
              <a:spLocks noChangeArrowheads="1"/>
            </p:cNvSpPr>
            <p:nvPr/>
          </p:nvSpPr>
          <p:spPr bwMode="auto">
            <a:xfrm>
              <a:off x="722" y="988"/>
              <a:ext cx="797" cy="504"/>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1400">
                  <a:solidFill>
                    <a:schemeClr val="tx1"/>
                  </a:solidFill>
                  <a:latin typeface="Book Antiqua" panose="02040602050305030304" pitchFamily="18" charset="0"/>
                  <a:ea typeface="宋体" panose="02010600030101010101" pitchFamily="2" charset="-122"/>
                </a:defRPr>
              </a:lvl1pPr>
              <a:lvl2pPr marL="742950" indent="-285750">
                <a:defRPr sz="1400">
                  <a:solidFill>
                    <a:schemeClr val="tx1"/>
                  </a:solidFill>
                  <a:latin typeface="Book Antiqua" panose="02040602050305030304" pitchFamily="18" charset="0"/>
                  <a:ea typeface="宋体" panose="02010600030101010101" pitchFamily="2" charset="-122"/>
                </a:defRPr>
              </a:lvl2pPr>
              <a:lvl3pPr marL="1143000" indent="-228600">
                <a:defRPr sz="1400">
                  <a:solidFill>
                    <a:schemeClr val="tx1"/>
                  </a:solidFill>
                  <a:latin typeface="Book Antiqua" panose="02040602050305030304" pitchFamily="18" charset="0"/>
                  <a:ea typeface="宋体" panose="02010600030101010101" pitchFamily="2" charset="-122"/>
                </a:defRPr>
              </a:lvl3pPr>
              <a:lvl4pPr marL="1600200" indent="-228600">
                <a:defRPr sz="1400">
                  <a:solidFill>
                    <a:schemeClr val="tx1"/>
                  </a:solidFill>
                  <a:latin typeface="Book Antiqua" panose="02040602050305030304" pitchFamily="18" charset="0"/>
                  <a:ea typeface="宋体" panose="02010600030101010101" pitchFamily="2" charset="-122"/>
                </a:defRPr>
              </a:lvl4pPr>
              <a:lvl5pPr marL="2057400" indent="-228600">
                <a:defRPr sz="1400">
                  <a:solidFill>
                    <a:schemeClr val="tx1"/>
                  </a:solidFill>
                  <a:latin typeface="Book Antiqua" panose="02040602050305030304" pitchFamily="18" charset="0"/>
                  <a:ea typeface="宋体" panose="02010600030101010101" pitchFamily="2" charset="-122"/>
                </a:defRPr>
              </a:lvl5pPr>
              <a:lvl6pPr marL="25146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6pPr>
              <a:lvl7pPr marL="29718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7pPr>
              <a:lvl8pPr marL="34290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8pPr>
              <a:lvl9pPr marL="38862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9pPr>
            </a:lstStyle>
            <a:p>
              <a:pPr eaLnBrk="1" hangingPunct="1">
                <a:lnSpc>
                  <a:spcPct val="100000"/>
                </a:lnSpc>
                <a:spcBef>
                  <a:spcPct val="0"/>
                </a:spcBef>
                <a:buFontTx/>
                <a:buNone/>
              </a:pPr>
              <a:r>
                <a:rPr kumimoji="1" lang="zh-CN" altLang="en-US" sz="2000" dirty="0" smtClean="0">
                  <a:latin typeface="Times New Roman" panose="02020603050405020304" pitchFamily="18" charset="0"/>
                </a:rPr>
                <a:t>实验数据</a:t>
              </a:r>
              <a:endParaRPr kumimoji="1" lang="zh-CN" altLang="en-US" sz="2000" dirty="0">
                <a:latin typeface="Times New Roman" panose="02020603050405020304" pitchFamily="18" charset="0"/>
              </a:endParaRPr>
            </a:p>
          </p:txBody>
        </p:sp>
      </p:grpSp>
      <p:sp>
        <p:nvSpPr>
          <p:cNvPr id="12" name="矩形 11"/>
          <p:cNvSpPr/>
          <p:nvPr/>
        </p:nvSpPr>
        <p:spPr>
          <a:xfrm>
            <a:off x="4642736" y="4467822"/>
            <a:ext cx="2516137" cy="369332"/>
          </a:xfrm>
          <a:prstGeom prst="rect">
            <a:avLst/>
          </a:prstGeom>
        </p:spPr>
        <p:txBody>
          <a:bodyPr wrap="none">
            <a:spAutoFit/>
          </a:bodyPr>
          <a:lstStyle/>
          <a:p>
            <a:pPr algn="ctr">
              <a:lnSpc>
                <a:spcPct val="150000"/>
              </a:lnSpc>
              <a:spcAft>
                <a:spcPts val="0"/>
              </a:spcAft>
            </a:pPr>
            <a:r>
              <a:rPr lang="zh-CN" altLang="zh-CN" sz="1200" dirty="0">
                <a:latin typeface="Times New Roman" panose="02020603050405020304" pitchFamily="18" charset="0"/>
                <a:ea typeface="宋体" panose="02010600030101010101" pitchFamily="2" charset="-122"/>
                <a:cs typeface="Times New Roman" panose="02020603050405020304" pitchFamily="18" charset="0"/>
              </a:rPr>
              <a:t>图</a:t>
            </a:r>
            <a:r>
              <a:rPr lang="en-US" altLang="zh-CN" sz="1200" dirty="0" smtClean="0">
                <a:latin typeface="Times New Roman" panose="02020603050405020304" pitchFamily="18" charset="0"/>
                <a:ea typeface="宋体" panose="02010600030101010101" pitchFamily="2" charset="-122"/>
                <a:cs typeface="Times New Roman" panose="02020603050405020304" pitchFamily="18" charset="0"/>
              </a:rPr>
              <a:t>3.14 </a:t>
            </a:r>
            <a:r>
              <a:rPr lang="en-US" altLang="zh-CN" sz="1200" dirty="0" err="1" smtClean="0">
                <a:latin typeface="Times New Roman" panose="02020603050405020304" pitchFamily="18" charset="0"/>
                <a:ea typeface="宋体" panose="02010600030101010101" pitchFamily="2" charset="-122"/>
                <a:cs typeface="Times New Roman" panose="02020603050405020304" pitchFamily="18" charset="0"/>
              </a:rPr>
              <a:t>P@N</a:t>
            </a:r>
            <a:r>
              <a:rPr lang="zh-CN" altLang="zh-CN" sz="1200" dirty="0" smtClean="0">
                <a:latin typeface="Times New Roman" panose="02020603050405020304" pitchFamily="18" charset="0"/>
                <a:ea typeface="宋体" panose="02010600030101010101" pitchFamily="2" charset="-122"/>
                <a:cs typeface="Times New Roman" panose="02020603050405020304" pitchFamily="18" charset="0"/>
              </a:rPr>
              <a:t>在</a:t>
            </a:r>
            <a:r>
              <a:rPr lang="zh-CN" altLang="zh-CN" sz="1200" dirty="0">
                <a:latin typeface="Times New Roman" panose="02020603050405020304" pitchFamily="18" charset="0"/>
                <a:ea typeface="宋体" panose="02010600030101010101" pitchFamily="2" charset="-122"/>
                <a:cs typeface="Times New Roman" panose="02020603050405020304" pitchFamily="18" charset="0"/>
              </a:rPr>
              <a:t>不同数据上的对比图</a:t>
            </a:r>
            <a:endParaRPr lang="zh-CN" altLang="zh-CN" sz="1100" dirty="0">
              <a:effectLst/>
              <a:latin typeface="Cambria" panose="02040503050406030204" pitchFamily="18" charset="0"/>
              <a:ea typeface="黑体" panose="02010609060101010101" pitchFamily="49" charset="-122"/>
              <a:cs typeface="Times New Roman" panose="02020603050405020304" pitchFamily="18" charset="0"/>
            </a:endParaRPr>
          </a:p>
        </p:txBody>
      </p:sp>
      <p:sp>
        <p:nvSpPr>
          <p:cNvPr id="15" name="矩形 14"/>
          <p:cNvSpPr/>
          <p:nvPr/>
        </p:nvSpPr>
        <p:spPr>
          <a:xfrm>
            <a:off x="1861851" y="4898433"/>
            <a:ext cx="8473665" cy="697820"/>
          </a:xfrm>
          <a:prstGeom prst="rect">
            <a:avLst/>
          </a:prstGeom>
        </p:spPr>
        <p:txBody>
          <a:bodyPr wrap="square">
            <a:spAutoFit/>
          </a:bodyPr>
          <a:lstStyle/>
          <a:p>
            <a:pPr indent="304800" algn="just">
              <a:lnSpc>
                <a:spcPct val="150000"/>
              </a:lnSpc>
              <a:spcAft>
                <a:spcPts val="0"/>
              </a:spcAft>
            </a:pPr>
            <a:r>
              <a:rPr lang="zh-CN" altLang="zh-CN" sz="1400" dirty="0">
                <a:latin typeface="Times New Roman" panose="02020603050405020304" pitchFamily="18" charset="0"/>
                <a:ea typeface="宋体" panose="02010600030101010101" pitchFamily="2" charset="-122"/>
                <a:cs typeface="Times New Roman" panose="02020603050405020304" pitchFamily="18" charset="0"/>
              </a:rPr>
              <a:t>图</a:t>
            </a:r>
            <a:r>
              <a:rPr lang="en-US" altLang="zh-CN" sz="1400" dirty="0">
                <a:latin typeface="Times New Roman" panose="02020603050405020304" pitchFamily="18" charset="0"/>
                <a:ea typeface="宋体" panose="02010600030101010101" pitchFamily="2" charset="-122"/>
                <a:cs typeface="Times New Roman" panose="02020603050405020304" pitchFamily="18" charset="0"/>
              </a:rPr>
              <a:t>3.14</a:t>
            </a:r>
            <a:r>
              <a:rPr lang="zh-CN" altLang="zh-CN" sz="1400" dirty="0">
                <a:latin typeface="Times New Roman" panose="02020603050405020304" pitchFamily="18" charset="0"/>
                <a:ea typeface="宋体" panose="02010600030101010101" pitchFamily="2" charset="-122"/>
                <a:cs typeface="Times New Roman" panose="02020603050405020304" pitchFamily="18" charset="0"/>
              </a:rPr>
              <a:t>是表示</a:t>
            </a:r>
            <a:r>
              <a:rPr lang="en-US" altLang="zh-CN" sz="1400" dirty="0">
                <a:latin typeface="Times New Roman" panose="02020603050405020304" pitchFamily="18" charset="0"/>
                <a:ea typeface="宋体" panose="02010600030101010101" pitchFamily="2" charset="-122"/>
                <a:cs typeface="Times New Roman" panose="02020603050405020304" pitchFamily="18" charset="0"/>
              </a:rPr>
              <a:t>A</a:t>
            </a:r>
            <a:r>
              <a:rPr lang="zh-CN" altLang="zh-CN" sz="14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1400" dirty="0">
                <a:latin typeface="Times New Roman" panose="02020603050405020304" pitchFamily="18" charset="0"/>
                <a:ea typeface="宋体" panose="02010600030101010101" pitchFamily="2" charset="-122"/>
                <a:cs typeface="Times New Roman" panose="02020603050405020304" pitchFamily="18" charset="0"/>
              </a:rPr>
              <a:t>B</a:t>
            </a:r>
            <a:r>
              <a:rPr lang="zh-CN" altLang="zh-CN" sz="1400" dirty="0">
                <a:latin typeface="Times New Roman" panose="02020603050405020304" pitchFamily="18" charset="0"/>
                <a:ea typeface="宋体" panose="02010600030101010101" pitchFamily="2" charset="-122"/>
                <a:cs typeface="Times New Roman" panose="02020603050405020304" pitchFamily="18" charset="0"/>
              </a:rPr>
              <a:t>两组数据的</a:t>
            </a:r>
            <a:r>
              <a:rPr lang="en-US" altLang="zh-CN" sz="1400" dirty="0" err="1">
                <a:latin typeface="Times New Roman" panose="02020603050405020304" pitchFamily="18" charset="0"/>
                <a:ea typeface="宋体" panose="02010600030101010101" pitchFamily="2" charset="-122"/>
                <a:cs typeface="Times New Roman" panose="02020603050405020304" pitchFamily="18" charset="0"/>
              </a:rPr>
              <a:t>P@N</a:t>
            </a:r>
            <a:r>
              <a:rPr lang="zh-CN" altLang="zh-CN" sz="1400" dirty="0">
                <a:latin typeface="Times New Roman" panose="02020603050405020304" pitchFamily="18" charset="0"/>
                <a:ea typeface="宋体" panose="02010600030101010101" pitchFamily="2" charset="-122"/>
                <a:cs typeface="Times New Roman" panose="02020603050405020304" pitchFamily="18" charset="0"/>
              </a:rPr>
              <a:t>的计算结果，从图中可以看出，本文提出的算法在得出的</a:t>
            </a:r>
            <a:r>
              <a:rPr lang="en-US" altLang="zh-CN" sz="1400" dirty="0" err="1">
                <a:latin typeface="Times New Roman" panose="02020603050405020304" pitchFamily="18" charset="0"/>
                <a:ea typeface="宋体" panose="02010600030101010101" pitchFamily="2" charset="-122"/>
                <a:cs typeface="Times New Roman" panose="02020603050405020304" pitchFamily="18" charset="0"/>
              </a:rPr>
              <a:t>P@N</a:t>
            </a:r>
            <a:r>
              <a:rPr lang="zh-CN" altLang="zh-CN" sz="1400" dirty="0">
                <a:latin typeface="Times New Roman" panose="02020603050405020304" pitchFamily="18" charset="0"/>
                <a:ea typeface="宋体" panose="02010600030101010101" pitchFamily="2" charset="-122"/>
                <a:cs typeface="Times New Roman" panose="02020603050405020304" pitchFamily="18" charset="0"/>
              </a:rPr>
              <a:t>值较其它算法效果更好，随着推荐好友个数的增加，总的结果值较为平稳。</a:t>
            </a:r>
            <a:endParaRPr lang="zh-CN" altLang="zh-CN" sz="1400" dirty="0">
              <a:latin typeface="Times New Roman" panose="02020603050405020304" pitchFamily="18" charset="0"/>
              <a:ea typeface="宋体" panose="02010600030101010101" pitchFamily="2" charset="-122"/>
              <a:cs typeface="宋体" panose="02010600030101010101" pitchFamily="2" charset="-122"/>
            </a:endParaRPr>
          </a:p>
        </p:txBody>
      </p:sp>
      <p:pic>
        <p:nvPicPr>
          <p:cNvPr id="16" name="图片 15"/>
          <p:cNvPicPr/>
          <p:nvPr/>
        </p:nvPicPr>
        <p:blipFill rotWithShape="1">
          <a:blip r:embed="rId2">
            <a:extLst>
              <a:ext uri="{28A0092B-C50C-407E-A947-70E740481C1C}">
                <a14:useLocalDpi xmlns:a14="http://schemas.microsoft.com/office/drawing/2010/main" val="0"/>
              </a:ext>
            </a:extLst>
          </a:blip>
          <a:srcRect l="1899" r="7279" b="1369"/>
          <a:stretch/>
        </p:blipFill>
        <p:spPr bwMode="auto">
          <a:xfrm>
            <a:off x="1955698" y="1702961"/>
            <a:ext cx="3236788" cy="2869039"/>
          </a:xfrm>
          <a:prstGeom prst="rect">
            <a:avLst/>
          </a:prstGeom>
          <a:noFill/>
          <a:ln>
            <a:noFill/>
          </a:ln>
          <a:extLst>
            <a:ext uri="{53640926-AAD7-44D8-BBD7-CCE9431645EC}">
              <a14:shadowObscured xmlns:a14="http://schemas.microsoft.com/office/drawing/2010/main"/>
            </a:ext>
          </a:extLst>
        </p:spPr>
      </p:pic>
      <p:pic>
        <p:nvPicPr>
          <p:cNvPr id="18" name="图片 17"/>
          <p:cNvPicPr/>
          <p:nvPr/>
        </p:nvPicPr>
        <p:blipFill rotWithShape="1">
          <a:blip r:embed="rId3">
            <a:extLst>
              <a:ext uri="{28A0092B-C50C-407E-A947-70E740481C1C}">
                <a14:useLocalDpi xmlns:a14="http://schemas.microsoft.com/office/drawing/2010/main" val="0"/>
              </a:ext>
            </a:extLst>
          </a:blip>
          <a:srcRect l="2216" r="6962" b="1712"/>
          <a:stretch/>
        </p:blipFill>
        <p:spPr bwMode="auto">
          <a:xfrm>
            <a:off x="6709310" y="1722181"/>
            <a:ext cx="3136601" cy="2830598"/>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9063374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0-#ppt_w/2"/>
                                          </p:val>
                                        </p:tav>
                                        <p:tav tm="100000">
                                          <p:val>
                                            <p:strVal val="#ppt_x"/>
                                          </p:val>
                                        </p:tav>
                                      </p:tavLst>
                                    </p:anim>
                                    <p:anim calcmode="lin" valueType="num">
                                      <p:cBhvr additive="base">
                                        <p:cTn id="12" dur="500" fill="hold"/>
                                        <p:tgtEl>
                                          <p:spTgt spid="7"/>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2"/>
                                        </p:tgtEl>
                                        <p:attrNameLst>
                                          <p:attrName>style.visibility</p:attrName>
                                        </p:attrNameLst>
                                      </p:cBhvr>
                                      <p:to>
                                        <p:strVal val="visible"/>
                                      </p:to>
                                    </p:set>
                                    <p:anim calcmode="lin" valueType="num">
                                      <p:cBhvr additive="base">
                                        <p:cTn id="15" dur="500" fill="hold"/>
                                        <p:tgtEl>
                                          <p:spTgt spid="2"/>
                                        </p:tgtEl>
                                        <p:attrNameLst>
                                          <p:attrName>ppt_x</p:attrName>
                                        </p:attrNameLst>
                                      </p:cBhvr>
                                      <p:tavLst>
                                        <p:tav tm="0">
                                          <p:val>
                                            <p:strVal val="0-#ppt_w/2"/>
                                          </p:val>
                                        </p:tav>
                                        <p:tav tm="100000">
                                          <p:val>
                                            <p:strVal val="#ppt_x"/>
                                          </p:val>
                                        </p:tav>
                                      </p:tavLst>
                                    </p:anim>
                                    <p:anim calcmode="lin" valueType="num">
                                      <p:cBhvr additive="base">
                                        <p:cTn id="16"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500"/>
                                        <p:tgtEl>
                                          <p:spTgt spid="16"/>
                                        </p:tgtEl>
                                      </p:cBhvr>
                                    </p:animEffect>
                                  </p:childTnLst>
                                </p:cTn>
                              </p:par>
                              <p:par>
                                <p:cTn id="22" presetID="10" presetClass="entr" presetSubtype="0" fill="hold" nodeType="with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fade">
                                      <p:cBhvr>
                                        <p:cTn id="24" dur="500"/>
                                        <p:tgtEl>
                                          <p:spTgt spid="18"/>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fade">
                                      <p:cBhvr>
                                        <p:cTn id="3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animBg="1"/>
      <p:bldP spid="12" grpId="0"/>
      <p:bldP spid="1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8800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smtClean="0"/>
              <a:t>交叉文本相似性和情感分析</a:t>
            </a:r>
            <a:endParaRPr lang="zh-CN" altLang="en-US" dirty="0"/>
          </a:p>
        </p:txBody>
      </p:sp>
      <p:sp>
        <p:nvSpPr>
          <p:cNvPr id="3" name="文本框 2"/>
          <p:cNvSpPr txBox="1"/>
          <p:nvPr/>
        </p:nvSpPr>
        <p:spPr>
          <a:xfrm>
            <a:off x="1022573" y="1383679"/>
            <a:ext cx="8536097" cy="1754326"/>
          </a:xfrm>
          <a:prstGeom prst="rect">
            <a:avLst/>
          </a:prstGeom>
          <a:noFill/>
        </p:spPr>
        <p:txBody>
          <a:bodyPr wrap="square" rtlCol="0">
            <a:spAutoFit/>
          </a:bodyPr>
          <a:lstStyle/>
          <a:p>
            <a:pPr lvl="0" indent="457200">
              <a:lnSpc>
                <a:spcPct val="150000"/>
              </a:lnSpc>
            </a:pPr>
            <a:r>
              <a:rPr lang="zh-CN" altLang="zh-CN" dirty="0">
                <a:latin typeface="宋体" panose="02010600030101010101" pitchFamily="2" charset="-122"/>
                <a:ea typeface="宋体" panose="02010600030101010101" pitchFamily="2" charset="-122"/>
              </a:rPr>
              <a:t>用户常常在社交平台上做的主要动作就是通过转发来进行消息和新闻的传播，充当了信息传播的媒介。由于时间因素对用户相似度的结果会造成影响，当对用户进行文本相似度计算时，只计算用户同一天的微博信息的相似性。用户在转发微博时，可能看到一则消息的时间先后不同，所以应该使用交叉的比较方法。</a:t>
            </a:r>
            <a:endParaRPr lang="zh-CN" altLang="en-US" dirty="0">
              <a:latin typeface="宋体" panose="02010600030101010101" pitchFamily="2" charset="-122"/>
              <a:ea typeface="宋体" panose="02010600030101010101" pitchFamily="2" charset="-122"/>
            </a:endParaRPr>
          </a:p>
        </p:txBody>
      </p:sp>
      <p:sp>
        <p:nvSpPr>
          <p:cNvPr id="4" name="文本框 3"/>
          <p:cNvSpPr txBox="1"/>
          <p:nvPr/>
        </p:nvSpPr>
        <p:spPr>
          <a:xfrm>
            <a:off x="1022572" y="3520716"/>
            <a:ext cx="8536097" cy="3000821"/>
          </a:xfrm>
          <a:prstGeom prst="rect">
            <a:avLst/>
          </a:prstGeom>
          <a:noFill/>
        </p:spPr>
        <p:txBody>
          <a:bodyPr wrap="square" rtlCol="0">
            <a:spAutoFit/>
          </a:bodyPr>
          <a:lstStyle/>
          <a:p>
            <a:pPr lvl="0" indent="457200">
              <a:lnSpc>
                <a:spcPct val="150000"/>
              </a:lnSpc>
            </a:pPr>
            <a:r>
              <a:rPr lang="zh-CN" altLang="en-US" dirty="0" smtClean="0">
                <a:latin typeface="宋体" panose="02010600030101010101" pitchFamily="2" charset="-122"/>
                <a:ea typeface="宋体" panose="02010600030101010101" pitchFamily="2" charset="-122"/>
                <a:cs typeface="宋体" panose="02010600030101010101" pitchFamily="2" charset="-122"/>
              </a:rPr>
              <a:t>在</a:t>
            </a:r>
            <a:r>
              <a:rPr lang="zh-CN" altLang="en-US" dirty="0">
                <a:latin typeface="宋体" panose="02010600030101010101" pitchFamily="2" charset="-122"/>
                <a:ea typeface="宋体" panose="02010600030101010101" pitchFamily="2" charset="-122"/>
                <a:cs typeface="宋体" panose="02010600030101010101" pitchFamily="2" charset="-122"/>
              </a:rPr>
              <a:t>文本聊天环境下，通过文本分析技术可以很容易的发现用户的正面和负面</a:t>
            </a:r>
            <a:r>
              <a:rPr lang="zh-CN" altLang="en-US" dirty="0" smtClean="0">
                <a:latin typeface="宋体" panose="02010600030101010101" pitchFamily="2" charset="-122"/>
                <a:ea typeface="宋体" panose="02010600030101010101" pitchFamily="2" charset="-122"/>
                <a:cs typeface="宋体" panose="02010600030101010101" pitchFamily="2" charset="-122"/>
              </a:rPr>
              <a:t>情绪，</a:t>
            </a:r>
            <a:r>
              <a:rPr lang="zh-CN" altLang="en-US" dirty="0">
                <a:latin typeface="宋体" panose="02010600030101010101" pitchFamily="2" charset="-122"/>
                <a:ea typeface="宋体" panose="02010600030101010101" pitchFamily="2" charset="-122"/>
                <a:cs typeface="宋体" panose="02010600030101010101" pitchFamily="2" charset="-122"/>
              </a:rPr>
              <a:t>用户通常会在整个文档中频繁的使用感叹来表达积极情绪，表达消极情绪时会使用更多表达消极的词汇。情感分析分为基于词典和基于机器学习的方法，中文情感分析常用的词典是知网</a:t>
            </a:r>
            <a:r>
              <a:rPr lang="en-US" altLang="zh-CN" dirty="0">
                <a:latin typeface="宋体" panose="02010600030101010101" pitchFamily="2" charset="-122"/>
                <a:ea typeface="宋体" panose="02010600030101010101" pitchFamily="2" charset="-122"/>
                <a:cs typeface="Times New Roman" panose="02020603050405020304" pitchFamily="18" charset="0"/>
              </a:rPr>
              <a:t>(</a:t>
            </a:r>
            <a:r>
              <a:rPr lang="en-US" altLang="zh-CN" dirty="0" err="1">
                <a:latin typeface="宋体" panose="02010600030101010101" pitchFamily="2" charset="-122"/>
                <a:ea typeface="宋体" panose="02010600030101010101" pitchFamily="2" charset="-122"/>
                <a:cs typeface="Times New Roman" panose="02020603050405020304" pitchFamily="18" charset="0"/>
              </a:rPr>
              <a:t>HowNet</a:t>
            </a:r>
            <a:r>
              <a:rPr lang="en-US" altLang="zh-CN" dirty="0" smtClean="0">
                <a:latin typeface="宋体" panose="02010600030101010101" pitchFamily="2" charset="-122"/>
                <a:ea typeface="宋体" panose="02010600030101010101" pitchFamily="2" charset="-122"/>
                <a:cs typeface="Times New Roman" panose="02020603050405020304" pitchFamily="18" charset="0"/>
              </a:rPr>
              <a:t>)</a:t>
            </a:r>
            <a:r>
              <a:rPr lang="zh-CN" altLang="en-US" dirty="0" smtClean="0">
                <a:latin typeface="宋体" panose="02010600030101010101" pitchFamily="2" charset="-122"/>
                <a:ea typeface="宋体" panose="02010600030101010101" pitchFamily="2" charset="-122"/>
                <a:cs typeface="宋体" panose="02010600030101010101" pitchFamily="2" charset="-122"/>
              </a:rPr>
              <a:t>的</a:t>
            </a:r>
            <a:r>
              <a:rPr lang="zh-CN" altLang="en-US" dirty="0">
                <a:latin typeface="宋体" panose="02010600030101010101" pitchFamily="2" charset="-122"/>
                <a:ea typeface="宋体" panose="02010600030101010101" pitchFamily="2" charset="-122"/>
                <a:cs typeface="宋体" panose="02010600030101010101" pitchFamily="2" charset="-122"/>
              </a:rPr>
              <a:t>情感分析用词语集。在文本中经常会包含三类词语，正面情感、负面情感和中性情感词语，对三种词语的分析可以判断每条微博的大致情感趋向。</a:t>
            </a:r>
            <a:r>
              <a:rPr lang="zh-CN" altLang="en-US" sz="1100" dirty="0">
                <a:latin typeface="宋体" panose="02010600030101010101" pitchFamily="2" charset="-122"/>
                <a:ea typeface="宋体" panose="02010600030101010101" pitchFamily="2" charset="-122"/>
              </a:rPr>
              <a:t> </a:t>
            </a:r>
            <a:endParaRPr lang="zh-CN" altLang="en-US" sz="2800" dirty="0">
              <a:latin typeface="宋体" panose="02010600030101010101" pitchFamily="2" charset="-122"/>
              <a:ea typeface="宋体" panose="02010600030101010101" pitchFamily="2" charset="-122"/>
            </a:endParaRPr>
          </a:p>
          <a:p>
            <a:pPr>
              <a:lnSpc>
                <a:spcPct val="150000"/>
              </a:lnSpc>
            </a:pPr>
            <a:endParaRPr lang="zh-CN" altLang="en-US"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31099276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情感分析</a:t>
            </a:r>
          </a:p>
        </p:txBody>
      </p:sp>
      <p:sp>
        <p:nvSpPr>
          <p:cNvPr id="3" name="矩形 2"/>
          <p:cNvSpPr/>
          <p:nvPr/>
        </p:nvSpPr>
        <p:spPr>
          <a:xfrm>
            <a:off x="1022573" y="1489363"/>
            <a:ext cx="9169315" cy="2169825"/>
          </a:xfrm>
          <a:prstGeom prst="rect">
            <a:avLst/>
          </a:prstGeom>
        </p:spPr>
        <p:txBody>
          <a:bodyPr wrap="square">
            <a:spAutoFit/>
          </a:bodyPr>
          <a:lstStyle/>
          <a:p>
            <a:pPr indent="457200" algn="just">
              <a:lnSpc>
                <a:spcPct val="150000"/>
              </a:lnSpc>
              <a:spcAft>
                <a:spcPts val="0"/>
              </a:spcAft>
            </a:pPr>
            <a:r>
              <a:rPr lang="zh-CN" altLang="zh-CN" dirty="0">
                <a:latin typeface="Times New Roman" panose="02020603050405020304" pitchFamily="18" charset="0"/>
                <a:ea typeface="宋体" panose="02010600030101010101" pitchFamily="2" charset="-122"/>
                <a:cs typeface="宋体" panose="02010600030101010101" pitchFamily="2" charset="-122"/>
              </a:rPr>
              <a:t>在中文文本处理中，否定词也是情感分析中的重要导向因素，当一个否定词出现在一个表现为正面情感的句子中，则该句子的情感趋向会直接反向变为负面情感，但同时出现两个否定词时，就变为了正面情感，即否定词可以改变文本情感的倾向。根据这一规律，在对否定词进行极性判断时，可以将句子中的所有否定词的个数作为判断条件，当个数为奇数时取反，反之不变。</a:t>
            </a:r>
            <a:endParaRPr lang="zh-CN" altLang="zh-CN" dirty="0">
              <a:effectLst/>
              <a:latin typeface="Times New Roman" panose="02020603050405020304" pitchFamily="18" charset="0"/>
              <a:ea typeface="宋体" panose="02010600030101010101" pitchFamily="2" charset="-122"/>
              <a:cs typeface="宋体" panose="02010600030101010101" pitchFamily="2" charset="-122"/>
            </a:endParaRPr>
          </a:p>
        </p:txBody>
      </p:sp>
    </p:spTree>
    <p:extLst>
      <p:ext uri="{BB962C8B-B14F-4D97-AF65-F5344CB8AC3E}">
        <p14:creationId xmlns:p14="http://schemas.microsoft.com/office/powerpoint/2010/main" val="2645382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148972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22572" y="252784"/>
            <a:ext cx="4938385" cy="482670"/>
          </a:xfrm>
        </p:spPr>
        <p:txBody>
          <a:bodyPr>
            <a:normAutofit fontScale="90000"/>
          </a:bodyPr>
          <a:lstStyle/>
          <a:p>
            <a:r>
              <a:rPr lang="zh-CN" altLang="zh-CN" dirty="0"/>
              <a:t>融合文本语义和情感</a:t>
            </a:r>
            <a:r>
              <a:rPr lang="zh-CN" altLang="zh-CN" dirty="0" smtClean="0"/>
              <a:t>分析</a:t>
            </a:r>
            <a:r>
              <a:rPr lang="zh-CN" altLang="en-US" dirty="0" smtClean="0"/>
              <a:t>的</a:t>
            </a:r>
            <a:r>
              <a:rPr lang="en-US" altLang="zh-CN" dirty="0" err="1" smtClean="0"/>
              <a:t>ESEM</a:t>
            </a:r>
            <a:r>
              <a:rPr lang="zh-CN" altLang="en-US" dirty="0" smtClean="0"/>
              <a:t>模型</a:t>
            </a:r>
            <a:endParaRPr lang="zh-CN" altLang="en-US" dirty="0"/>
          </a:p>
        </p:txBody>
      </p:sp>
      <p:graphicFrame>
        <p:nvGraphicFramePr>
          <p:cNvPr id="4" name="对象 3"/>
          <p:cNvGraphicFramePr>
            <a:graphicFrameLocks noChangeAspect="1"/>
          </p:cNvGraphicFramePr>
          <p:nvPr>
            <p:extLst>
              <p:ext uri="{D42A27DB-BD31-4B8C-83A1-F6EECF244321}">
                <p14:modId xmlns:p14="http://schemas.microsoft.com/office/powerpoint/2010/main" val="1290900235"/>
              </p:ext>
            </p:extLst>
          </p:nvPr>
        </p:nvGraphicFramePr>
        <p:xfrm>
          <a:off x="1401165" y="3155704"/>
          <a:ext cx="3873277" cy="391679"/>
        </p:xfrm>
        <a:graphic>
          <a:graphicData uri="http://schemas.openxmlformats.org/presentationml/2006/ole">
            <mc:AlternateContent xmlns:mc="http://schemas.openxmlformats.org/markup-compatibility/2006">
              <mc:Choice xmlns:v="urn:schemas-microsoft-com:vml" Requires="v">
                <p:oleObj spid="_x0000_s18487" name="Equation" r:id="rId3" imgW="2539800" imgH="253800" progId="Equation.DSMT4">
                  <p:embed/>
                </p:oleObj>
              </mc:Choice>
              <mc:Fallback>
                <p:oleObj name="Equation" r:id="rId3" imgW="2539800" imgH="253800" progId="Equation.DSMT4">
                  <p:embed/>
                  <p:pic>
                    <p:nvPicPr>
                      <p:cNvPr id="0" name="Object 1"/>
                      <p:cNvPicPr>
                        <a:picLocks noChangeAspect="1" noChangeArrowheads="1"/>
                      </p:cNvPicPr>
                      <p:nvPr/>
                    </p:nvPicPr>
                    <p:blipFill>
                      <a:blip r:embed="rId4"/>
                      <a:srcRect/>
                      <a:stretch>
                        <a:fillRect/>
                      </a:stretch>
                    </p:blipFill>
                    <p:spPr bwMode="auto">
                      <a:xfrm>
                        <a:off x="1401165" y="3155704"/>
                        <a:ext cx="3873277" cy="391679"/>
                      </a:xfrm>
                      <a:prstGeom prst="rect">
                        <a:avLst/>
                      </a:prstGeom>
                      <a:noFill/>
                    </p:spPr>
                  </p:pic>
                </p:oleObj>
              </mc:Fallback>
            </mc:AlternateContent>
          </a:graphicData>
        </a:graphic>
      </p:graphicFrame>
      <p:sp>
        <p:nvSpPr>
          <p:cNvPr id="5" name="矩形 4"/>
          <p:cNvSpPr/>
          <p:nvPr/>
        </p:nvSpPr>
        <p:spPr>
          <a:xfrm>
            <a:off x="1022573" y="1166336"/>
            <a:ext cx="4938385" cy="1754326"/>
          </a:xfrm>
          <a:prstGeom prst="rect">
            <a:avLst/>
          </a:prstGeom>
        </p:spPr>
        <p:txBody>
          <a:bodyPr wrap="square">
            <a:spAutoFit/>
          </a:bodyPr>
          <a:lstStyle/>
          <a:p>
            <a:r>
              <a:rPr lang="zh-CN" altLang="zh-CN" dirty="0">
                <a:latin typeface="Times New Roman" panose="02020603050405020304" pitchFamily="18" charset="0"/>
                <a:ea typeface="宋体" panose="02010600030101010101" pitchFamily="2" charset="-122"/>
                <a:cs typeface="宋体" panose="02010600030101010101" pitchFamily="2" charset="-122"/>
              </a:rPr>
              <a:t>对文本的语义分析和情感分析进行了融合，提出了</a:t>
            </a:r>
            <a:r>
              <a:rPr lang="en-US" altLang="zh-CN" b="1" dirty="0" err="1">
                <a:solidFill>
                  <a:srgbClr val="FF0000"/>
                </a:solidFill>
                <a:latin typeface="Times New Roman" panose="02020603050405020304" pitchFamily="18" charset="0"/>
                <a:ea typeface="宋体" panose="02010600030101010101" pitchFamily="2" charset="-122"/>
                <a:cs typeface="宋体" panose="02010600030101010101" pitchFamily="2" charset="-122"/>
              </a:rPr>
              <a:t>ESEM</a:t>
            </a:r>
            <a:r>
              <a:rPr lang="zh-CN" altLang="zh-CN" b="1" dirty="0">
                <a:solidFill>
                  <a:srgbClr val="FF0000"/>
                </a:solidFill>
                <a:latin typeface="Times New Roman" panose="02020603050405020304" pitchFamily="18" charset="0"/>
                <a:ea typeface="宋体" panose="02010600030101010101" pitchFamily="2" charset="-122"/>
                <a:cs typeface="宋体" panose="02010600030101010101" pitchFamily="2" charset="-122"/>
              </a:rPr>
              <a:t>模型</a:t>
            </a:r>
            <a:r>
              <a:rPr lang="zh-CN" altLang="zh-CN" dirty="0">
                <a:latin typeface="Times New Roman" panose="02020603050405020304" pitchFamily="18" charset="0"/>
                <a:ea typeface="宋体" panose="02010600030101010101" pitchFamily="2" charset="-122"/>
                <a:cs typeface="宋体" panose="02010600030101010101" pitchFamily="2" charset="-122"/>
              </a:rPr>
              <a:t>。对用户的相似度计算时，综合考虑文本语义和文本情感两部分。在对两者进行分析时，语义分析和情感分析两者所占比重相同，直接进行相加得出用户的总体特征计算公式。</a:t>
            </a:r>
            <a:endParaRPr lang="zh-CN" altLang="en-US" dirty="0"/>
          </a:p>
        </p:txBody>
      </p:sp>
      <mc:AlternateContent xmlns:mc="http://schemas.openxmlformats.org/markup-compatibility/2006" xmlns:a14="http://schemas.microsoft.com/office/drawing/2010/main">
        <mc:Choice Requires="a14">
          <p:sp>
            <p:nvSpPr>
              <p:cNvPr id="12" name="矩形 11"/>
              <p:cNvSpPr/>
              <p:nvPr/>
            </p:nvSpPr>
            <p:spPr>
              <a:xfrm>
                <a:off x="1022573" y="3981597"/>
                <a:ext cx="4478083" cy="730456"/>
              </a:xfrm>
              <a:prstGeom prst="rect">
                <a:avLst/>
              </a:prstGeom>
            </p:spPr>
            <p:txBody>
              <a:bodyPr wrap="square">
                <a:spAutoFit/>
              </a:bodyPr>
              <a:lstStyle/>
              <a:p>
                <a14:m>
                  <m:oMath xmlns:m="http://schemas.openxmlformats.org/officeDocument/2006/math">
                    <m:d>
                      <m:dPr>
                        <m:begChr m:val=""/>
                        <m:ctrlPr>
                          <a:rPr lang="zh-CN" altLang="en-US" i="1">
                            <a:latin typeface="Cambria Math" panose="02040503050406030204" pitchFamily="18" charset="0"/>
                          </a:rPr>
                        </m:ctrlPr>
                      </m:dPr>
                      <m:e>
                        <m:r>
                          <a:rPr lang="zh-CN" altLang="en-US" i="1">
                            <a:latin typeface="Cambria Math" panose="02040503050406030204" pitchFamily="18" charset="0"/>
                          </a:rPr>
                          <m:t>𝑠𝑖𝑚</m:t>
                        </m:r>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𝑇</m:t>
                            </m:r>
                          </m:e>
                          <m:sub>
                            <m:r>
                              <a:rPr lang="zh-CN" altLang="en-US" i="1">
                                <a:latin typeface="Cambria Math" panose="02040503050406030204" pitchFamily="18" charset="0"/>
                              </a:rPr>
                              <m:t>𝑖</m:t>
                            </m:r>
                          </m:sub>
                        </m:sSub>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𝑇</m:t>
                            </m:r>
                          </m:e>
                          <m:sub>
                            <m:r>
                              <a:rPr lang="zh-CN" altLang="en-US" i="1">
                                <a:latin typeface="Cambria Math" panose="02040503050406030204" pitchFamily="18" charset="0"/>
                              </a:rPr>
                              <m:t>𝑗</m:t>
                            </m:r>
                          </m:sub>
                        </m:sSub>
                      </m:e>
                    </m:d>
                  </m:oMath>
                </a14:m>
                <a:r>
                  <a:rPr lang="zh-CN" altLang="zh-CN" dirty="0">
                    <a:latin typeface="宋体" panose="02010600030101010101" pitchFamily="2" charset="-122"/>
                    <a:ea typeface="宋体" panose="02010600030101010101" pitchFamily="2" charset="-122"/>
                    <a:cs typeface="宋体" panose="02010600030101010101" pitchFamily="2" charset="-122"/>
                  </a:rPr>
                  <a:t>为文本的</a:t>
                </a:r>
                <a:r>
                  <a:rPr lang="zh-CN" altLang="zh-CN" dirty="0" smtClean="0">
                    <a:latin typeface="宋体" panose="02010600030101010101" pitchFamily="2" charset="-122"/>
                    <a:ea typeface="宋体" panose="02010600030101010101" pitchFamily="2" charset="-122"/>
                    <a:cs typeface="宋体" panose="02010600030101010101" pitchFamily="2" charset="-122"/>
                  </a:rPr>
                  <a:t>相似度</a:t>
                </a:r>
                <a:endParaRPr lang="en-US" altLang="zh-CN" dirty="0" smtClean="0">
                  <a:latin typeface="宋体" panose="02010600030101010101" pitchFamily="2" charset="-122"/>
                  <a:ea typeface="宋体" panose="02010600030101010101" pitchFamily="2" charset="-122"/>
                  <a:cs typeface="宋体" panose="02010600030101010101" pitchFamily="2" charset="-122"/>
                </a:endParaRPr>
              </a:p>
              <a:p>
                <a14:m>
                  <m:oMath xmlns:m="http://schemas.openxmlformats.org/officeDocument/2006/math">
                    <m:d>
                      <m:dPr>
                        <m:begChr m:val=""/>
                        <m:ctrlPr>
                          <a:rPr lang="zh-CN" altLang="en-US" i="1">
                            <a:latin typeface="Cambria Math" panose="02040503050406030204" pitchFamily="18" charset="0"/>
                          </a:rPr>
                        </m:ctrlPr>
                      </m:dPr>
                      <m:e>
                        <m:r>
                          <a:rPr lang="zh-CN" altLang="en-US" i="1">
                            <a:latin typeface="Cambria Math" panose="02040503050406030204" pitchFamily="18" charset="0"/>
                          </a:rPr>
                          <m:t>𝑠𝑖𝑚</m:t>
                        </m:r>
                        <m:r>
                          <a:rPr lang="zh-CN" altLang="en-US">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𝐸</m:t>
                            </m:r>
                          </m:e>
                          <m:sub>
                            <m:r>
                              <a:rPr lang="zh-CN" altLang="en-US" i="1">
                                <a:latin typeface="Cambria Math" panose="02040503050406030204" pitchFamily="18" charset="0"/>
                              </a:rPr>
                              <m:t>𝑖</m:t>
                            </m:r>
                          </m:sub>
                        </m:sSub>
                        <m:r>
                          <a:rPr lang="zh-CN" altLang="en-US">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𝐸</m:t>
                            </m:r>
                          </m:e>
                          <m:sub>
                            <m:r>
                              <a:rPr lang="zh-CN" altLang="en-US" i="1">
                                <a:latin typeface="Cambria Math" panose="02040503050406030204" pitchFamily="18" charset="0"/>
                              </a:rPr>
                              <m:t>𝑗</m:t>
                            </m:r>
                          </m:sub>
                        </m:sSub>
                      </m:e>
                    </m:d>
                  </m:oMath>
                </a14:m>
                <a:r>
                  <a:rPr lang="zh-CN" altLang="en-US" dirty="0">
                    <a:latin typeface="宋体" panose="02010600030101010101" pitchFamily="2" charset="-122"/>
                    <a:ea typeface="宋体" panose="02010600030101010101" pitchFamily="2" charset="-122"/>
                  </a:rPr>
                  <a:t>为微博文本的情感</a:t>
                </a:r>
                <a:r>
                  <a:rPr lang="zh-CN" altLang="en-US" dirty="0" smtClean="0">
                    <a:latin typeface="宋体" panose="02010600030101010101" pitchFamily="2" charset="-122"/>
                    <a:ea typeface="宋体" panose="02010600030101010101" pitchFamily="2" charset="-122"/>
                  </a:rPr>
                  <a:t>相似性</a:t>
                </a:r>
                <a:endParaRPr lang="zh-CN" altLang="en-US" dirty="0">
                  <a:latin typeface="宋体" panose="02010600030101010101" pitchFamily="2" charset="-122"/>
                  <a:ea typeface="宋体" panose="02010600030101010101" pitchFamily="2" charset="-122"/>
                </a:endParaRPr>
              </a:p>
            </p:txBody>
          </p:sp>
        </mc:Choice>
        <mc:Fallback xmlns="">
          <p:sp>
            <p:nvSpPr>
              <p:cNvPr id="12" name="矩形 11"/>
              <p:cNvSpPr>
                <a:spLocks noRot="1" noChangeAspect="1" noMove="1" noResize="1" noEditPoints="1" noAdjustHandles="1" noChangeArrowheads="1" noChangeShapeType="1" noTextEdit="1"/>
              </p:cNvSpPr>
              <p:nvPr/>
            </p:nvSpPr>
            <p:spPr>
              <a:xfrm>
                <a:off x="1022573" y="3981597"/>
                <a:ext cx="4478083" cy="730456"/>
              </a:xfrm>
              <a:prstGeom prst="rect">
                <a:avLst/>
              </a:prstGeom>
              <a:blipFill rotWithShape="0">
                <a:blip r:embed="rId5"/>
                <a:stretch>
                  <a:fillRect t="-85833" b="-126667"/>
                </a:stretch>
              </a:blipFill>
            </p:spPr>
            <p:txBody>
              <a:bodyPr/>
              <a:lstStyle/>
              <a:p>
                <a:r>
                  <a:rPr lang="zh-CN" altLang="en-US">
                    <a:noFill/>
                  </a:rPr>
                  <a:t> </a:t>
                </a:r>
              </a:p>
            </p:txBody>
          </p:sp>
        </mc:Fallback>
      </mc:AlternateContent>
      <p:sp>
        <p:nvSpPr>
          <p:cNvPr id="15" name="圆角矩形 14"/>
          <p:cNvSpPr/>
          <p:nvPr/>
        </p:nvSpPr>
        <p:spPr>
          <a:xfrm>
            <a:off x="6601982" y="2005399"/>
            <a:ext cx="4599418" cy="3241516"/>
          </a:xfrm>
          <a:prstGeom prst="round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16" name="对象 15"/>
          <p:cNvGraphicFramePr>
            <a:graphicFrameLocks noChangeAspect="1"/>
          </p:cNvGraphicFramePr>
          <p:nvPr>
            <p:extLst>
              <p:ext uri="{D42A27DB-BD31-4B8C-83A1-F6EECF244321}">
                <p14:modId xmlns:p14="http://schemas.microsoft.com/office/powerpoint/2010/main" val="975123970"/>
              </p:ext>
            </p:extLst>
          </p:nvPr>
        </p:nvGraphicFramePr>
        <p:xfrm>
          <a:off x="6432224" y="494119"/>
          <a:ext cx="4513882" cy="5513048"/>
        </p:xfrm>
        <a:graphic>
          <a:graphicData uri="http://schemas.openxmlformats.org/presentationml/2006/ole">
            <mc:AlternateContent xmlns:mc="http://schemas.openxmlformats.org/markup-compatibility/2006">
              <mc:Choice xmlns:v="urn:schemas-microsoft-com:vml" Requires="v">
                <p:oleObj spid="_x0000_s18488" name="Visio" r:id="rId6" imgW="3657600" imgH="4467384" progId="Visio.Drawing.15">
                  <p:embed/>
                </p:oleObj>
              </mc:Choice>
              <mc:Fallback>
                <p:oleObj name="Visio" r:id="rId6" imgW="3657600" imgH="4467384" progId="Visio.Drawing.15">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32224" y="494119"/>
                        <a:ext cx="4513882" cy="5513048"/>
                      </a:xfrm>
                      <a:prstGeom prst="rect">
                        <a:avLst/>
                      </a:prstGeom>
                      <a:noFill/>
                    </p:spPr>
                  </p:pic>
                </p:oleObj>
              </mc:Fallback>
            </mc:AlternateContent>
          </a:graphicData>
        </a:graphic>
      </p:graphicFrame>
    </p:spTree>
    <p:extLst>
      <p:ext uri="{BB962C8B-B14F-4D97-AF65-F5344CB8AC3E}">
        <p14:creationId xmlns:p14="http://schemas.microsoft.com/office/powerpoint/2010/main" val="42719075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382486" y="1287943"/>
            <a:ext cx="8707812" cy="338554"/>
          </a:xfrm>
          <a:prstGeom prst="rect">
            <a:avLst/>
          </a:prstGeom>
        </p:spPr>
        <p:txBody>
          <a:bodyPr wrap="square">
            <a:spAutoFit/>
          </a:bodyPr>
          <a:lstStyle/>
          <a:p>
            <a:r>
              <a:rPr lang="zh-CN" altLang="zh-CN" sz="1600" dirty="0">
                <a:latin typeface="宋体" panose="02010600030101010101" pitchFamily="2" charset="-122"/>
                <a:ea typeface="宋体" panose="02010600030101010101" pitchFamily="2" charset="-122"/>
                <a:cs typeface="Times New Roman" panose="02020603050405020304" pitchFamily="18" charset="0"/>
              </a:rPr>
              <a:t>为了减少时间因素对相似度计算带来的影响，在文本相似度计算时采用交叉的相似度</a:t>
            </a:r>
            <a:r>
              <a:rPr lang="zh-CN" altLang="zh-CN" sz="1600" dirty="0" smtClean="0">
                <a:latin typeface="宋体" panose="02010600030101010101" pitchFamily="2" charset="-122"/>
                <a:ea typeface="宋体" panose="02010600030101010101" pitchFamily="2" charset="-122"/>
                <a:cs typeface="Times New Roman" panose="02020603050405020304" pitchFamily="18" charset="0"/>
              </a:rPr>
              <a:t>计算方法</a:t>
            </a:r>
            <a:endParaRPr lang="zh-CN" altLang="en-US" sz="1600" dirty="0">
              <a:latin typeface="宋体" panose="02010600030101010101" pitchFamily="2" charset="-122"/>
              <a:ea typeface="宋体" panose="02010600030101010101" pitchFamily="2" charset="-122"/>
              <a:cs typeface="Times New Roman" panose="02020603050405020304" pitchFamily="18" charset="0"/>
            </a:endParaRPr>
          </a:p>
        </p:txBody>
      </p:sp>
      <p:graphicFrame>
        <p:nvGraphicFramePr>
          <p:cNvPr id="5" name="对象 4"/>
          <p:cNvGraphicFramePr>
            <a:graphicFrameLocks noChangeAspect="1"/>
          </p:cNvGraphicFramePr>
          <p:nvPr>
            <p:extLst>
              <p:ext uri="{D42A27DB-BD31-4B8C-83A1-F6EECF244321}">
                <p14:modId xmlns:p14="http://schemas.microsoft.com/office/powerpoint/2010/main" val="3954453830"/>
              </p:ext>
            </p:extLst>
          </p:nvPr>
        </p:nvGraphicFramePr>
        <p:xfrm>
          <a:off x="2666738" y="1872718"/>
          <a:ext cx="5546250" cy="1383070"/>
        </p:xfrm>
        <a:graphic>
          <a:graphicData uri="http://schemas.openxmlformats.org/presentationml/2006/ole">
            <mc:AlternateContent xmlns:mc="http://schemas.openxmlformats.org/markup-compatibility/2006">
              <mc:Choice xmlns:v="urn:schemas-microsoft-com:vml" Requires="v">
                <p:oleObj spid="_x0000_s20523" name="Equation" r:id="rId3" imgW="3797300" imgH="939800" progId="Equation.DSMT4">
                  <p:embed/>
                </p:oleObj>
              </mc:Choice>
              <mc:Fallback>
                <p:oleObj name="Equation" r:id="rId3" imgW="3797300" imgH="939800" progId="Equation.DSMT4">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6738" y="1872718"/>
                        <a:ext cx="5546250" cy="1383070"/>
                      </a:xfrm>
                      <a:prstGeom prst="rect">
                        <a:avLst/>
                      </a:prstGeom>
                      <a:noFill/>
                    </p:spPr>
                  </p:pic>
                </p:oleObj>
              </mc:Fallback>
            </mc:AlternateContent>
          </a:graphicData>
        </a:graphic>
      </p:graphicFrame>
      <mc:AlternateContent xmlns:mc="http://schemas.openxmlformats.org/markup-compatibility/2006" xmlns:a14="http://schemas.microsoft.com/office/drawing/2010/main">
        <mc:Choice Requires="a14">
          <p:graphicFrame>
            <p:nvGraphicFramePr>
              <p:cNvPr id="25" name="表格 24"/>
              <p:cNvGraphicFramePr>
                <a:graphicFrameLocks noGrp="1"/>
              </p:cNvGraphicFramePr>
              <p:nvPr>
                <p:extLst>
                  <p:ext uri="{D42A27DB-BD31-4B8C-83A1-F6EECF244321}">
                    <p14:modId xmlns:p14="http://schemas.microsoft.com/office/powerpoint/2010/main" val="2994459420"/>
                  </p:ext>
                </p:extLst>
              </p:nvPr>
            </p:nvGraphicFramePr>
            <p:xfrm>
              <a:off x="2379657" y="4077586"/>
              <a:ext cx="6371160" cy="1332738"/>
            </p:xfrm>
            <a:graphic>
              <a:graphicData uri="http://schemas.openxmlformats.org/drawingml/2006/table">
                <a:tbl>
                  <a:tblPr firstRow="1" bandRow="1">
                    <a:tableStyleId>{5C22544A-7EE6-4342-B048-85BDC9FD1C3A}</a:tableStyleId>
                  </a:tblPr>
                  <a:tblGrid>
                    <a:gridCol w="2123720"/>
                    <a:gridCol w="2123720"/>
                    <a:gridCol w="2123720"/>
                  </a:tblGrid>
                  <a:tr h="571474">
                    <a:tc>
                      <a:txBody>
                        <a:bodyPr/>
                        <a:lstStyle/>
                        <a:p>
                          <a:r>
                            <a:rPr lang="zh-CN" altLang="en-US" sz="1600" dirty="0" smtClean="0"/>
                            <a:t>                     关键词</a:t>
                          </a:r>
                          <a:endParaRPr lang="en-US" altLang="zh-CN" sz="1600" dirty="0" smtClean="0"/>
                        </a:p>
                        <a:p>
                          <a:r>
                            <a:rPr lang="zh-CN" altLang="en-US" sz="1600" dirty="0" smtClean="0"/>
                            <a:t>            用户</a:t>
                          </a:r>
                          <a:endParaRPr lang="zh-CN" altLang="en-US" sz="1600" dirty="0"/>
                        </a:p>
                      </a:txBody>
                      <a:tcPr>
                        <a:lnTlToBr w="12700" cap="flat" cmpd="sng" algn="ctr">
                          <a:solidFill>
                            <a:schemeClr val="accent6">
                              <a:lumMod val="75000"/>
                            </a:schemeClr>
                          </a:solidFill>
                          <a:prstDash val="solid"/>
                          <a:round/>
                          <a:headEnd type="none" w="med" len="med"/>
                          <a:tailEnd type="none" w="med" len="med"/>
                        </a:lnTlToBr>
                      </a:tcPr>
                    </a:tc>
                    <a:tc>
                      <a:txBody>
                        <a:bodyPr/>
                        <a:lstStyle/>
                        <a:p>
                          <a:pPr/>
                          <a14:m>
                            <m:oMathPara xmlns:m="http://schemas.openxmlformats.org/officeDocument/2006/math">
                              <m:oMathParaPr>
                                <m:jc m:val="centerGroup"/>
                              </m:oMathParaPr>
                              <m:oMath xmlns:m="http://schemas.openxmlformats.org/officeDocument/2006/math">
                                <m:r>
                                  <a:rPr lang="zh-CN" altLang="en-US" sz="1800" b="1" i="1" kern="1200" smtClean="0">
                                    <a:solidFill>
                                      <a:schemeClr val="lt1"/>
                                    </a:solidFill>
                                    <a:latin typeface="Cambria Math" panose="02040503050406030204" pitchFamily="18" charset="0"/>
                                    <a:ea typeface="+mn-ea"/>
                                    <a:cs typeface="+mn-cs"/>
                                  </a:rPr>
                                  <m:t>𝐾𝑒𝑦</m:t>
                                </m:r>
                                <m:r>
                                  <a:rPr lang="zh-CN" altLang="en-US" sz="1800" b="1" i="0" kern="1200">
                                    <a:solidFill>
                                      <a:schemeClr val="lt1"/>
                                    </a:solidFill>
                                    <a:latin typeface="Cambria Math" panose="02040503050406030204" pitchFamily="18" charset="0"/>
                                    <a:ea typeface="+mn-ea"/>
                                    <a:cs typeface="+mn-cs"/>
                                  </a:rPr>
                                  <m:t>1</m:t>
                                </m:r>
                              </m:oMath>
                            </m:oMathPara>
                          </a14:m>
                          <a:endParaRPr lang="zh-CN" altLang="en-US" dirty="0"/>
                        </a:p>
                      </a:txBody>
                      <a:tcPr anchor="ctr"/>
                    </a:tc>
                    <a:tc>
                      <a:txBody>
                        <a:bodyPr/>
                        <a:lstStyle/>
                        <a:p>
                          <a:pPr/>
                          <a14:m>
                            <m:oMathPara xmlns:m="http://schemas.openxmlformats.org/officeDocument/2006/math">
                              <m:oMathParaPr>
                                <m:jc m:val="centerGroup"/>
                              </m:oMathParaPr>
                              <m:oMath xmlns:m="http://schemas.openxmlformats.org/officeDocument/2006/math">
                                <m:r>
                                  <a:rPr lang="zh-CN" altLang="en-US" sz="1800" b="1" i="1" kern="1200" smtClean="0">
                                    <a:solidFill>
                                      <a:schemeClr val="lt1"/>
                                    </a:solidFill>
                                    <a:latin typeface="Cambria Math" panose="02040503050406030204" pitchFamily="18" charset="0"/>
                                    <a:ea typeface="+mn-ea"/>
                                    <a:cs typeface="+mn-cs"/>
                                  </a:rPr>
                                  <m:t>𝐾𝑒𝑦</m:t>
                                </m:r>
                                <m:r>
                                  <a:rPr lang="zh-CN" altLang="en-US" sz="1800" b="1" i="0" kern="1200">
                                    <a:solidFill>
                                      <a:schemeClr val="lt1"/>
                                    </a:solidFill>
                                    <a:latin typeface="Cambria Math" panose="02040503050406030204" pitchFamily="18" charset="0"/>
                                    <a:ea typeface="+mn-ea"/>
                                    <a:cs typeface="+mn-cs"/>
                                  </a:rPr>
                                  <m:t>2</m:t>
                                </m:r>
                              </m:oMath>
                            </m:oMathPara>
                          </a14:m>
                          <a:endParaRPr lang="zh-CN" altLang="en-US" dirty="0"/>
                        </a:p>
                      </a:txBody>
                      <a:tcPr anchor="ctr"/>
                    </a:tc>
                  </a:tr>
                  <a:tr h="326557">
                    <a:tc>
                      <a:txBody>
                        <a:bodyPr/>
                        <a:lstStyle/>
                        <a:p>
                          <a:pPr/>
                          <a14:m>
                            <m:oMathPara xmlns:m="http://schemas.openxmlformats.org/officeDocument/2006/math">
                              <m:oMathParaPr>
                                <m:jc m:val="centerGroup"/>
                              </m:oMathParaPr>
                              <m:oMath xmlns:m="http://schemas.openxmlformats.org/officeDocument/2006/math">
                                <m:sSub>
                                  <m:sSubPr>
                                    <m:ctrlPr>
                                      <a:rPr lang="zh-CN" altLang="en-US" sz="1800" i="1" kern="1200" smtClean="0">
                                        <a:solidFill>
                                          <a:schemeClr val="dk1"/>
                                        </a:solidFill>
                                        <a:latin typeface="Cambria Math" panose="02040503050406030204" pitchFamily="18" charset="0"/>
                                        <a:ea typeface="+mn-ea"/>
                                        <a:cs typeface="+mn-cs"/>
                                      </a:rPr>
                                    </m:ctrlPr>
                                  </m:sSubPr>
                                  <m:e>
                                    <m:r>
                                      <a:rPr lang="zh-CN" altLang="en-US" sz="1800" i="1" kern="1200">
                                        <a:solidFill>
                                          <a:schemeClr val="dk1"/>
                                        </a:solidFill>
                                        <a:latin typeface="Cambria Math" panose="02040503050406030204" pitchFamily="18" charset="0"/>
                                        <a:ea typeface="+mn-ea"/>
                                        <a:cs typeface="+mn-cs"/>
                                      </a:rPr>
                                      <m:t>𝑈</m:t>
                                    </m:r>
                                  </m:e>
                                  <m:sub>
                                    <m:r>
                                      <a:rPr lang="zh-CN" altLang="en-US" sz="1800" i="1" kern="1200">
                                        <a:solidFill>
                                          <a:schemeClr val="dk1"/>
                                        </a:solidFill>
                                        <a:latin typeface="Cambria Math" panose="02040503050406030204" pitchFamily="18" charset="0"/>
                                        <a:ea typeface="+mn-ea"/>
                                        <a:cs typeface="+mn-cs"/>
                                      </a:rPr>
                                      <m:t>𝑖</m:t>
                                    </m:r>
                                  </m:sub>
                                </m:sSub>
                              </m:oMath>
                            </m:oMathPara>
                          </a14:m>
                          <a:endParaRPr lang="zh-CN" altLang="en-US" dirty="0"/>
                        </a:p>
                      </a:txBody>
                      <a:tcPr/>
                    </a:tc>
                    <a:tc>
                      <a:txBody>
                        <a:bodyPr/>
                        <a:lstStyle/>
                        <a:p>
                          <a:pPr/>
                          <a14:m>
                            <m:oMathPara xmlns:m="http://schemas.openxmlformats.org/officeDocument/2006/math">
                              <m:oMathParaPr>
                                <m:jc m:val="centerGroup"/>
                              </m:oMathParaPr>
                              <m:oMath xmlns:m="http://schemas.openxmlformats.org/officeDocument/2006/math">
                                <m:r>
                                  <m:rPr>
                                    <m:nor/>
                                  </m:rPr>
                                  <a:rPr lang="zh-CN" altLang="en-US" smtClean="0"/>
                                  <m:t>A</m:t>
                                </m:r>
                                <m:r>
                                  <m:rPr>
                                    <m:nor/>
                                  </m:rPr>
                                  <a:rPr lang="zh-CN" altLang="en-US" i="1" smtClean="0"/>
                                  <m:t>|</m:t>
                                </m:r>
                                <m:r>
                                  <m:rPr>
                                    <m:nor/>
                                  </m:rPr>
                                  <a:rPr lang="zh-CN" altLang="en-US" i="1" smtClean="0"/>
                                  <m:t>B</m:t>
                                </m:r>
                              </m:oMath>
                            </m:oMathPara>
                          </a14:m>
                          <a:endParaRPr lang="zh-CN" altLang="en-US" dirty="0"/>
                        </a:p>
                      </a:txBody>
                      <a:tcPr/>
                    </a:tc>
                    <a:tc>
                      <a:txBody>
                        <a:bodyPr/>
                        <a:lstStyle/>
                        <a:p>
                          <a:pPr/>
                          <a14:m>
                            <m:oMathPara xmlns:m="http://schemas.openxmlformats.org/officeDocument/2006/math">
                              <m:oMathParaPr>
                                <m:jc m:val="centerGroup"/>
                              </m:oMathParaPr>
                              <m:oMath xmlns:m="http://schemas.openxmlformats.org/officeDocument/2006/math">
                                <m:r>
                                  <m:rPr>
                                    <m:nor/>
                                  </m:rPr>
                                  <a:rPr lang="zh-CN" altLang="en-US" smtClean="0"/>
                                  <m:t>A</m:t>
                                </m:r>
                                <m:r>
                                  <m:rPr>
                                    <m:nor/>
                                  </m:rPr>
                                  <a:rPr lang="zh-CN" altLang="en-US" i="1" smtClean="0"/>
                                  <m:t>|</m:t>
                                </m:r>
                                <m:r>
                                  <m:rPr>
                                    <m:nor/>
                                  </m:rPr>
                                  <a:rPr lang="zh-CN" altLang="en-US" i="1" smtClean="0"/>
                                  <m:t>C</m:t>
                                </m:r>
                              </m:oMath>
                            </m:oMathPara>
                          </a14:m>
                          <a:endParaRPr lang="zh-CN" altLang="en-US" dirty="0"/>
                        </a:p>
                      </a:txBody>
                      <a:tcPr/>
                    </a:tc>
                  </a:tr>
                  <a:tr h="349745">
                    <a:tc>
                      <a:txBody>
                        <a:bodyPr/>
                        <a:lstStyle/>
                        <a:p>
                          <a:pPr/>
                          <a14:m>
                            <m:oMathPara xmlns:m="http://schemas.openxmlformats.org/officeDocument/2006/math">
                              <m:oMathParaPr>
                                <m:jc m:val="centerGroup"/>
                              </m:oMathParaPr>
                              <m:oMath xmlns:m="http://schemas.openxmlformats.org/officeDocument/2006/math">
                                <m:sSub>
                                  <m:sSubPr>
                                    <m:ctrlPr>
                                      <a:rPr lang="zh-CN" altLang="en-US" sz="1800" i="1" kern="1200" smtClean="0">
                                        <a:solidFill>
                                          <a:schemeClr val="dk1"/>
                                        </a:solidFill>
                                        <a:latin typeface="Cambria Math" panose="02040503050406030204" pitchFamily="18" charset="0"/>
                                        <a:ea typeface="+mn-ea"/>
                                        <a:cs typeface="+mn-cs"/>
                                      </a:rPr>
                                    </m:ctrlPr>
                                  </m:sSubPr>
                                  <m:e>
                                    <m:r>
                                      <a:rPr lang="zh-CN" altLang="en-US" sz="1800" i="1" kern="1200">
                                        <a:solidFill>
                                          <a:schemeClr val="dk1"/>
                                        </a:solidFill>
                                        <a:latin typeface="Cambria Math" panose="02040503050406030204" pitchFamily="18" charset="0"/>
                                        <a:ea typeface="+mn-ea"/>
                                        <a:cs typeface="+mn-cs"/>
                                      </a:rPr>
                                      <m:t>𝑈</m:t>
                                    </m:r>
                                  </m:e>
                                  <m:sub>
                                    <m:r>
                                      <a:rPr lang="zh-CN" altLang="en-US" sz="1800" i="1" kern="1200">
                                        <a:solidFill>
                                          <a:schemeClr val="dk1"/>
                                        </a:solidFill>
                                        <a:latin typeface="Cambria Math" panose="02040503050406030204" pitchFamily="18" charset="0"/>
                                        <a:ea typeface="+mn-ea"/>
                                        <a:cs typeface="+mn-cs"/>
                                      </a:rPr>
                                      <m:t>𝑗</m:t>
                                    </m:r>
                                  </m:sub>
                                </m:sSub>
                              </m:oMath>
                            </m:oMathPara>
                          </a14:m>
                          <a:endParaRPr lang="zh-CN" altLang="en-US" dirty="0"/>
                        </a:p>
                      </a:txBody>
                      <a:tcPr/>
                    </a:tc>
                    <a:tc>
                      <a:txBody>
                        <a:bodyPr/>
                        <a:lstStyle/>
                        <a:p>
                          <a:pPr/>
                          <a14:m>
                            <m:oMathPara xmlns:m="http://schemas.openxmlformats.org/officeDocument/2006/math">
                              <m:oMathParaPr>
                                <m:jc m:val="centerGroup"/>
                              </m:oMathParaPr>
                              <m:oMath xmlns:m="http://schemas.openxmlformats.org/officeDocument/2006/math">
                                <m:r>
                                  <m:rPr>
                                    <m:nor/>
                                  </m:rPr>
                                  <a:rPr lang="zh-CN" altLang="en-US" smtClean="0"/>
                                  <m:t>B</m:t>
                                </m:r>
                                <m:r>
                                  <m:rPr>
                                    <m:nor/>
                                  </m:rPr>
                                  <a:rPr lang="zh-CN" altLang="en-US" i="1" smtClean="0"/>
                                  <m:t>|</m:t>
                                </m:r>
                                <m:r>
                                  <m:rPr>
                                    <m:nor/>
                                  </m:rPr>
                                  <a:rPr lang="zh-CN" altLang="en-US" i="1" smtClean="0"/>
                                  <m:t>C</m:t>
                                </m:r>
                              </m:oMath>
                            </m:oMathPara>
                          </a14:m>
                          <a:endParaRPr lang="zh-CN" altLang="en-US" dirty="0"/>
                        </a:p>
                      </a:txBody>
                      <a:tcPr/>
                    </a:tc>
                    <a:tc>
                      <a:txBody>
                        <a:bodyPr/>
                        <a:lstStyle/>
                        <a:p>
                          <a:pPr/>
                          <a14:m>
                            <m:oMathPara xmlns:m="http://schemas.openxmlformats.org/officeDocument/2006/math">
                              <m:oMathParaPr>
                                <m:jc m:val="centerGroup"/>
                              </m:oMathParaPr>
                              <m:oMath xmlns:m="http://schemas.openxmlformats.org/officeDocument/2006/math">
                                <m:r>
                                  <m:rPr>
                                    <m:nor/>
                                  </m:rPr>
                                  <a:rPr lang="zh-CN" altLang="en-US" smtClean="0"/>
                                  <m:t>A</m:t>
                                </m:r>
                                <m:r>
                                  <m:rPr>
                                    <m:nor/>
                                  </m:rPr>
                                  <a:rPr lang="zh-CN" altLang="en-US" i="1" smtClean="0"/>
                                  <m:t>|</m:t>
                                </m:r>
                                <m:r>
                                  <m:rPr>
                                    <m:nor/>
                                  </m:rPr>
                                  <a:rPr lang="zh-CN" altLang="en-US" i="1" smtClean="0"/>
                                  <m:t>B</m:t>
                                </m:r>
                              </m:oMath>
                            </m:oMathPara>
                          </a14:m>
                          <a:endParaRPr lang="zh-CN" altLang="en-US" dirty="0"/>
                        </a:p>
                      </a:txBody>
                      <a:tcPr/>
                    </a:tc>
                  </a:tr>
                </a:tbl>
              </a:graphicData>
            </a:graphic>
          </p:graphicFrame>
        </mc:Choice>
        <mc:Fallback xmlns="">
          <p:graphicFrame>
            <p:nvGraphicFramePr>
              <p:cNvPr id="25" name="表格 24"/>
              <p:cNvGraphicFramePr>
                <a:graphicFrameLocks noGrp="1"/>
              </p:cNvGraphicFramePr>
              <p:nvPr>
                <p:extLst>
                  <p:ext uri="{D42A27DB-BD31-4B8C-83A1-F6EECF244321}">
                    <p14:modId xmlns:p14="http://schemas.microsoft.com/office/powerpoint/2010/main" val="2994459420"/>
                  </p:ext>
                </p:extLst>
              </p:nvPr>
            </p:nvGraphicFramePr>
            <p:xfrm>
              <a:off x="2379657" y="4077586"/>
              <a:ext cx="6371160" cy="1336612"/>
            </p:xfrm>
            <a:graphic>
              <a:graphicData uri="http://schemas.openxmlformats.org/drawingml/2006/table">
                <a:tbl>
                  <a:tblPr firstRow="1" bandRow="1">
                    <a:tableStyleId>{5C22544A-7EE6-4342-B048-85BDC9FD1C3A}</a:tableStyleId>
                  </a:tblPr>
                  <a:tblGrid>
                    <a:gridCol w="2123720"/>
                    <a:gridCol w="2123720"/>
                    <a:gridCol w="2123720"/>
                  </a:tblGrid>
                  <a:tr h="579120">
                    <a:tc>
                      <a:txBody>
                        <a:bodyPr/>
                        <a:lstStyle/>
                        <a:p>
                          <a:r>
                            <a:rPr lang="zh-CN" altLang="en-US" sz="1600" dirty="0" smtClean="0"/>
                            <a:t>                     关键词</a:t>
                          </a:r>
                          <a:endParaRPr lang="en-US" altLang="zh-CN" sz="1600" dirty="0" smtClean="0"/>
                        </a:p>
                        <a:p>
                          <a:r>
                            <a:rPr lang="zh-CN" altLang="en-US" sz="1600" dirty="0" smtClean="0"/>
                            <a:t>            用户</a:t>
                          </a:r>
                          <a:endParaRPr lang="zh-CN" altLang="en-US" sz="1600" dirty="0"/>
                        </a:p>
                      </a:txBody>
                      <a:tcPr>
                        <a:lnTlToBr w="12700" cap="flat" cmpd="sng" algn="ctr">
                          <a:solidFill>
                            <a:schemeClr val="accent6">
                              <a:lumMod val="75000"/>
                            </a:schemeClr>
                          </a:solidFill>
                          <a:prstDash val="solid"/>
                          <a:round/>
                          <a:headEnd type="none" w="med" len="med"/>
                          <a:tailEnd type="none" w="med" len="med"/>
                        </a:lnTlToBr>
                      </a:tcPr>
                    </a:tc>
                    <a:tc>
                      <a:txBody>
                        <a:bodyPr/>
                        <a:lstStyle/>
                        <a:p>
                          <a:endParaRPr lang="zh-CN"/>
                        </a:p>
                      </a:txBody>
                      <a:tcPr anchor="ctr">
                        <a:blipFill rotWithShape="0">
                          <a:blip r:embed="rId5"/>
                          <a:stretch>
                            <a:fillRect l="-100575" t="-2083" r="-101437" b="-135417"/>
                          </a:stretch>
                        </a:blipFill>
                      </a:tcPr>
                    </a:tc>
                    <a:tc>
                      <a:txBody>
                        <a:bodyPr/>
                        <a:lstStyle/>
                        <a:p>
                          <a:endParaRPr lang="zh-CN"/>
                        </a:p>
                      </a:txBody>
                      <a:tcPr anchor="ctr">
                        <a:blipFill rotWithShape="0">
                          <a:blip r:embed="rId5"/>
                          <a:stretch>
                            <a:fillRect l="-200000" t="-2083" r="-1146" b="-135417"/>
                          </a:stretch>
                        </a:blipFill>
                      </a:tcPr>
                    </a:tc>
                  </a:tr>
                  <a:tr h="365760">
                    <a:tc>
                      <a:txBody>
                        <a:bodyPr/>
                        <a:lstStyle/>
                        <a:p>
                          <a:endParaRPr lang="zh-CN"/>
                        </a:p>
                      </a:txBody>
                      <a:tcPr>
                        <a:blipFill rotWithShape="0">
                          <a:blip r:embed="rId5"/>
                          <a:stretch>
                            <a:fillRect l="-287" t="-163333" r="-200860" b="-116667"/>
                          </a:stretch>
                        </a:blipFill>
                      </a:tcPr>
                    </a:tc>
                    <a:tc>
                      <a:txBody>
                        <a:bodyPr/>
                        <a:lstStyle/>
                        <a:p>
                          <a:endParaRPr lang="zh-CN"/>
                        </a:p>
                      </a:txBody>
                      <a:tcPr>
                        <a:blipFill rotWithShape="0">
                          <a:blip r:embed="rId5"/>
                          <a:stretch>
                            <a:fillRect l="-100575" t="-163333" r="-101437" b="-116667"/>
                          </a:stretch>
                        </a:blipFill>
                      </a:tcPr>
                    </a:tc>
                    <a:tc>
                      <a:txBody>
                        <a:bodyPr/>
                        <a:lstStyle/>
                        <a:p>
                          <a:endParaRPr lang="zh-CN"/>
                        </a:p>
                      </a:txBody>
                      <a:tcPr>
                        <a:blipFill rotWithShape="0">
                          <a:blip r:embed="rId5"/>
                          <a:stretch>
                            <a:fillRect l="-200000" t="-163333" r="-1146" b="-116667"/>
                          </a:stretch>
                        </a:blipFill>
                      </a:tcPr>
                    </a:tc>
                  </a:tr>
                  <a:tr h="391732">
                    <a:tc>
                      <a:txBody>
                        <a:bodyPr/>
                        <a:lstStyle/>
                        <a:p>
                          <a:endParaRPr lang="zh-CN"/>
                        </a:p>
                      </a:txBody>
                      <a:tcPr>
                        <a:blipFill rotWithShape="0">
                          <a:blip r:embed="rId5"/>
                          <a:stretch>
                            <a:fillRect l="-287" t="-243077" r="-200860" b="-7692"/>
                          </a:stretch>
                        </a:blipFill>
                      </a:tcPr>
                    </a:tc>
                    <a:tc>
                      <a:txBody>
                        <a:bodyPr/>
                        <a:lstStyle/>
                        <a:p>
                          <a:endParaRPr lang="zh-CN"/>
                        </a:p>
                      </a:txBody>
                      <a:tcPr>
                        <a:blipFill rotWithShape="0">
                          <a:blip r:embed="rId5"/>
                          <a:stretch>
                            <a:fillRect l="-100575" t="-243077" r="-101437" b="-7692"/>
                          </a:stretch>
                        </a:blipFill>
                      </a:tcPr>
                    </a:tc>
                    <a:tc>
                      <a:txBody>
                        <a:bodyPr/>
                        <a:lstStyle/>
                        <a:p>
                          <a:endParaRPr lang="zh-CN"/>
                        </a:p>
                      </a:txBody>
                      <a:tcPr>
                        <a:blipFill rotWithShape="0">
                          <a:blip r:embed="rId5"/>
                          <a:stretch>
                            <a:fillRect l="-200000" t="-243077" r="-1146" b="-7692"/>
                          </a:stretch>
                        </a:blipFill>
                      </a:tcPr>
                    </a:tc>
                  </a:tr>
                </a:tbl>
              </a:graphicData>
            </a:graphic>
          </p:graphicFrame>
        </mc:Fallback>
      </mc:AlternateContent>
      <p:sp>
        <p:nvSpPr>
          <p:cNvPr id="27" name="标题 1"/>
          <p:cNvSpPr>
            <a:spLocks noGrp="1"/>
          </p:cNvSpPr>
          <p:nvPr>
            <p:ph type="title"/>
          </p:nvPr>
        </p:nvSpPr>
        <p:spPr>
          <a:xfrm>
            <a:off x="1022573" y="252784"/>
            <a:ext cx="3698896" cy="482670"/>
          </a:xfrm>
        </p:spPr>
        <p:txBody>
          <a:bodyPr/>
          <a:lstStyle/>
          <a:p>
            <a:r>
              <a:rPr lang="zh-CN" altLang="zh-CN" dirty="0"/>
              <a:t>融合文本语义和情感分析</a:t>
            </a:r>
            <a:endParaRPr lang="zh-CN" altLang="en-US" dirty="0"/>
          </a:p>
        </p:txBody>
      </p:sp>
      <p:sp>
        <p:nvSpPr>
          <p:cNvPr id="28" name="文本框 27"/>
          <p:cNvSpPr txBox="1"/>
          <p:nvPr/>
        </p:nvSpPr>
        <p:spPr>
          <a:xfrm>
            <a:off x="1382486" y="3482021"/>
            <a:ext cx="2492990" cy="369332"/>
          </a:xfrm>
          <a:prstGeom prst="rect">
            <a:avLst/>
          </a:prstGeom>
          <a:noFill/>
        </p:spPr>
        <p:txBody>
          <a:bodyPr wrap="none" rtlCol="0">
            <a:spAutoFit/>
          </a:bodyPr>
          <a:lstStyle/>
          <a:p>
            <a:r>
              <a:rPr lang="zh-CN" altLang="en-US" dirty="0" smtClean="0"/>
              <a:t>交叉相似度计算实例：</a:t>
            </a:r>
            <a:endParaRPr lang="zh-CN" altLang="en-US" dirty="0"/>
          </a:p>
        </p:txBody>
      </p:sp>
    </p:spTree>
    <p:extLst>
      <p:ext uri="{BB962C8B-B14F-4D97-AF65-F5344CB8AC3E}">
        <p14:creationId xmlns:p14="http://schemas.microsoft.com/office/powerpoint/2010/main" val="3544284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fill="hold"/>
                                        <p:tgtEl>
                                          <p:spTgt spid="27"/>
                                        </p:tgtEl>
                                        <p:attrNameLst>
                                          <p:attrName>ppt_x</p:attrName>
                                        </p:attrNameLst>
                                      </p:cBhvr>
                                      <p:tavLst>
                                        <p:tav tm="0">
                                          <p:val>
                                            <p:strVal val="#ppt_x"/>
                                          </p:val>
                                        </p:tav>
                                        <p:tav tm="100000">
                                          <p:val>
                                            <p:strVal val="#ppt_x"/>
                                          </p:val>
                                        </p:tav>
                                      </p:tavLst>
                                    </p:anim>
                                    <p:anim calcmode="lin" valueType="num">
                                      <p:cBhvr additive="base">
                                        <p:cTn id="8" dur="500" fill="hold"/>
                                        <p:tgtEl>
                                          <p:spTgt spid="27"/>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fill="hold"/>
                                        <p:tgtEl>
                                          <p:spTgt spid="5"/>
                                        </p:tgtEl>
                                        <p:attrNameLst>
                                          <p:attrName>ppt_x</p:attrName>
                                        </p:attrNameLst>
                                      </p:cBhvr>
                                      <p:tavLst>
                                        <p:tav tm="0">
                                          <p:val>
                                            <p:strVal val="#ppt_x"/>
                                          </p:val>
                                        </p:tav>
                                        <p:tav tm="100000">
                                          <p:val>
                                            <p:strVal val="#ppt_x"/>
                                          </p:val>
                                        </p:tav>
                                      </p:tavLst>
                                    </p:anim>
                                    <p:anim calcmode="lin" valueType="num">
                                      <p:cBhvr additive="base">
                                        <p:cTn id="1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28"/>
                                        </p:tgtEl>
                                        <p:attrNameLst>
                                          <p:attrName>style.visibility</p:attrName>
                                        </p:attrNameLst>
                                      </p:cBhvr>
                                      <p:to>
                                        <p:strVal val="visible"/>
                                      </p:to>
                                    </p:set>
                                    <p:anim calcmode="lin" valueType="num">
                                      <p:cBhvr additive="base">
                                        <p:cTn id="21" dur="500" fill="hold"/>
                                        <p:tgtEl>
                                          <p:spTgt spid="28"/>
                                        </p:tgtEl>
                                        <p:attrNameLst>
                                          <p:attrName>ppt_x</p:attrName>
                                        </p:attrNameLst>
                                      </p:cBhvr>
                                      <p:tavLst>
                                        <p:tav tm="0">
                                          <p:val>
                                            <p:strVal val="#ppt_x"/>
                                          </p:val>
                                        </p:tav>
                                        <p:tav tm="100000">
                                          <p:val>
                                            <p:strVal val="#ppt_x"/>
                                          </p:val>
                                        </p:tav>
                                      </p:tavLst>
                                    </p:anim>
                                    <p:anim calcmode="lin" valueType="num">
                                      <p:cBhvr additive="base">
                                        <p:cTn id="22" dur="500" fill="hold"/>
                                        <p:tgtEl>
                                          <p:spTgt spid="28"/>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25"/>
                                        </p:tgtEl>
                                        <p:attrNameLst>
                                          <p:attrName>style.visibility</p:attrName>
                                        </p:attrNameLst>
                                      </p:cBhvr>
                                      <p:to>
                                        <p:strVal val="visible"/>
                                      </p:to>
                                    </p:set>
                                    <p:anim calcmode="lin" valueType="num">
                                      <p:cBhvr additive="base">
                                        <p:cTn id="25" dur="500" fill="hold"/>
                                        <p:tgtEl>
                                          <p:spTgt spid="25"/>
                                        </p:tgtEl>
                                        <p:attrNameLst>
                                          <p:attrName>ppt_x</p:attrName>
                                        </p:attrNameLst>
                                      </p:cBhvr>
                                      <p:tavLst>
                                        <p:tav tm="0">
                                          <p:val>
                                            <p:strVal val="#ppt_x"/>
                                          </p:val>
                                        </p:tav>
                                        <p:tav tm="100000">
                                          <p:val>
                                            <p:strVal val="#ppt_x"/>
                                          </p:val>
                                        </p:tav>
                                      </p:tavLst>
                                    </p:anim>
                                    <p:anim calcmode="lin" valueType="num">
                                      <p:cBhvr additive="base">
                                        <p:cTn id="26"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7" grpId="0"/>
      <p:bldP spid="28"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对象 3"/>
          <p:cNvGraphicFramePr>
            <a:graphicFrameLocks noChangeAspect="1"/>
          </p:cNvGraphicFramePr>
          <p:nvPr>
            <p:extLst>
              <p:ext uri="{D42A27DB-BD31-4B8C-83A1-F6EECF244321}">
                <p14:modId xmlns:p14="http://schemas.microsoft.com/office/powerpoint/2010/main" val="2455771254"/>
              </p:ext>
            </p:extLst>
          </p:nvPr>
        </p:nvGraphicFramePr>
        <p:xfrm>
          <a:off x="1559272" y="2489980"/>
          <a:ext cx="6488406" cy="2204494"/>
        </p:xfrm>
        <a:graphic>
          <a:graphicData uri="http://schemas.openxmlformats.org/presentationml/2006/ole">
            <mc:AlternateContent xmlns:mc="http://schemas.openxmlformats.org/markup-compatibility/2006">
              <mc:Choice xmlns:v="urn:schemas-microsoft-com:vml" Requires="v">
                <p:oleObj spid="_x0000_s21530" name="Equation" r:id="rId3" imgW="3937000" imgH="1346200" progId="Equation.DSMT4">
                  <p:embed/>
                </p:oleObj>
              </mc:Choice>
              <mc:Fallback>
                <p:oleObj name="Equation" r:id="rId3" imgW="3937000" imgH="1346200" progId="Equation.DSMT4">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59272" y="2489980"/>
                        <a:ext cx="6488406" cy="2204494"/>
                      </a:xfrm>
                      <a:prstGeom prst="rect">
                        <a:avLst/>
                      </a:prstGeom>
                      <a:noFill/>
                    </p:spPr>
                  </p:pic>
                </p:oleObj>
              </mc:Fallback>
            </mc:AlternateContent>
          </a:graphicData>
        </a:graphic>
      </p:graphicFrame>
      <mc:AlternateContent xmlns:mc="http://schemas.openxmlformats.org/markup-compatibility/2006" xmlns:a14="http://schemas.microsoft.com/office/drawing/2010/main">
        <mc:Choice Requires="a14">
          <p:sp>
            <p:nvSpPr>
              <p:cNvPr id="5" name="矩形 4"/>
              <p:cNvSpPr/>
              <p:nvPr/>
            </p:nvSpPr>
            <p:spPr>
              <a:xfrm>
                <a:off x="1559272" y="1328636"/>
                <a:ext cx="6790610" cy="954107"/>
              </a:xfrm>
              <a:prstGeom prst="rect">
                <a:avLst/>
              </a:prstGeom>
            </p:spPr>
            <p:txBody>
              <a:bodyPr wrap="square">
                <a:spAutoFit/>
              </a:bodyPr>
              <a:lstStyle/>
              <a:p>
                <a:r>
                  <a:rPr lang="zh-CN" altLang="zh-CN" sz="1600" dirty="0">
                    <a:latin typeface="宋体" panose="02010600030101010101" pitchFamily="2" charset="-122"/>
                    <a:ea typeface="宋体" panose="02010600030101010101" pitchFamily="2" charset="-122"/>
                    <a:cs typeface="Times New Roman" panose="02020603050405020304" pitchFamily="18" charset="0"/>
                  </a:rPr>
                  <a:t>具体详细的交叉余弦相似度计算方法如下，设经过层析分析法得出权值为</a:t>
                </a:r>
                <a14:m>
                  <m:oMath xmlns:m="http://schemas.openxmlformats.org/officeDocument/2006/math">
                    <m:r>
                      <a:rPr lang="zh-CN" altLang="en-US" sz="1600" i="1">
                        <a:latin typeface="Cambria Math" panose="02040503050406030204" pitchFamily="18" charset="0"/>
                      </a:rPr>
                      <m:t>𝑤</m:t>
                    </m:r>
                    <m:sSub>
                      <m:sSubPr>
                        <m:ctrlPr>
                          <a:rPr lang="zh-CN" altLang="en-US" sz="1600" i="1">
                            <a:latin typeface="Cambria Math" panose="02040503050406030204" pitchFamily="18" charset="0"/>
                          </a:rPr>
                        </m:ctrlPr>
                      </m:sSubPr>
                      <m:e>
                        <m:r>
                          <a:rPr lang="zh-CN" altLang="en-US" sz="1600" i="1">
                            <a:latin typeface="Cambria Math" panose="02040503050406030204" pitchFamily="18" charset="0"/>
                          </a:rPr>
                          <m:t>𝑓</m:t>
                        </m:r>
                      </m:e>
                      <m:sub>
                        <m:r>
                          <a:rPr lang="zh-CN" altLang="en-US" sz="1600" i="0">
                            <a:latin typeface="Cambria Math" panose="02040503050406030204" pitchFamily="18" charset="0"/>
                          </a:rPr>
                          <m:t>1</m:t>
                        </m:r>
                      </m:sub>
                    </m:sSub>
                  </m:oMath>
                </a14:m>
                <a:r>
                  <a:rPr lang="en-US" altLang="zh-CN" sz="1600" dirty="0" smtClean="0">
                    <a:latin typeface="宋体" panose="02010600030101010101" pitchFamily="2" charset="-122"/>
                    <a:ea typeface="宋体" panose="02010600030101010101" pitchFamily="2" charset="-122"/>
                  </a:rPr>
                  <a:t>=0.7</a:t>
                </a:r>
                <a:r>
                  <a:rPr lang="zh-CN" altLang="en-US" sz="1600" dirty="0" smtClean="0">
                    <a:latin typeface="宋体" panose="02010600030101010101" pitchFamily="2" charset="-122"/>
                    <a:ea typeface="宋体" panose="02010600030101010101" pitchFamily="2" charset="-122"/>
                  </a:rPr>
                  <a:t>，</a:t>
                </a:r>
                <a14:m>
                  <m:oMath xmlns:m="http://schemas.openxmlformats.org/officeDocument/2006/math">
                    <m:r>
                      <a:rPr lang="zh-CN" altLang="en-US" sz="1600" i="1">
                        <a:latin typeface="Cambria Math" panose="02040503050406030204" pitchFamily="18" charset="0"/>
                      </a:rPr>
                      <m:t>𝑤</m:t>
                    </m:r>
                    <m:sSub>
                      <m:sSubPr>
                        <m:ctrlPr>
                          <a:rPr lang="zh-CN" altLang="en-US" sz="1600" i="1">
                            <a:latin typeface="Cambria Math" panose="02040503050406030204" pitchFamily="18" charset="0"/>
                          </a:rPr>
                        </m:ctrlPr>
                      </m:sSubPr>
                      <m:e>
                        <m:r>
                          <a:rPr lang="zh-CN" altLang="en-US" sz="1600" i="1">
                            <a:latin typeface="Cambria Math" panose="02040503050406030204" pitchFamily="18" charset="0"/>
                          </a:rPr>
                          <m:t>𝑓</m:t>
                        </m:r>
                      </m:e>
                      <m:sub>
                        <m:r>
                          <a:rPr lang="zh-CN" altLang="en-US" sz="1600">
                            <a:latin typeface="Cambria Math" panose="02040503050406030204" pitchFamily="18" charset="0"/>
                          </a:rPr>
                          <m:t>2</m:t>
                        </m:r>
                      </m:sub>
                    </m:sSub>
                  </m:oMath>
                </a14:m>
                <a:r>
                  <a:rPr lang="en-US" altLang="zh-CN" sz="1600" dirty="0" smtClean="0">
                    <a:latin typeface="宋体" panose="02010600030101010101" pitchFamily="2" charset="-122"/>
                    <a:ea typeface="宋体" panose="02010600030101010101" pitchFamily="2" charset="-122"/>
                  </a:rPr>
                  <a:t>=0.3</a:t>
                </a:r>
                <a:r>
                  <a:rPr lang="zh-CN" altLang="en-US" sz="1600" dirty="0" smtClean="0">
                    <a:latin typeface="宋体" panose="02010600030101010101" pitchFamily="2" charset="-122"/>
                    <a:ea typeface="宋体" panose="02010600030101010101" pitchFamily="2" charset="-122"/>
                  </a:rPr>
                  <a:t>，则</a:t>
                </a:r>
                <a:endParaRPr lang="zh-CN" altLang="en-US" sz="1600" dirty="0">
                  <a:latin typeface="宋体" panose="02010600030101010101" pitchFamily="2" charset="-122"/>
                  <a:ea typeface="宋体" panose="02010600030101010101" pitchFamily="2" charset="-122"/>
                </a:endParaRPr>
              </a:p>
              <a:p>
                <a:endParaRPr lang="zh-CN" altLang="en-US" sz="2400" dirty="0"/>
              </a:p>
            </p:txBody>
          </p:sp>
        </mc:Choice>
        <mc:Fallback xmlns="">
          <p:sp>
            <p:nvSpPr>
              <p:cNvPr id="5" name="矩形 4"/>
              <p:cNvSpPr>
                <a:spLocks noRot="1" noChangeAspect="1" noMove="1" noResize="1" noEditPoints="1" noAdjustHandles="1" noChangeArrowheads="1" noChangeShapeType="1" noTextEdit="1"/>
              </p:cNvSpPr>
              <p:nvPr/>
            </p:nvSpPr>
            <p:spPr>
              <a:xfrm>
                <a:off x="1559272" y="1328636"/>
                <a:ext cx="6790610" cy="954107"/>
              </a:xfrm>
              <a:prstGeom prst="rect">
                <a:avLst/>
              </a:prstGeom>
              <a:blipFill rotWithShape="0">
                <a:blip r:embed="rId5"/>
                <a:stretch>
                  <a:fillRect l="-539" t="-1923"/>
                </a:stretch>
              </a:blipFill>
            </p:spPr>
            <p:txBody>
              <a:bodyPr/>
              <a:lstStyle/>
              <a:p>
                <a:r>
                  <a:rPr lang="zh-CN" altLang="en-US">
                    <a:noFill/>
                  </a:rPr>
                  <a:t> </a:t>
                </a:r>
              </a:p>
            </p:txBody>
          </p:sp>
        </mc:Fallback>
      </mc:AlternateContent>
      <p:sp>
        <p:nvSpPr>
          <p:cNvPr id="6" name="标题 1"/>
          <p:cNvSpPr>
            <a:spLocks noGrp="1"/>
          </p:cNvSpPr>
          <p:nvPr>
            <p:ph type="title"/>
          </p:nvPr>
        </p:nvSpPr>
        <p:spPr>
          <a:xfrm>
            <a:off x="1022573" y="252784"/>
            <a:ext cx="3698896" cy="482670"/>
          </a:xfrm>
        </p:spPr>
        <p:txBody>
          <a:bodyPr/>
          <a:lstStyle/>
          <a:p>
            <a:r>
              <a:rPr lang="zh-CN" altLang="zh-CN" dirty="0"/>
              <a:t>融合文本语义和情感分析</a:t>
            </a:r>
            <a:endParaRPr lang="zh-CN" altLang="en-US" dirty="0"/>
          </a:p>
        </p:txBody>
      </p:sp>
    </p:spTree>
    <p:extLst>
      <p:ext uri="{BB962C8B-B14F-4D97-AF65-F5344CB8AC3E}">
        <p14:creationId xmlns:p14="http://schemas.microsoft.com/office/powerpoint/2010/main" val="10112830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数据集和实验</a:t>
            </a:r>
            <a:endParaRPr lang="zh-CN" altLang="en-US" dirty="0"/>
          </a:p>
        </p:txBody>
      </p:sp>
      <p:sp>
        <p:nvSpPr>
          <p:cNvPr id="3" name="矩形 2"/>
          <p:cNvSpPr/>
          <p:nvPr/>
        </p:nvSpPr>
        <p:spPr>
          <a:xfrm>
            <a:off x="1022573" y="1021808"/>
            <a:ext cx="9220884" cy="1286250"/>
          </a:xfrm>
          <a:prstGeom prst="rect">
            <a:avLst/>
          </a:prstGeom>
        </p:spPr>
        <p:txBody>
          <a:bodyPr wrap="square">
            <a:spAutoFit/>
          </a:bodyPr>
          <a:lstStyle/>
          <a:p>
            <a:pPr>
              <a:lnSpc>
                <a:spcPct val="150000"/>
              </a:lnSpc>
            </a:pPr>
            <a:r>
              <a:rPr lang="zh-CN" altLang="zh-CN" dirty="0">
                <a:latin typeface="Times New Roman" panose="02020603050405020304" pitchFamily="18" charset="0"/>
                <a:ea typeface="宋体" panose="02010600030101010101" pitchFamily="2" charset="-122"/>
                <a:cs typeface="宋体" panose="02010600030101010101" pitchFamily="2" charset="-122"/>
              </a:rPr>
              <a:t>采集从</a:t>
            </a:r>
            <a:r>
              <a:rPr lang="en-US" altLang="zh-CN" dirty="0">
                <a:latin typeface="Times New Roman" panose="02020603050405020304" pitchFamily="18" charset="0"/>
                <a:ea typeface="宋体" panose="02010600030101010101" pitchFamily="2" charset="-122"/>
                <a:cs typeface="宋体" panose="02010600030101010101" pitchFamily="2" charset="-122"/>
              </a:rPr>
              <a:t>2015</a:t>
            </a:r>
            <a:r>
              <a:rPr lang="zh-CN" altLang="zh-CN" dirty="0">
                <a:latin typeface="Times New Roman" panose="02020603050405020304" pitchFamily="18" charset="0"/>
                <a:ea typeface="宋体" panose="02010600030101010101" pitchFamily="2" charset="-122"/>
                <a:cs typeface="宋体" panose="02010600030101010101" pitchFamily="2" charset="-122"/>
              </a:rPr>
              <a:t>年</a:t>
            </a:r>
            <a:r>
              <a:rPr lang="en-US" altLang="zh-CN" dirty="0">
                <a:latin typeface="Times New Roman" panose="02020603050405020304" pitchFamily="18" charset="0"/>
                <a:ea typeface="宋体" panose="02010600030101010101" pitchFamily="2" charset="-122"/>
                <a:cs typeface="宋体" panose="02010600030101010101" pitchFamily="2" charset="-122"/>
              </a:rPr>
              <a:t>2</a:t>
            </a:r>
            <a:r>
              <a:rPr lang="zh-CN" altLang="zh-CN" dirty="0">
                <a:latin typeface="Times New Roman" panose="02020603050405020304" pitchFamily="18" charset="0"/>
                <a:ea typeface="宋体" panose="02010600030101010101" pitchFamily="2" charset="-122"/>
                <a:cs typeface="宋体" panose="02010600030101010101" pitchFamily="2" charset="-122"/>
              </a:rPr>
              <a:t>月</a:t>
            </a:r>
            <a:r>
              <a:rPr lang="en-US" altLang="zh-CN" dirty="0">
                <a:latin typeface="Times New Roman" panose="02020603050405020304" pitchFamily="18" charset="0"/>
                <a:ea typeface="宋体" panose="02010600030101010101" pitchFamily="2" charset="-122"/>
                <a:cs typeface="宋体" panose="02010600030101010101" pitchFamily="2" charset="-122"/>
              </a:rPr>
              <a:t>1</a:t>
            </a:r>
            <a:r>
              <a:rPr lang="zh-CN" altLang="zh-CN" dirty="0">
                <a:latin typeface="Times New Roman" panose="02020603050405020304" pitchFamily="18" charset="0"/>
                <a:ea typeface="宋体" panose="02010600030101010101" pitchFamily="2" charset="-122"/>
                <a:cs typeface="宋体" panose="02010600030101010101" pitchFamily="2" charset="-122"/>
              </a:rPr>
              <a:t>日至</a:t>
            </a:r>
            <a:r>
              <a:rPr lang="en-US" altLang="zh-CN" dirty="0">
                <a:latin typeface="Times New Roman" panose="02020603050405020304" pitchFamily="18" charset="0"/>
                <a:ea typeface="宋体" panose="02010600030101010101" pitchFamily="2" charset="-122"/>
                <a:cs typeface="宋体" panose="02010600030101010101" pitchFamily="2" charset="-122"/>
              </a:rPr>
              <a:t>2016</a:t>
            </a:r>
            <a:r>
              <a:rPr lang="zh-CN" altLang="zh-CN" dirty="0">
                <a:latin typeface="Times New Roman" panose="02020603050405020304" pitchFamily="18" charset="0"/>
                <a:ea typeface="宋体" panose="02010600030101010101" pitchFamily="2" charset="-122"/>
                <a:cs typeface="宋体" panose="02010600030101010101" pitchFamily="2" charset="-122"/>
              </a:rPr>
              <a:t>年</a:t>
            </a:r>
            <a:r>
              <a:rPr lang="en-US" altLang="zh-CN" dirty="0">
                <a:latin typeface="Times New Roman" panose="02020603050405020304" pitchFamily="18" charset="0"/>
                <a:ea typeface="宋体" panose="02010600030101010101" pitchFamily="2" charset="-122"/>
                <a:cs typeface="宋体" panose="02010600030101010101" pitchFamily="2" charset="-122"/>
              </a:rPr>
              <a:t>1</a:t>
            </a:r>
            <a:r>
              <a:rPr lang="zh-CN" altLang="zh-CN" dirty="0">
                <a:latin typeface="Times New Roman" panose="02020603050405020304" pitchFamily="18" charset="0"/>
                <a:ea typeface="宋体" panose="02010600030101010101" pitchFamily="2" charset="-122"/>
                <a:cs typeface="宋体" panose="02010600030101010101" pitchFamily="2" charset="-122"/>
              </a:rPr>
              <a:t>月</a:t>
            </a:r>
            <a:r>
              <a:rPr lang="en-US" altLang="zh-CN" dirty="0">
                <a:latin typeface="Times New Roman" panose="02020603050405020304" pitchFamily="18" charset="0"/>
                <a:ea typeface="宋体" panose="02010600030101010101" pitchFamily="2" charset="-122"/>
                <a:cs typeface="宋体" panose="02010600030101010101" pitchFamily="2" charset="-122"/>
              </a:rPr>
              <a:t>3</a:t>
            </a:r>
            <a:r>
              <a:rPr lang="zh-CN" altLang="zh-CN" dirty="0">
                <a:latin typeface="Times New Roman" panose="02020603050405020304" pitchFamily="18" charset="0"/>
                <a:ea typeface="宋体" panose="02010600030101010101" pitchFamily="2" charset="-122"/>
                <a:cs typeface="宋体" panose="02010600030101010101" pitchFamily="2" charset="-122"/>
              </a:rPr>
              <a:t>日之间的微博数据，以周鸿祎为头结点，分别爬取</a:t>
            </a:r>
            <a:r>
              <a:rPr lang="en-US" altLang="zh-CN" dirty="0">
                <a:latin typeface="Times New Roman" panose="02020603050405020304" pitchFamily="18" charset="0"/>
                <a:ea typeface="宋体" panose="02010600030101010101" pitchFamily="2" charset="-122"/>
                <a:cs typeface="宋体" panose="02010600030101010101" pitchFamily="2" charset="-122"/>
              </a:rPr>
              <a:t>3</a:t>
            </a:r>
            <a:r>
              <a:rPr lang="zh-CN" altLang="zh-CN" dirty="0">
                <a:latin typeface="Times New Roman" panose="02020603050405020304" pitchFamily="18" charset="0"/>
                <a:ea typeface="宋体" panose="02010600030101010101" pitchFamily="2" charset="-122"/>
                <a:cs typeface="宋体" panose="02010600030101010101" pitchFamily="2" charset="-122"/>
              </a:rPr>
              <a:t>度节点的信息，即周鸿祎的朋友的朋友的朋友，其中爬取到的信息</a:t>
            </a:r>
            <a:r>
              <a:rPr lang="zh-CN" altLang="zh-CN" b="1" dirty="0">
                <a:solidFill>
                  <a:srgbClr val="FF0000"/>
                </a:solidFill>
                <a:latin typeface="Times New Roman" panose="02020603050405020304" pitchFamily="18" charset="0"/>
                <a:ea typeface="宋体" panose="02010600030101010101" pitchFamily="2" charset="-122"/>
                <a:cs typeface="宋体" panose="02010600030101010101" pitchFamily="2" charset="-122"/>
              </a:rPr>
              <a:t>包含</a:t>
            </a:r>
            <a:r>
              <a:rPr lang="en-US" altLang="zh-CN" b="1" dirty="0">
                <a:solidFill>
                  <a:srgbClr val="FF0000"/>
                </a:solidFill>
                <a:latin typeface="Times New Roman" panose="02020603050405020304" pitchFamily="18" charset="0"/>
                <a:ea typeface="宋体" panose="02010600030101010101" pitchFamily="2" charset="-122"/>
                <a:cs typeface="宋体" panose="02010600030101010101" pitchFamily="2" charset="-122"/>
              </a:rPr>
              <a:t>15086</a:t>
            </a:r>
            <a:r>
              <a:rPr lang="zh-CN" altLang="zh-CN" b="1" dirty="0">
                <a:solidFill>
                  <a:srgbClr val="FF0000"/>
                </a:solidFill>
                <a:latin typeface="Times New Roman" panose="02020603050405020304" pitchFamily="18" charset="0"/>
                <a:ea typeface="宋体" panose="02010600030101010101" pitchFamily="2" charset="-122"/>
                <a:cs typeface="宋体" panose="02010600030101010101" pitchFamily="2" charset="-122"/>
              </a:rPr>
              <a:t>个用户，</a:t>
            </a:r>
            <a:r>
              <a:rPr lang="en-US" altLang="zh-CN" b="1" dirty="0">
                <a:solidFill>
                  <a:srgbClr val="FF0000"/>
                </a:solidFill>
                <a:latin typeface="Times New Roman" panose="02020603050405020304" pitchFamily="18" charset="0"/>
                <a:ea typeface="宋体" panose="02010600030101010101" pitchFamily="2" charset="-122"/>
                <a:cs typeface="宋体" panose="02010600030101010101" pitchFamily="2" charset="-122"/>
              </a:rPr>
              <a:t>2966116</a:t>
            </a:r>
            <a:r>
              <a:rPr lang="zh-CN" altLang="zh-CN" b="1" dirty="0">
                <a:solidFill>
                  <a:srgbClr val="FF0000"/>
                </a:solidFill>
                <a:latin typeface="Times New Roman" panose="02020603050405020304" pitchFamily="18" charset="0"/>
                <a:ea typeface="宋体" panose="02010600030101010101" pitchFamily="2" charset="-122"/>
                <a:cs typeface="宋体" panose="02010600030101010101" pitchFamily="2" charset="-122"/>
              </a:rPr>
              <a:t>条微博信息和</a:t>
            </a:r>
            <a:r>
              <a:rPr lang="en-US" altLang="zh-CN" b="1" dirty="0">
                <a:solidFill>
                  <a:srgbClr val="FF0000"/>
                </a:solidFill>
                <a:latin typeface="Times New Roman" panose="02020603050405020304" pitchFamily="18" charset="0"/>
                <a:ea typeface="宋体" panose="02010600030101010101" pitchFamily="2" charset="-122"/>
                <a:cs typeface="宋体" panose="02010600030101010101" pitchFamily="2" charset="-122"/>
              </a:rPr>
              <a:t>1986600</a:t>
            </a:r>
            <a:r>
              <a:rPr lang="zh-CN" altLang="zh-CN" b="1" dirty="0">
                <a:solidFill>
                  <a:srgbClr val="FF0000"/>
                </a:solidFill>
                <a:latin typeface="Times New Roman" panose="02020603050405020304" pitchFamily="18" charset="0"/>
                <a:ea typeface="宋体" panose="02010600030101010101" pitchFamily="2" charset="-122"/>
                <a:cs typeface="宋体" panose="02010600030101010101" pitchFamily="2" charset="-122"/>
              </a:rPr>
              <a:t>条关系数据</a:t>
            </a:r>
            <a:r>
              <a:rPr lang="zh-CN" altLang="zh-CN" dirty="0">
                <a:latin typeface="Times New Roman" panose="02020603050405020304" pitchFamily="18" charset="0"/>
                <a:ea typeface="宋体" panose="02010600030101010101" pitchFamily="2" charset="-122"/>
                <a:cs typeface="宋体" panose="02010600030101010101" pitchFamily="2" charset="-122"/>
              </a:rPr>
              <a:t>。</a:t>
            </a:r>
            <a:endParaRPr lang="zh-CN" altLang="en-US" dirty="0"/>
          </a:p>
        </p:txBody>
      </p:sp>
      <p:pic>
        <p:nvPicPr>
          <p:cNvPr id="22530" name="图片 6"/>
          <p:cNvPicPr>
            <a:picLocks noChangeAspect="1" noChangeArrowheads="1"/>
          </p:cNvPicPr>
          <p:nvPr/>
        </p:nvPicPr>
        <p:blipFill>
          <a:blip r:embed="rId2">
            <a:extLst>
              <a:ext uri="{28A0092B-C50C-407E-A947-70E740481C1C}">
                <a14:useLocalDpi xmlns:a14="http://schemas.microsoft.com/office/drawing/2010/main" val="0"/>
              </a:ext>
            </a:extLst>
          </a:blip>
          <a:srcRect l="946" r="5679" b="793"/>
          <a:stretch>
            <a:fillRect/>
          </a:stretch>
        </p:blipFill>
        <p:spPr bwMode="auto">
          <a:xfrm>
            <a:off x="1586191" y="2765107"/>
            <a:ext cx="3606800" cy="3051908"/>
          </a:xfrm>
          <a:prstGeom prst="rect">
            <a:avLst/>
          </a:prstGeom>
          <a:noFill/>
          <a:extLst>
            <a:ext uri="{909E8E84-426E-40DD-AFC4-6F175D3DCCD1}">
              <a14:hiddenFill xmlns:a14="http://schemas.microsoft.com/office/drawing/2010/main">
                <a:solidFill>
                  <a:srgbClr val="FFFFFF"/>
                </a:solidFill>
              </a14:hiddenFill>
            </a:ext>
          </a:extLst>
        </p:spPr>
      </p:pic>
      <p:pic>
        <p:nvPicPr>
          <p:cNvPr id="22529" name="图片 13"/>
          <p:cNvPicPr>
            <a:picLocks noChangeAspect="1" noChangeArrowheads="1"/>
          </p:cNvPicPr>
          <p:nvPr/>
        </p:nvPicPr>
        <p:blipFill>
          <a:blip r:embed="rId3">
            <a:extLst>
              <a:ext uri="{28A0092B-C50C-407E-A947-70E740481C1C}">
                <a14:useLocalDpi xmlns:a14="http://schemas.microsoft.com/office/drawing/2010/main" val="0"/>
              </a:ext>
            </a:extLst>
          </a:blip>
          <a:srcRect r="5678" b="1587"/>
          <a:stretch>
            <a:fillRect/>
          </a:stretch>
        </p:blipFill>
        <p:spPr bwMode="auto">
          <a:xfrm>
            <a:off x="5928487" y="2765107"/>
            <a:ext cx="3672859" cy="30519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8289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3" name="图片 2"/>
          <p:cNvPicPr/>
          <p:nvPr/>
        </p:nvPicPr>
        <p:blipFill rotWithShape="1">
          <a:blip r:embed="rId2">
            <a:extLst>
              <a:ext uri="{28A0092B-C50C-407E-A947-70E740481C1C}">
                <a14:useLocalDpi xmlns:a14="http://schemas.microsoft.com/office/drawing/2010/main" val="0"/>
              </a:ext>
            </a:extLst>
          </a:blip>
          <a:srcRect l="4227" t="4959" r="7727" b="1360"/>
          <a:stretch/>
        </p:blipFill>
        <p:spPr bwMode="auto">
          <a:xfrm>
            <a:off x="878095" y="2689919"/>
            <a:ext cx="3250872" cy="2066452"/>
          </a:xfrm>
          <a:prstGeom prst="rect">
            <a:avLst/>
          </a:prstGeom>
          <a:noFill/>
          <a:ln>
            <a:noFill/>
          </a:ln>
          <a:extLst>
            <a:ext uri="{53640926-AAD7-44D8-BBD7-CCE9431645EC}">
              <a14:shadowObscured xmlns:a14="http://schemas.microsoft.com/office/drawing/2010/main"/>
            </a:ext>
          </a:extLst>
        </p:spPr>
      </p:pic>
      <p:pic>
        <p:nvPicPr>
          <p:cNvPr id="4" name="图片 3"/>
          <p:cNvPicPr/>
          <p:nvPr/>
        </p:nvPicPr>
        <p:blipFill rotWithShape="1">
          <a:blip r:embed="rId3">
            <a:extLst>
              <a:ext uri="{28A0092B-C50C-407E-A947-70E740481C1C}">
                <a14:useLocalDpi xmlns:a14="http://schemas.microsoft.com/office/drawing/2010/main" val="0"/>
              </a:ext>
            </a:extLst>
          </a:blip>
          <a:srcRect l="4227" t="4523" r="7727" b="1649"/>
          <a:stretch/>
        </p:blipFill>
        <p:spPr bwMode="auto">
          <a:xfrm>
            <a:off x="4497341" y="2644010"/>
            <a:ext cx="3127131" cy="2078272"/>
          </a:xfrm>
          <a:prstGeom prst="rect">
            <a:avLst/>
          </a:prstGeom>
          <a:noFill/>
          <a:ln>
            <a:noFill/>
          </a:ln>
          <a:extLst>
            <a:ext uri="{53640926-AAD7-44D8-BBD7-CCE9431645EC}">
              <a14:shadowObscured xmlns:a14="http://schemas.microsoft.com/office/drawing/2010/main"/>
            </a:ext>
          </a:extLst>
        </p:spPr>
      </p:pic>
      <p:sp>
        <p:nvSpPr>
          <p:cNvPr id="5" name="矩形 4"/>
          <p:cNvSpPr/>
          <p:nvPr/>
        </p:nvSpPr>
        <p:spPr>
          <a:xfrm>
            <a:off x="713029" y="4756371"/>
            <a:ext cx="3581003" cy="369332"/>
          </a:xfrm>
          <a:prstGeom prst="rect">
            <a:avLst/>
          </a:prstGeom>
        </p:spPr>
        <p:txBody>
          <a:bodyPr wrap="square">
            <a:spAutoFit/>
          </a:bodyPr>
          <a:lstStyle/>
          <a:p>
            <a:pPr algn="ctr">
              <a:lnSpc>
                <a:spcPct val="150000"/>
              </a:lnSpc>
              <a:spcAft>
                <a:spcPts val="0"/>
              </a:spcAft>
            </a:pPr>
            <a:r>
              <a:rPr lang="zh-CN" altLang="zh-CN" sz="1200" dirty="0">
                <a:latin typeface="Times New Roman" panose="02020603050405020304" pitchFamily="18" charset="0"/>
                <a:ea typeface="宋体" panose="02010600030101010101" pitchFamily="2" charset="-122"/>
                <a:cs typeface="Times New Roman" panose="02020603050405020304" pitchFamily="18" charset="0"/>
              </a:rPr>
              <a:t>图</a:t>
            </a:r>
            <a:r>
              <a:rPr lang="en-US" altLang="zh-CN" sz="1200" dirty="0">
                <a:latin typeface="Times New Roman" panose="02020603050405020304" pitchFamily="18" charset="0"/>
                <a:ea typeface="宋体" panose="02010600030101010101" pitchFamily="2" charset="-122"/>
                <a:cs typeface="Times New Roman" panose="02020603050405020304" pitchFamily="18" charset="0"/>
              </a:rPr>
              <a:t>4.3 SEM</a:t>
            </a:r>
            <a:r>
              <a:rPr lang="zh-CN" altLang="zh-CN" sz="12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1200" dirty="0" err="1">
                <a:latin typeface="Times New Roman" panose="02020603050405020304" pitchFamily="18" charset="0"/>
                <a:ea typeface="宋体" panose="02010600030101010101" pitchFamily="2" charset="-122"/>
                <a:cs typeface="Times New Roman" panose="02020603050405020304" pitchFamily="18" charset="0"/>
              </a:rPr>
              <a:t>ESEM</a:t>
            </a:r>
            <a:r>
              <a:rPr lang="zh-CN" altLang="zh-CN" sz="1200" dirty="0">
                <a:latin typeface="Times New Roman" panose="02020603050405020304" pitchFamily="18" charset="0"/>
                <a:ea typeface="宋体" panose="02010600030101010101" pitchFamily="2" charset="-122"/>
                <a:cs typeface="Times New Roman" panose="02020603050405020304" pitchFamily="18" charset="0"/>
              </a:rPr>
              <a:t>和</a:t>
            </a:r>
            <a:r>
              <a:rPr lang="en-US" altLang="zh-CN" sz="1200" dirty="0" err="1">
                <a:latin typeface="Times New Roman" panose="02020603050405020304" pitchFamily="18" charset="0"/>
                <a:ea typeface="宋体" panose="02010600030101010101" pitchFamily="2" charset="-122"/>
                <a:cs typeface="Times New Roman" panose="02020603050405020304" pitchFamily="18" charset="0"/>
              </a:rPr>
              <a:t>ACR-FoF</a:t>
            </a:r>
            <a:r>
              <a:rPr lang="zh-CN" altLang="zh-CN" sz="1200" dirty="0">
                <a:latin typeface="Times New Roman" panose="02020603050405020304" pitchFamily="18" charset="0"/>
                <a:ea typeface="宋体" panose="02010600030101010101" pitchFamily="2" charset="-122"/>
                <a:cs typeface="Times New Roman" panose="02020603050405020304" pitchFamily="18" charset="0"/>
              </a:rPr>
              <a:t>算法的准确度对比图</a:t>
            </a:r>
            <a:endParaRPr lang="zh-CN" altLang="zh-CN" sz="1200" dirty="0">
              <a:effectLst/>
              <a:latin typeface="Times New Roman" panose="02020603050405020304" pitchFamily="18" charset="0"/>
              <a:ea typeface="宋体" panose="02010600030101010101" pitchFamily="2" charset="-122"/>
              <a:cs typeface="宋体" panose="02010600030101010101" pitchFamily="2" charset="-122"/>
            </a:endParaRPr>
          </a:p>
        </p:txBody>
      </p:sp>
      <p:sp>
        <p:nvSpPr>
          <p:cNvPr id="6" name="矩形 5"/>
          <p:cNvSpPr/>
          <p:nvPr/>
        </p:nvSpPr>
        <p:spPr>
          <a:xfrm>
            <a:off x="4390577" y="4756867"/>
            <a:ext cx="3602269" cy="334259"/>
          </a:xfrm>
          <a:prstGeom prst="rect">
            <a:avLst/>
          </a:prstGeom>
        </p:spPr>
        <p:txBody>
          <a:bodyPr wrap="none">
            <a:spAutoFit/>
          </a:bodyPr>
          <a:lstStyle/>
          <a:p>
            <a:pPr algn="ctr">
              <a:lnSpc>
                <a:spcPct val="150000"/>
              </a:lnSpc>
              <a:spcAft>
                <a:spcPts val="0"/>
              </a:spcAft>
            </a:pPr>
            <a:r>
              <a:rPr lang="zh-CN" altLang="zh-CN" sz="1200" dirty="0">
                <a:latin typeface="Times New Roman" panose="02020603050405020304" pitchFamily="18" charset="0"/>
                <a:ea typeface="宋体" panose="02010600030101010101" pitchFamily="2" charset="-122"/>
                <a:cs typeface="Times New Roman" panose="02020603050405020304" pitchFamily="18" charset="0"/>
              </a:rPr>
              <a:t>图</a:t>
            </a:r>
            <a:r>
              <a:rPr lang="en-US" altLang="zh-CN" sz="1200" dirty="0">
                <a:latin typeface="Times New Roman" panose="02020603050405020304" pitchFamily="18" charset="0"/>
                <a:ea typeface="宋体" panose="02010600030101010101" pitchFamily="2" charset="-122"/>
                <a:cs typeface="Times New Roman" panose="02020603050405020304" pitchFamily="18" charset="0"/>
              </a:rPr>
              <a:t>4.4 SEM</a:t>
            </a:r>
            <a:r>
              <a:rPr lang="zh-CN" altLang="zh-CN" sz="12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1200" dirty="0" err="1">
                <a:latin typeface="Times New Roman" panose="02020603050405020304" pitchFamily="18" charset="0"/>
                <a:ea typeface="宋体" panose="02010600030101010101" pitchFamily="2" charset="-122"/>
                <a:cs typeface="Times New Roman" panose="02020603050405020304" pitchFamily="18" charset="0"/>
              </a:rPr>
              <a:t>ESEM</a:t>
            </a:r>
            <a:r>
              <a:rPr lang="zh-CN" altLang="zh-CN" sz="1200" dirty="0">
                <a:latin typeface="Times New Roman" panose="02020603050405020304" pitchFamily="18" charset="0"/>
                <a:ea typeface="宋体" panose="02010600030101010101" pitchFamily="2" charset="-122"/>
                <a:cs typeface="Times New Roman" panose="02020603050405020304" pitchFamily="18" charset="0"/>
              </a:rPr>
              <a:t>和</a:t>
            </a:r>
            <a:r>
              <a:rPr lang="en-US" altLang="zh-CN" sz="1200" dirty="0" err="1">
                <a:latin typeface="Times New Roman" panose="02020603050405020304" pitchFamily="18" charset="0"/>
                <a:ea typeface="宋体" panose="02010600030101010101" pitchFamily="2" charset="-122"/>
                <a:cs typeface="Times New Roman" panose="02020603050405020304" pitchFamily="18" charset="0"/>
              </a:rPr>
              <a:t>ACR-FoF</a:t>
            </a:r>
            <a:r>
              <a:rPr lang="zh-CN" altLang="zh-CN" sz="1200" dirty="0">
                <a:latin typeface="Times New Roman" panose="02020603050405020304" pitchFamily="18" charset="0"/>
                <a:ea typeface="宋体" panose="02010600030101010101" pitchFamily="2" charset="-122"/>
                <a:cs typeface="Times New Roman" panose="02020603050405020304" pitchFamily="18" charset="0"/>
              </a:rPr>
              <a:t>算法的召回率对比图</a:t>
            </a:r>
            <a:endParaRPr lang="zh-CN" altLang="zh-CN" sz="1600" dirty="0">
              <a:effectLst/>
              <a:latin typeface="Times New Roman" panose="02020603050405020304" pitchFamily="18" charset="0"/>
              <a:ea typeface="宋体" panose="02010600030101010101" pitchFamily="2" charset="-122"/>
              <a:cs typeface="宋体" panose="02010600030101010101" pitchFamily="2" charset="-122"/>
            </a:endParaRPr>
          </a:p>
        </p:txBody>
      </p:sp>
      <p:sp>
        <p:nvSpPr>
          <p:cNvPr id="8" name="矩形 7"/>
          <p:cNvSpPr/>
          <p:nvPr/>
        </p:nvSpPr>
        <p:spPr>
          <a:xfrm>
            <a:off x="1453334" y="1138533"/>
            <a:ext cx="8932611" cy="1142620"/>
          </a:xfrm>
          <a:prstGeom prst="rect">
            <a:avLst/>
          </a:prstGeom>
        </p:spPr>
        <p:txBody>
          <a:bodyPr wrap="square">
            <a:spAutoFit/>
          </a:bodyPr>
          <a:lstStyle/>
          <a:p>
            <a:pPr indent="457200">
              <a:lnSpc>
                <a:spcPct val="150000"/>
              </a:lnSpc>
            </a:pPr>
            <a:r>
              <a:rPr lang="zh-CN" altLang="zh-CN" sz="1600" dirty="0" smtClean="0">
                <a:latin typeface="宋体" panose="02010600030101010101" pitchFamily="2" charset="-122"/>
                <a:ea typeface="宋体" panose="02010600030101010101" pitchFamily="2" charset="-122"/>
                <a:cs typeface="宋体" panose="02010600030101010101" pitchFamily="2" charset="-122"/>
              </a:rPr>
              <a:t>本章</a:t>
            </a:r>
            <a:r>
              <a:rPr lang="zh-CN" altLang="zh-CN" sz="1600" dirty="0">
                <a:latin typeface="宋体" panose="02010600030101010101" pitchFamily="2" charset="-122"/>
                <a:ea typeface="宋体" panose="02010600030101010101" pitchFamily="2" charset="-122"/>
                <a:cs typeface="宋体" panose="02010600030101010101" pitchFamily="2" charset="-122"/>
              </a:rPr>
              <a:t>所采用的算法思想和第三章不同，本章没有采用二阶段方式进行推荐，而是采用融合后的计算方式来进行好友推荐</a:t>
            </a:r>
            <a:r>
              <a:rPr lang="zh-CN" altLang="zh-CN" sz="1600" dirty="0" smtClean="0">
                <a:latin typeface="宋体" panose="02010600030101010101" pitchFamily="2" charset="-122"/>
                <a:ea typeface="宋体" panose="02010600030101010101" pitchFamily="2" charset="-122"/>
                <a:cs typeface="宋体" panose="02010600030101010101" pitchFamily="2" charset="-122"/>
              </a:rPr>
              <a:t>。</a:t>
            </a:r>
            <a:endParaRPr lang="en-US" altLang="zh-CN" sz="1600" dirty="0" smtClean="0">
              <a:latin typeface="宋体" panose="02010600030101010101" pitchFamily="2" charset="-122"/>
              <a:ea typeface="宋体" panose="02010600030101010101" pitchFamily="2" charset="-122"/>
              <a:cs typeface="宋体" panose="02010600030101010101" pitchFamily="2" charset="-122"/>
            </a:endParaRPr>
          </a:p>
          <a:p>
            <a:pPr indent="457200">
              <a:lnSpc>
                <a:spcPct val="150000"/>
              </a:lnSpc>
            </a:pPr>
            <a:r>
              <a:rPr lang="zh-CN" altLang="en-US" sz="1600" dirty="0" smtClean="0">
                <a:latin typeface="宋体" panose="02010600030101010101" pitchFamily="2" charset="-122"/>
                <a:ea typeface="宋体" panose="02010600030101010101" pitchFamily="2" charset="-122"/>
              </a:rPr>
              <a:t>将本文提出的</a:t>
            </a:r>
            <a:r>
              <a:rPr lang="en-US" altLang="zh-CN" sz="1600" dirty="0" err="1" smtClean="0">
                <a:latin typeface="宋体" panose="02010600030101010101" pitchFamily="2" charset="-122"/>
                <a:ea typeface="宋体" panose="02010600030101010101" pitchFamily="2" charset="-122"/>
              </a:rPr>
              <a:t>ESEM</a:t>
            </a:r>
            <a:r>
              <a:rPr lang="zh-CN" altLang="en-US" sz="1600" dirty="0" smtClean="0">
                <a:latin typeface="宋体" panose="02010600030101010101" pitchFamily="2" charset="-122"/>
                <a:ea typeface="宋体" panose="02010600030101010101" pitchFamily="2" charset="-122"/>
              </a:rPr>
              <a:t>模型、</a:t>
            </a:r>
            <a:r>
              <a:rPr lang="en-US" altLang="zh-CN" sz="1600" dirty="0" smtClean="0">
                <a:latin typeface="宋体" panose="02010600030101010101" pitchFamily="2" charset="-122"/>
                <a:ea typeface="宋体" panose="02010600030101010101" pitchFamily="2" charset="-122"/>
              </a:rPr>
              <a:t>SEM</a:t>
            </a:r>
            <a:r>
              <a:rPr lang="zh-CN" altLang="en-US" sz="1600" dirty="0" smtClean="0">
                <a:latin typeface="宋体" panose="02010600030101010101" pitchFamily="2" charset="-122"/>
                <a:ea typeface="宋体" panose="02010600030101010101" pitchFamily="2" charset="-122"/>
              </a:rPr>
              <a:t>模型和文献</a:t>
            </a:r>
            <a:r>
              <a:rPr lang="en-US" altLang="zh-CN" sz="1600" dirty="0" smtClean="0">
                <a:latin typeface="宋体" panose="02010600030101010101" pitchFamily="2" charset="-122"/>
                <a:ea typeface="宋体" panose="02010600030101010101" pitchFamily="2" charset="-122"/>
              </a:rPr>
              <a:t>[49]</a:t>
            </a:r>
            <a:r>
              <a:rPr lang="zh-CN" altLang="en-US" sz="1600" dirty="0" smtClean="0">
                <a:latin typeface="宋体" panose="02010600030101010101" pitchFamily="2" charset="-122"/>
                <a:ea typeface="宋体" panose="02010600030101010101" pitchFamily="2" charset="-122"/>
              </a:rPr>
              <a:t>中的</a:t>
            </a:r>
            <a:r>
              <a:rPr lang="en-US" altLang="zh-CN" sz="1600" dirty="0" err="1" smtClean="0">
                <a:latin typeface="宋体" panose="02010600030101010101" pitchFamily="2" charset="-122"/>
                <a:ea typeface="宋体" panose="02010600030101010101" pitchFamily="2" charset="-122"/>
              </a:rPr>
              <a:t>ACR-FoF</a:t>
            </a:r>
            <a:r>
              <a:rPr lang="zh-CN" altLang="en-US" sz="1600" dirty="0" smtClean="0">
                <a:latin typeface="宋体" panose="02010600030101010101" pitchFamily="2" charset="-122"/>
                <a:ea typeface="宋体" panose="02010600030101010101" pitchFamily="2" charset="-122"/>
              </a:rPr>
              <a:t>算法进行对比。</a:t>
            </a:r>
            <a:endParaRPr lang="zh-CN" altLang="en-US" sz="1600" dirty="0">
              <a:latin typeface="宋体" panose="02010600030101010101" pitchFamily="2" charset="-122"/>
              <a:ea typeface="宋体" panose="02010600030101010101" pitchFamily="2" charset="-122"/>
            </a:endParaRPr>
          </a:p>
        </p:txBody>
      </p:sp>
      <p:sp>
        <p:nvSpPr>
          <p:cNvPr id="9" name="矩形 8"/>
          <p:cNvSpPr/>
          <p:nvPr/>
        </p:nvSpPr>
        <p:spPr>
          <a:xfrm>
            <a:off x="1453335" y="5504360"/>
            <a:ext cx="9295374" cy="738664"/>
          </a:xfrm>
          <a:prstGeom prst="rect">
            <a:avLst/>
          </a:prstGeom>
        </p:spPr>
        <p:txBody>
          <a:bodyPr wrap="square">
            <a:spAutoFit/>
          </a:bodyPr>
          <a:lstStyle/>
          <a:p>
            <a:pPr lvl="0" algn="just">
              <a:lnSpc>
                <a:spcPct val="150000"/>
              </a:lnSpc>
              <a:spcAft>
                <a:spcPts val="0"/>
              </a:spcAft>
              <a:buSzPts val="1050"/>
              <a:tabLst>
                <a:tab pos="266700" algn="l"/>
              </a:tabLst>
            </a:pPr>
            <a:r>
              <a:rPr lang="en-US" altLang="zh-CN" sz="1400" dirty="0" smtClean="0">
                <a:solidFill>
                  <a:srgbClr val="000000"/>
                </a:solidFill>
                <a:latin typeface="Times New Roman" panose="02020603050405020304" pitchFamily="18" charset="0"/>
                <a:ea typeface="宋体" panose="02010600030101010101" pitchFamily="2" charset="-122"/>
                <a:cs typeface="Times New Roman" panose="02020603050405020304" pitchFamily="18" charset="0"/>
              </a:rPr>
              <a:t>[49] Yu </a:t>
            </a:r>
            <a:r>
              <a:rPr lang="en-US" altLang="zh-CN" sz="1400" dirty="0" err="1">
                <a:solidFill>
                  <a:srgbClr val="000000"/>
                </a:solidFill>
                <a:latin typeface="Times New Roman" panose="02020603050405020304" pitchFamily="18" charset="0"/>
                <a:ea typeface="宋体" panose="02010600030101010101" pitchFamily="2" charset="-122"/>
                <a:cs typeface="Times New Roman" panose="02020603050405020304" pitchFamily="18" charset="0"/>
              </a:rPr>
              <a:t>Zhi</a:t>
            </a:r>
            <a:r>
              <a:rPr lang="en-US" altLang="zh-CN" sz="14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Wang Can, Bu </a:t>
            </a:r>
            <a:r>
              <a:rPr lang="en-US" altLang="zh-CN" sz="1400" dirty="0" err="1">
                <a:solidFill>
                  <a:srgbClr val="000000"/>
                </a:solidFill>
                <a:latin typeface="Times New Roman" panose="02020603050405020304" pitchFamily="18" charset="0"/>
                <a:ea typeface="宋体" panose="02010600030101010101" pitchFamily="2" charset="-122"/>
                <a:cs typeface="Times New Roman" panose="02020603050405020304" pitchFamily="18" charset="0"/>
              </a:rPr>
              <a:t>Jiajun</a:t>
            </a:r>
            <a:r>
              <a:rPr lang="en-US" altLang="zh-CN" sz="14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et al. Friend recommendation with content spread enhancement in social networks[J]. Information Sciences, 2015, 309: 102–118</a:t>
            </a:r>
            <a:r>
              <a:rPr lang="en-US" altLang="zh-CN" sz="1400" dirty="0" smtClean="0">
                <a:solidFill>
                  <a:srgbClr val="000000"/>
                </a:solidFill>
                <a:latin typeface="Times New Roman" panose="02020603050405020304" pitchFamily="18" charset="0"/>
                <a:ea typeface="宋体" panose="02010600030101010101" pitchFamily="2" charset="-122"/>
                <a:cs typeface="Times New Roman" panose="02020603050405020304" pitchFamily="18" charset="0"/>
              </a:rPr>
              <a:t>.</a:t>
            </a:r>
            <a:endParaRPr lang="zh-CN" altLang="en-US" dirty="0"/>
          </a:p>
        </p:txBody>
      </p:sp>
      <p:pic>
        <p:nvPicPr>
          <p:cNvPr id="10" name="图片 9"/>
          <p:cNvPicPr/>
          <p:nvPr/>
        </p:nvPicPr>
        <p:blipFill rotWithShape="1">
          <a:blip r:embed="rId4">
            <a:extLst>
              <a:ext uri="{28A0092B-C50C-407E-A947-70E740481C1C}">
                <a14:useLocalDpi xmlns:a14="http://schemas.microsoft.com/office/drawing/2010/main" val="0"/>
              </a:ext>
            </a:extLst>
          </a:blip>
          <a:srcRect l="1958" t="4845" r="7727" b="2044"/>
          <a:stretch/>
        </p:blipFill>
        <p:spPr bwMode="auto">
          <a:xfrm>
            <a:off x="7992846" y="2689919"/>
            <a:ext cx="3216024" cy="2032363"/>
          </a:xfrm>
          <a:prstGeom prst="rect">
            <a:avLst/>
          </a:prstGeom>
          <a:noFill/>
          <a:ln>
            <a:noFill/>
          </a:ln>
          <a:extLst>
            <a:ext uri="{53640926-AAD7-44D8-BBD7-CCE9431645EC}">
              <a14:shadowObscured xmlns:a14="http://schemas.microsoft.com/office/drawing/2010/main"/>
            </a:ext>
          </a:extLst>
        </p:spPr>
      </p:pic>
      <p:sp>
        <p:nvSpPr>
          <p:cNvPr id="11" name="矩形 10"/>
          <p:cNvSpPr/>
          <p:nvPr/>
        </p:nvSpPr>
        <p:spPr>
          <a:xfrm>
            <a:off x="7992846" y="4773907"/>
            <a:ext cx="3945311" cy="334259"/>
          </a:xfrm>
          <a:prstGeom prst="rect">
            <a:avLst/>
          </a:prstGeom>
        </p:spPr>
        <p:txBody>
          <a:bodyPr wrap="none">
            <a:spAutoFit/>
          </a:bodyPr>
          <a:lstStyle/>
          <a:p>
            <a:pPr algn="ctr">
              <a:lnSpc>
                <a:spcPct val="150000"/>
              </a:lnSpc>
              <a:spcAft>
                <a:spcPts val="0"/>
              </a:spcAft>
            </a:pPr>
            <a:r>
              <a:rPr lang="zh-CN" altLang="zh-CN" sz="1200" dirty="0">
                <a:latin typeface="Times New Roman" panose="02020603050405020304" pitchFamily="18" charset="0"/>
                <a:ea typeface="宋体" panose="02010600030101010101" pitchFamily="2" charset="-122"/>
                <a:cs typeface="Times New Roman" panose="02020603050405020304" pitchFamily="18" charset="0"/>
              </a:rPr>
              <a:t>图</a:t>
            </a:r>
            <a:r>
              <a:rPr lang="en-US" altLang="zh-CN" sz="1200" dirty="0">
                <a:latin typeface="Times New Roman" panose="02020603050405020304" pitchFamily="18" charset="0"/>
                <a:ea typeface="宋体" panose="02010600030101010101" pitchFamily="2" charset="-122"/>
                <a:cs typeface="Times New Roman" panose="02020603050405020304" pitchFamily="18" charset="0"/>
              </a:rPr>
              <a:t>4.5 SEM</a:t>
            </a:r>
            <a:r>
              <a:rPr lang="zh-CN" altLang="zh-CN" sz="12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1200" dirty="0" err="1">
                <a:latin typeface="Times New Roman" panose="02020603050405020304" pitchFamily="18" charset="0"/>
                <a:ea typeface="宋体" panose="02010600030101010101" pitchFamily="2" charset="-122"/>
                <a:cs typeface="Times New Roman" panose="02020603050405020304" pitchFamily="18" charset="0"/>
              </a:rPr>
              <a:t>ESEM</a:t>
            </a:r>
            <a:r>
              <a:rPr lang="zh-CN" altLang="zh-CN" sz="1200" dirty="0">
                <a:latin typeface="Times New Roman" panose="02020603050405020304" pitchFamily="18" charset="0"/>
                <a:ea typeface="宋体" panose="02010600030101010101" pitchFamily="2" charset="-122"/>
                <a:cs typeface="Times New Roman" panose="02020603050405020304" pitchFamily="18" charset="0"/>
              </a:rPr>
              <a:t>和</a:t>
            </a:r>
            <a:r>
              <a:rPr lang="en-US" altLang="zh-CN" sz="1200" dirty="0" err="1">
                <a:latin typeface="Times New Roman" panose="02020603050405020304" pitchFamily="18" charset="0"/>
                <a:ea typeface="宋体" panose="02010600030101010101" pitchFamily="2" charset="-122"/>
                <a:cs typeface="Times New Roman" panose="02020603050405020304" pitchFamily="18" charset="0"/>
              </a:rPr>
              <a:t>ACR-FoF</a:t>
            </a:r>
            <a:r>
              <a:rPr lang="zh-CN" altLang="zh-CN" sz="1200" dirty="0">
                <a:latin typeface="Times New Roman" panose="02020603050405020304" pitchFamily="18" charset="0"/>
                <a:ea typeface="宋体" panose="02010600030101010101" pitchFamily="2" charset="-122"/>
                <a:cs typeface="Times New Roman" panose="02020603050405020304" pitchFamily="18" charset="0"/>
              </a:rPr>
              <a:t>算法的</a:t>
            </a:r>
            <a:r>
              <a:rPr lang="en-US" altLang="zh-CN" sz="1200" dirty="0">
                <a:latin typeface="Times New Roman" panose="02020603050405020304" pitchFamily="18" charset="0"/>
                <a:ea typeface="宋体" panose="02010600030101010101" pitchFamily="2" charset="-122"/>
                <a:cs typeface="Times New Roman" panose="02020603050405020304" pitchFamily="18" charset="0"/>
              </a:rPr>
              <a:t>F-measure</a:t>
            </a:r>
            <a:r>
              <a:rPr lang="zh-CN" altLang="zh-CN" sz="1200" dirty="0">
                <a:latin typeface="Times New Roman" panose="02020603050405020304" pitchFamily="18" charset="0"/>
                <a:ea typeface="宋体" panose="02010600030101010101" pitchFamily="2" charset="-122"/>
                <a:cs typeface="Times New Roman" panose="02020603050405020304" pitchFamily="18" charset="0"/>
              </a:rPr>
              <a:t>值对比图</a:t>
            </a:r>
            <a:endParaRPr lang="zh-CN" altLang="zh-CN" sz="1600" dirty="0">
              <a:effectLst/>
              <a:latin typeface="Times New Roman" panose="02020603050405020304" pitchFamily="18" charset="0"/>
              <a:ea typeface="宋体" panose="02010600030101010101" pitchFamily="2" charset="-122"/>
              <a:cs typeface="宋体" panose="02010600030101010101" pitchFamily="2" charset="-122"/>
            </a:endParaRPr>
          </a:p>
        </p:txBody>
      </p:sp>
    </p:spTree>
    <p:extLst>
      <p:ext uri="{BB962C8B-B14F-4D97-AF65-F5344CB8AC3E}">
        <p14:creationId xmlns:p14="http://schemas.microsoft.com/office/powerpoint/2010/main" val="3405594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28129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1037284" y="914395"/>
            <a:ext cx="6071190" cy="712383"/>
          </a:xfrm>
          <a:prstGeom prst="roundRect">
            <a:avLst/>
          </a:prstGeom>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3" name="标题 2"/>
          <p:cNvSpPr>
            <a:spLocks noGrp="1"/>
          </p:cNvSpPr>
          <p:nvPr>
            <p:ph type="title"/>
          </p:nvPr>
        </p:nvSpPr>
        <p:spPr/>
        <p:txBody>
          <a:bodyPr/>
          <a:lstStyle/>
          <a:p>
            <a:r>
              <a:rPr lang="zh-CN" altLang="en-US" dirty="0" smtClean="0"/>
              <a:t>系统设计</a:t>
            </a:r>
            <a:endParaRPr lang="zh-CN" altLang="en-US" dirty="0"/>
          </a:p>
        </p:txBody>
      </p:sp>
      <p:graphicFrame>
        <p:nvGraphicFramePr>
          <p:cNvPr id="5" name="对象 4"/>
          <p:cNvGraphicFramePr>
            <a:graphicFrameLocks noChangeAspect="1"/>
          </p:cNvGraphicFramePr>
          <p:nvPr>
            <p:extLst>
              <p:ext uri="{D42A27DB-BD31-4B8C-83A1-F6EECF244321}">
                <p14:modId xmlns:p14="http://schemas.microsoft.com/office/powerpoint/2010/main" val="4004956343"/>
              </p:ext>
            </p:extLst>
          </p:nvPr>
        </p:nvGraphicFramePr>
        <p:xfrm>
          <a:off x="1188165" y="1021263"/>
          <a:ext cx="5769429" cy="5333086"/>
        </p:xfrm>
        <a:graphic>
          <a:graphicData uri="http://schemas.openxmlformats.org/presentationml/2006/ole">
            <mc:AlternateContent xmlns:mc="http://schemas.openxmlformats.org/markup-compatibility/2006">
              <mc:Choice xmlns:v="urn:schemas-microsoft-com:vml" Requires="v">
                <p:oleObj spid="_x0000_s1157" name="Visio" r:id="rId3" imgW="4524353" imgH="4190841" progId="Visio.Drawing.15">
                  <p:embed/>
                </p:oleObj>
              </mc:Choice>
              <mc:Fallback>
                <p:oleObj name="Visio" r:id="rId3" imgW="4524353" imgH="4190841" progId="Visio.Drawing.15">
                  <p:embed/>
                  <p:pic>
                    <p:nvPicPr>
                      <p:cNvPr id="0" name="Object 1"/>
                      <p:cNvPicPr>
                        <a:picLocks noChangeAspect="1" noChangeArrowheads="1"/>
                      </p:cNvPicPr>
                      <p:nvPr/>
                    </p:nvPicPr>
                    <p:blipFill>
                      <a:blip r:embed="rId4"/>
                      <a:srcRect/>
                      <a:stretch>
                        <a:fillRect/>
                      </a:stretch>
                    </p:blipFill>
                    <p:spPr bwMode="auto">
                      <a:xfrm>
                        <a:off x="1188165" y="1021263"/>
                        <a:ext cx="5769429" cy="5333086"/>
                      </a:xfrm>
                      <a:prstGeom prst="rect">
                        <a:avLst/>
                      </a:prstGeom>
                      <a:noFill/>
                    </p:spPr>
                  </p:pic>
                </p:oleObj>
              </mc:Fallback>
            </mc:AlternateContent>
          </a:graphicData>
        </a:graphic>
      </p:graphicFrame>
      <p:cxnSp>
        <p:nvCxnSpPr>
          <p:cNvPr id="7" name="直接箭头连接符 6"/>
          <p:cNvCxnSpPr>
            <a:stCxn id="2" idx="3"/>
          </p:cNvCxnSpPr>
          <p:nvPr/>
        </p:nvCxnSpPr>
        <p:spPr>
          <a:xfrm flipV="1">
            <a:off x="7108474" y="1270586"/>
            <a:ext cx="1620853"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8880207" y="1085920"/>
            <a:ext cx="1107996" cy="369332"/>
          </a:xfrm>
          <a:prstGeom prst="rect">
            <a:avLst/>
          </a:prstGeom>
          <a:noFill/>
        </p:spPr>
        <p:txBody>
          <a:bodyPr wrap="none" rtlCol="0">
            <a:spAutoFit/>
          </a:bodyPr>
          <a:lstStyle/>
          <a:p>
            <a:r>
              <a:rPr lang="zh-CN" altLang="en-US" dirty="0"/>
              <a:t>交互模块</a:t>
            </a:r>
          </a:p>
        </p:txBody>
      </p:sp>
      <p:sp>
        <p:nvSpPr>
          <p:cNvPr id="10" name="圆角矩形 9"/>
          <p:cNvSpPr/>
          <p:nvPr/>
        </p:nvSpPr>
        <p:spPr>
          <a:xfrm>
            <a:off x="3615067" y="2094609"/>
            <a:ext cx="3493407" cy="2998382"/>
          </a:xfrm>
          <a:prstGeom prst="roundRect">
            <a:avLst/>
          </a:prstGeom>
          <a:noFill/>
          <a:ln w="1905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 name="直接箭头连接符 10"/>
          <p:cNvCxnSpPr/>
          <p:nvPr/>
        </p:nvCxnSpPr>
        <p:spPr>
          <a:xfrm flipV="1">
            <a:off x="7108473" y="3593799"/>
            <a:ext cx="1620853"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8880207" y="3409133"/>
            <a:ext cx="1107996" cy="369332"/>
          </a:xfrm>
          <a:prstGeom prst="rect">
            <a:avLst/>
          </a:prstGeom>
          <a:noFill/>
        </p:spPr>
        <p:txBody>
          <a:bodyPr wrap="none" rtlCol="0">
            <a:spAutoFit/>
          </a:bodyPr>
          <a:lstStyle/>
          <a:p>
            <a:r>
              <a:rPr lang="zh-CN" altLang="en-US" dirty="0" smtClean="0"/>
              <a:t>推荐模块</a:t>
            </a:r>
            <a:endParaRPr lang="zh-CN" altLang="en-US" dirty="0"/>
          </a:p>
        </p:txBody>
      </p:sp>
      <p:sp>
        <p:nvSpPr>
          <p:cNvPr id="13" name="圆角矩形 12"/>
          <p:cNvSpPr/>
          <p:nvPr/>
        </p:nvSpPr>
        <p:spPr>
          <a:xfrm>
            <a:off x="1037283" y="5199707"/>
            <a:ext cx="6071190" cy="1392474"/>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 name="直接箭头连接符 13"/>
          <p:cNvCxnSpPr/>
          <p:nvPr/>
        </p:nvCxnSpPr>
        <p:spPr>
          <a:xfrm flipV="1">
            <a:off x="7108473" y="5895943"/>
            <a:ext cx="1620853"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文本框 14"/>
          <p:cNvSpPr txBox="1"/>
          <p:nvPr/>
        </p:nvSpPr>
        <p:spPr>
          <a:xfrm>
            <a:off x="8880205" y="5711277"/>
            <a:ext cx="1569660" cy="369332"/>
          </a:xfrm>
          <a:prstGeom prst="rect">
            <a:avLst/>
          </a:prstGeom>
          <a:noFill/>
        </p:spPr>
        <p:txBody>
          <a:bodyPr wrap="none" rtlCol="0">
            <a:spAutoFit/>
          </a:bodyPr>
          <a:lstStyle/>
          <a:p>
            <a:r>
              <a:rPr lang="zh-CN" altLang="en-US" dirty="0" smtClean="0"/>
              <a:t>数据存储模块</a:t>
            </a:r>
            <a:endParaRPr lang="zh-CN" altLang="en-US" dirty="0"/>
          </a:p>
        </p:txBody>
      </p:sp>
    </p:spTree>
    <p:extLst>
      <p:ext uri="{BB962C8B-B14F-4D97-AF65-F5344CB8AC3E}">
        <p14:creationId xmlns:p14="http://schemas.microsoft.com/office/powerpoint/2010/main" val="25408373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par>
                                <p:cTn id="16" presetID="10" presetClass="entr" presetSubtype="0" fill="hold"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par>
                                <p:cTn id="27" presetID="10" presetClass="entr" presetSubtype="0" fill="hold" nodeType="with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fade">
                                      <p:cBhvr>
                                        <p:cTn id="29" dur="500"/>
                                        <p:tgtEl>
                                          <p:spTgt spid="11"/>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500"/>
                                        <p:tgtEl>
                                          <p:spTgt spid="13"/>
                                        </p:tgtEl>
                                      </p:cBhvr>
                                    </p:animEffect>
                                  </p:childTnLst>
                                </p:cTn>
                              </p:par>
                              <p:par>
                                <p:cTn id="38" presetID="10" presetClass="entr" presetSubtype="0" fill="hold" nodeType="with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fade">
                                      <p:cBhvr>
                                        <p:cTn id="40" dur="500"/>
                                        <p:tgtEl>
                                          <p:spTgt spid="14"/>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5"/>
                                        </p:tgtEl>
                                        <p:attrNameLst>
                                          <p:attrName>style.visibility</p:attrName>
                                        </p:attrNameLst>
                                      </p:cBhvr>
                                      <p:to>
                                        <p:strVal val="visible"/>
                                      </p:to>
                                    </p:set>
                                    <p:animEffect transition="in" filter="fade">
                                      <p:cBhvr>
                                        <p:cTn id="43"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9" grpId="0"/>
      <p:bldP spid="10" grpId="0" animBg="1"/>
      <p:bldP spid="12" grpId="0"/>
      <p:bldP spid="13" grpId="0" animBg="1"/>
      <p:bldP spid="15"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推荐算法流程图</a:t>
            </a:r>
            <a:endParaRPr lang="zh-CN" altLang="en-US" dirty="0"/>
          </a:p>
        </p:txBody>
      </p:sp>
      <p:pic>
        <p:nvPicPr>
          <p:cNvPr id="4" name="图片 3"/>
          <p:cNvPicPr>
            <a:picLocks noChangeAspect="1"/>
          </p:cNvPicPr>
          <p:nvPr/>
        </p:nvPicPr>
        <p:blipFill>
          <a:blip r:embed="rId2"/>
          <a:stretch>
            <a:fillRect/>
          </a:stretch>
        </p:blipFill>
        <p:spPr>
          <a:xfrm>
            <a:off x="1617387" y="1615118"/>
            <a:ext cx="8584889" cy="3827738"/>
          </a:xfrm>
          <a:prstGeom prst="rect">
            <a:avLst/>
          </a:prstGeom>
        </p:spPr>
      </p:pic>
    </p:spTree>
    <p:extLst>
      <p:ext uri="{BB962C8B-B14F-4D97-AF65-F5344CB8AC3E}">
        <p14:creationId xmlns:p14="http://schemas.microsoft.com/office/powerpoint/2010/main" val="2166577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运行结果</a:t>
            </a:r>
            <a:endParaRPr lang="zh-CN" altLang="en-US" dirty="0"/>
          </a:p>
        </p:txBody>
      </p:sp>
      <p:pic>
        <p:nvPicPr>
          <p:cNvPr id="3" name="图片 2" descr="C:\Users\Administrator\Documents\Tencent Files\260754218\Image\C2C\E@FJJJXV(PT3O4WCVKI1[FY.png"/>
          <p:cNvPicPr/>
          <p:nvPr/>
        </p:nvPicPr>
        <p:blipFill>
          <a:blip r:embed="rId2">
            <a:extLst>
              <a:ext uri="{28A0092B-C50C-407E-A947-70E740481C1C}">
                <a14:useLocalDpi xmlns:a14="http://schemas.microsoft.com/office/drawing/2010/main" val="0"/>
              </a:ext>
            </a:extLst>
          </a:blip>
          <a:srcRect/>
          <a:stretch>
            <a:fillRect/>
          </a:stretch>
        </p:blipFill>
        <p:spPr bwMode="auto">
          <a:xfrm>
            <a:off x="521830" y="1696084"/>
            <a:ext cx="5360035" cy="4075430"/>
          </a:xfrm>
          <a:prstGeom prst="rect">
            <a:avLst/>
          </a:prstGeom>
          <a:noFill/>
          <a:ln>
            <a:noFill/>
          </a:ln>
        </p:spPr>
      </p:pic>
      <p:pic>
        <p:nvPicPr>
          <p:cNvPr id="4" name="图片 3" descr="C:\Users\Administrator\Documents\Tencent Files\260754218\Image\C2C\HLO~VY57FNUZFUBP`MT6ANJ.png"/>
          <p:cNvPicPr/>
          <p:nvPr/>
        </p:nvPicPr>
        <p:blipFill>
          <a:blip r:embed="rId3">
            <a:extLst>
              <a:ext uri="{28A0092B-C50C-407E-A947-70E740481C1C}">
                <a14:useLocalDpi xmlns:a14="http://schemas.microsoft.com/office/drawing/2010/main" val="0"/>
              </a:ext>
            </a:extLst>
          </a:blip>
          <a:srcRect/>
          <a:stretch>
            <a:fillRect/>
          </a:stretch>
        </p:blipFill>
        <p:spPr bwMode="auto">
          <a:xfrm>
            <a:off x="6310629" y="1696084"/>
            <a:ext cx="5361940" cy="4075431"/>
          </a:xfrm>
          <a:prstGeom prst="rect">
            <a:avLst/>
          </a:prstGeom>
          <a:noFill/>
          <a:ln>
            <a:noFill/>
          </a:ln>
        </p:spPr>
      </p:pic>
      <p:sp>
        <p:nvSpPr>
          <p:cNvPr id="5" name="文本框 4"/>
          <p:cNvSpPr txBox="1"/>
          <p:nvPr/>
        </p:nvSpPr>
        <p:spPr>
          <a:xfrm>
            <a:off x="1022573" y="1031103"/>
            <a:ext cx="6366830" cy="369332"/>
          </a:xfrm>
          <a:prstGeom prst="rect">
            <a:avLst/>
          </a:prstGeom>
          <a:noFill/>
        </p:spPr>
        <p:txBody>
          <a:bodyPr wrap="square" rtlCol="0">
            <a:spAutoFit/>
          </a:bodyPr>
          <a:lstStyle/>
          <a:p>
            <a:pPr>
              <a:spcBef>
                <a:spcPct val="0"/>
              </a:spcBef>
            </a:pPr>
            <a:r>
              <a:rPr lang="zh-CN" altLang="en-US" dirty="0" smtClean="0">
                <a:ea typeface="华文中宋" panose="02010600040101010101" pitchFamily="2" charset="-122"/>
              </a:rPr>
              <a:t>对同一用户在不同时间对好友进行推荐的结果显示如图所示</a:t>
            </a:r>
            <a:endParaRPr lang="zh-CN" altLang="en-US" dirty="0">
              <a:ea typeface="华文中宋" panose="02010600040101010101" pitchFamily="2" charset="-122"/>
            </a:endParaRPr>
          </a:p>
        </p:txBody>
      </p:sp>
    </p:spTree>
    <p:extLst>
      <p:ext uri="{BB962C8B-B14F-4D97-AF65-F5344CB8AC3E}">
        <p14:creationId xmlns:p14="http://schemas.microsoft.com/office/powerpoint/2010/main" val="3038222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58411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4934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31322" y="268876"/>
            <a:ext cx="3404316" cy="443069"/>
          </a:xfrm>
        </p:spPr>
        <p:txBody>
          <a:bodyPr/>
          <a:lstStyle/>
          <a:p>
            <a:r>
              <a:rPr lang="zh-CN" altLang="en-US" dirty="0" smtClean="0"/>
              <a:t>论文总结</a:t>
            </a:r>
            <a:endParaRPr lang="zh-CN" altLang="en-US" dirty="0"/>
          </a:p>
        </p:txBody>
      </p:sp>
      <p:sp>
        <p:nvSpPr>
          <p:cNvPr id="24" name="矩形 23"/>
          <p:cNvSpPr/>
          <p:nvPr/>
        </p:nvSpPr>
        <p:spPr>
          <a:xfrm>
            <a:off x="893994" y="1663177"/>
            <a:ext cx="672164" cy="672164"/>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t>1</a:t>
            </a:r>
            <a:endParaRPr lang="zh-CN" altLang="en-US" sz="3200" b="1" dirty="0"/>
          </a:p>
        </p:txBody>
      </p:sp>
      <p:sp>
        <p:nvSpPr>
          <p:cNvPr id="25" name="矩形 24"/>
          <p:cNvSpPr/>
          <p:nvPr/>
        </p:nvSpPr>
        <p:spPr>
          <a:xfrm>
            <a:off x="893994" y="2741838"/>
            <a:ext cx="672164" cy="672164"/>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t>2</a:t>
            </a:r>
            <a:endParaRPr lang="zh-CN" altLang="en-US" sz="3200" b="1" dirty="0"/>
          </a:p>
        </p:txBody>
      </p:sp>
      <p:sp>
        <p:nvSpPr>
          <p:cNvPr id="26" name="矩形 25"/>
          <p:cNvSpPr/>
          <p:nvPr/>
        </p:nvSpPr>
        <p:spPr>
          <a:xfrm>
            <a:off x="893994" y="3820500"/>
            <a:ext cx="672164" cy="672164"/>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t>3</a:t>
            </a:r>
            <a:endParaRPr lang="zh-CN" altLang="en-US" sz="3200" b="1" dirty="0"/>
          </a:p>
        </p:txBody>
      </p:sp>
      <p:sp>
        <p:nvSpPr>
          <p:cNvPr id="27" name="文本框 26"/>
          <p:cNvSpPr txBox="1"/>
          <p:nvPr/>
        </p:nvSpPr>
        <p:spPr>
          <a:xfrm>
            <a:off x="1677713" y="1723839"/>
            <a:ext cx="4602112" cy="646331"/>
          </a:xfrm>
          <a:prstGeom prst="rect">
            <a:avLst/>
          </a:prstGeom>
          <a:noFill/>
        </p:spPr>
        <p:txBody>
          <a:bodyPr wrap="square" rtlCol="0">
            <a:spAutoFit/>
          </a:bodyPr>
          <a:lstStyle/>
          <a:p>
            <a:pPr>
              <a:spcBef>
                <a:spcPct val="0"/>
              </a:spcBef>
            </a:pPr>
            <a:r>
              <a:rPr lang="zh-CN" altLang="en-US" dirty="0">
                <a:ea typeface="华文中宋" panose="02010600040101010101" pitchFamily="2" charset="-122"/>
              </a:rPr>
              <a:t>针对用户的文本和情感程度词进行好友推荐，提出了</a:t>
            </a:r>
            <a:r>
              <a:rPr lang="en-US" altLang="zh-CN" dirty="0">
                <a:ea typeface="华文中宋" panose="02010600040101010101" pitchFamily="2" charset="-122"/>
              </a:rPr>
              <a:t>SEM</a:t>
            </a:r>
            <a:r>
              <a:rPr lang="zh-CN" altLang="en-US" dirty="0">
                <a:ea typeface="华文中宋" panose="02010600040101010101" pitchFamily="2" charset="-122"/>
              </a:rPr>
              <a:t>模型，进行好友推荐</a:t>
            </a:r>
          </a:p>
        </p:txBody>
      </p:sp>
      <p:sp>
        <p:nvSpPr>
          <p:cNvPr id="28" name="文本框 27"/>
          <p:cNvSpPr txBox="1"/>
          <p:nvPr/>
        </p:nvSpPr>
        <p:spPr>
          <a:xfrm>
            <a:off x="1677713" y="2720366"/>
            <a:ext cx="4602112" cy="646331"/>
          </a:xfrm>
          <a:prstGeom prst="rect">
            <a:avLst/>
          </a:prstGeom>
          <a:noFill/>
        </p:spPr>
        <p:txBody>
          <a:bodyPr wrap="square" rtlCol="0">
            <a:spAutoFit/>
          </a:bodyPr>
          <a:lstStyle/>
          <a:p>
            <a:pPr>
              <a:spcBef>
                <a:spcPct val="0"/>
              </a:spcBef>
            </a:pPr>
            <a:r>
              <a:rPr lang="zh-CN" altLang="en-US" dirty="0">
                <a:ea typeface="华文中宋" panose="02010600040101010101" pitchFamily="2" charset="-122"/>
              </a:rPr>
              <a:t>引入时间因素，采用文本交叉相似度算法和情感词典的方法进行好友推荐方法</a:t>
            </a:r>
          </a:p>
        </p:txBody>
      </p:sp>
      <p:sp>
        <p:nvSpPr>
          <p:cNvPr id="29" name="文本框 28"/>
          <p:cNvSpPr txBox="1"/>
          <p:nvPr/>
        </p:nvSpPr>
        <p:spPr>
          <a:xfrm>
            <a:off x="1677713" y="3820500"/>
            <a:ext cx="4602112" cy="923330"/>
          </a:xfrm>
          <a:prstGeom prst="rect">
            <a:avLst/>
          </a:prstGeom>
          <a:noFill/>
        </p:spPr>
        <p:txBody>
          <a:bodyPr wrap="square" rtlCol="0">
            <a:spAutoFit/>
          </a:bodyPr>
          <a:lstStyle/>
          <a:p>
            <a:pPr>
              <a:spcBef>
                <a:spcPct val="0"/>
              </a:spcBef>
            </a:pPr>
            <a:r>
              <a:rPr lang="zh-CN" altLang="en-US" dirty="0">
                <a:ea typeface="华文中宋" panose="02010600040101010101" pitchFamily="2" charset="-122"/>
              </a:rPr>
              <a:t>对用户的微博文本分析，设计</a:t>
            </a:r>
            <a:r>
              <a:rPr lang="zh-CN" altLang="en-US" dirty="0" smtClean="0">
                <a:ea typeface="华文中宋" panose="02010600040101010101" pitchFamily="2" charset="-122"/>
              </a:rPr>
              <a:t>了结合时间因素并融合</a:t>
            </a:r>
            <a:r>
              <a:rPr lang="zh-CN" altLang="en-US" dirty="0">
                <a:ea typeface="华文中宋" panose="02010600040101010101" pitchFamily="2" charset="-122"/>
              </a:rPr>
              <a:t>用户文本语义和情感分析的好友推荐系统</a:t>
            </a:r>
          </a:p>
        </p:txBody>
      </p:sp>
      <p:sp>
        <p:nvSpPr>
          <p:cNvPr id="39" name="任意多边形 38"/>
          <p:cNvSpPr/>
          <p:nvPr/>
        </p:nvSpPr>
        <p:spPr>
          <a:xfrm>
            <a:off x="8416764" y="2753602"/>
            <a:ext cx="1259243" cy="1259243"/>
          </a:xfrm>
          <a:custGeom>
            <a:avLst/>
            <a:gdLst>
              <a:gd name="connsiteX0" fmla="*/ 0 w 1259243"/>
              <a:gd name="connsiteY0" fmla="*/ 629622 h 1259243"/>
              <a:gd name="connsiteX1" fmla="*/ 629622 w 1259243"/>
              <a:gd name="connsiteY1" fmla="*/ 0 h 1259243"/>
              <a:gd name="connsiteX2" fmla="*/ 1259244 w 1259243"/>
              <a:gd name="connsiteY2" fmla="*/ 629622 h 1259243"/>
              <a:gd name="connsiteX3" fmla="*/ 629622 w 1259243"/>
              <a:gd name="connsiteY3" fmla="*/ 1259244 h 1259243"/>
              <a:gd name="connsiteX4" fmla="*/ 0 w 1259243"/>
              <a:gd name="connsiteY4" fmla="*/ 629622 h 12592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9243" h="1259243">
                <a:moveTo>
                  <a:pt x="0" y="629622"/>
                </a:moveTo>
                <a:cubicBezTo>
                  <a:pt x="0" y="281891"/>
                  <a:pt x="281891" y="0"/>
                  <a:pt x="629622" y="0"/>
                </a:cubicBezTo>
                <a:cubicBezTo>
                  <a:pt x="977353" y="0"/>
                  <a:pt x="1259244" y="281891"/>
                  <a:pt x="1259244" y="629622"/>
                </a:cubicBezTo>
                <a:cubicBezTo>
                  <a:pt x="1259244" y="977353"/>
                  <a:pt x="977353" y="1259244"/>
                  <a:pt x="629622" y="1259244"/>
                </a:cubicBezTo>
                <a:cubicBezTo>
                  <a:pt x="281891" y="1259244"/>
                  <a:pt x="0" y="977353"/>
                  <a:pt x="0" y="629622"/>
                </a:cubicBezTo>
                <a:close/>
              </a:path>
            </a:pathLst>
          </a:custGeom>
          <a:solidFill>
            <a:schemeClr val="accent5">
              <a:lumMod val="75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221242" tIns="221242" rIns="221242" bIns="221242" numCol="1" spcCol="1270" anchor="ctr" anchorCtr="0">
            <a:noAutofit/>
          </a:bodyPr>
          <a:lstStyle/>
          <a:p>
            <a:pPr algn="ctr" defTabSz="2578100">
              <a:lnSpc>
                <a:spcPct val="90000"/>
              </a:lnSpc>
              <a:spcBef>
                <a:spcPct val="0"/>
              </a:spcBef>
              <a:spcAft>
                <a:spcPct val="35000"/>
              </a:spcAft>
            </a:pPr>
            <a:r>
              <a:rPr lang="zh-CN" altLang="en-US" sz="2400" b="1" dirty="0" smtClean="0">
                <a:latin typeface="微软雅黑" panose="020B0503020204020204" pitchFamily="34" charset="-122"/>
                <a:ea typeface="微软雅黑" panose="020B0503020204020204" pitchFamily="34" charset="-122"/>
              </a:rPr>
              <a:t>总结</a:t>
            </a:r>
            <a:endParaRPr lang="zh-CN" altLang="en-US" sz="2400" b="1" dirty="0">
              <a:latin typeface="微软雅黑" panose="020B0503020204020204" pitchFamily="34" charset="-122"/>
              <a:ea typeface="微软雅黑" panose="020B0503020204020204" pitchFamily="34" charset="-122"/>
            </a:endParaRPr>
          </a:p>
        </p:txBody>
      </p:sp>
      <p:sp>
        <p:nvSpPr>
          <p:cNvPr id="40" name="任意多边形 39"/>
          <p:cNvSpPr/>
          <p:nvPr/>
        </p:nvSpPr>
        <p:spPr>
          <a:xfrm rot="16200000">
            <a:off x="8856003" y="2546693"/>
            <a:ext cx="380764" cy="33050"/>
          </a:xfrm>
          <a:custGeom>
            <a:avLst/>
            <a:gdLst>
              <a:gd name="connsiteX0" fmla="*/ 0 w 380764"/>
              <a:gd name="connsiteY0" fmla="*/ 16525 h 33050"/>
              <a:gd name="connsiteX1" fmla="*/ 380764 w 380764"/>
              <a:gd name="connsiteY1" fmla="*/ 16525 h 33050"/>
            </a:gdLst>
            <a:ahLst/>
            <a:cxnLst>
              <a:cxn ang="0">
                <a:pos x="connsiteX0" y="connsiteY0"/>
              </a:cxn>
              <a:cxn ang="0">
                <a:pos x="connsiteX1" y="connsiteY1"/>
              </a:cxn>
            </a:cxnLst>
            <a:rect l="l" t="t" r="r" b="b"/>
            <a:pathLst>
              <a:path w="380764" h="33050">
                <a:moveTo>
                  <a:pt x="0" y="16525"/>
                </a:moveTo>
                <a:lnTo>
                  <a:pt x="380764" y="16525"/>
                </a:lnTo>
              </a:path>
            </a:pathLst>
          </a:custGeom>
          <a:noFill/>
          <a:ln w="28575">
            <a:solidFill>
              <a:srgbClr val="666666"/>
            </a:solidFill>
          </a:ln>
        </p:spPr>
        <p:style>
          <a:lnRef idx="2">
            <a:scrgbClr r="0" g="0" b="0"/>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193563" tIns="7006" rIns="193562" bIns="7006" numCol="1" spcCol="1270" anchor="ctr" anchorCtr="0">
            <a:noAutofit/>
          </a:bodyPr>
          <a:lstStyle/>
          <a:p>
            <a:pPr algn="ctr" defTabSz="222250">
              <a:lnSpc>
                <a:spcPct val="90000"/>
              </a:lnSpc>
              <a:spcBef>
                <a:spcPct val="0"/>
              </a:spcBef>
              <a:spcAft>
                <a:spcPct val="35000"/>
              </a:spcAft>
            </a:pPr>
            <a:endParaRPr lang="zh-CN" altLang="en-US" sz="500"/>
          </a:p>
        </p:txBody>
      </p:sp>
      <p:sp>
        <p:nvSpPr>
          <p:cNvPr id="41" name="任意多边形 40"/>
          <p:cNvSpPr/>
          <p:nvPr/>
        </p:nvSpPr>
        <p:spPr>
          <a:xfrm>
            <a:off x="8416764" y="1113594"/>
            <a:ext cx="1259243" cy="1259243"/>
          </a:xfrm>
          <a:custGeom>
            <a:avLst/>
            <a:gdLst>
              <a:gd name="connsiteX0" fmla="*/ 0 w 1259243"/>
              <a:gd name="connsiteY0" fmla="*/ 629622 h 1259243"/>
              <a:gd name="connsiteX1" fmla="*/ 629622 w 1259243"/>
              <a:gd name="connsiteY1" fmla="*/ 0 h 1259243"/>
              <a:gd name="connsiteX2" fmla="*/ 1259244 w 1259243"/>
              <a:gd name="connsiteY2" fmla="*/ 629622 h 1259243"/>
              <a:gd name="connsiteX3" fmla="*/ 629622 w 1259243"/>
              <a:gd name="connsiteY3" fmla="*/ 1259244 h 1259243"/>
              <a:gd name="connsiteX4" fmla="*/ 0 w 1259243"/>
              <a:gd name="connsiteY4" fmla="*/ 629622 h 12592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9243" h="1259243">
                <a:moveTo>
                  <a:pt x="0" y="629622"/>
                </a:moveTo>
                <a:cubicBezTo>
                  <a:pt x="0" y="281891"/>
                  <a:pt x="281891" y="0"/>
                  <a:pt x="629622" y="0"/>
                </a:cubicBezTo>
                <a:cubicBezTo>
                  <a:pt x="977353" y="0"/>
                  <a:pt x="1259244" y="281891"/>
                  <a:pt x="1259244" y="629622"/>
                </a:cubicBezTo>
                <a:cubicBezTo>
                  <a:pt x="1259244" y="977353"/>
                  <a:pt x="977353" y="1259244"/>
                  <a:pt x="629622" y="1259244"/>
                </a:cubicBezTo>
                <a:cubicBezTo>
                  <a:pt x="281891" y="1259244"/>
                  <a:pt x="0" y="977353"/>
                  <a:pt x="0" y="629622"/>
                </a:cubicBezTo>
                <a:close/>
              </a:path>
            </a:pathLst>
          </a:custGeom>
          <a:solidFill>
            <a:srgbClr val="BFBFBF"/>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221242" tIns="221242" rIns="221242" bIns="221242" numCol="1" spcCol="1270" anchor="ctr" anchorCtr="0">
            <a:noAutofit/>
          </a:bodyPr>
          <a:lstStyle/>
          <a:p>
            <a:pPr algn="ctr" defTabSz="2578100">
              <a:lnSpc>
                <a:spcPct val="90000"/>
              </a:lnSpc>
              <a:spcBef>
                <a:spcPct val="0"/>
              </a:spcBef>
              <a:spcAft>
                <a:spcPct val="35000"/>
              </a:spcAft>
            </a:pPr>
            <a:r>
              <a:rPr lang="en-US" altLang="zh-CN" sz="5800" dirty="0">
                <a:solidFill>
                  <a:schemeClr val="accent5">
                    <a:lumMod val="75000"/>
                  </a:schemeClr>
                </a:solidFill>
              </a:rPr>
              <a:t>1</a:t>
            </a:r>
            <a:endParaRPr lang="zh-CN" altLang="en-US" sz="5800" dirty="0">
              <a:solidFill>
                <a:schemeClr val="accent5">
                  <a:lumMod val="75000"/>
                </a:schemeClr>
              </a:solidFill>
            </a:endParaRPr>
          </a:p>
        </p:txBody>
      </p:sp>
      <p:sp>
        <p:nvSpPr>
          <p:cNvPr id="42" name="任意多边形 41"/>
          <p:cNvSpPr/>
          <p:nvPr/>
        </p:nvSpPr>
        <p:spPr>
          <a:xfrm>
            <a:off x="9676007" y="3366697"/>
            <a:ext cx="380764" cy="33050"/>
          </a:xfrm>
          <a:custGeom>
            <a:avLst/>
            <a:gdLst>
              <a:gd name="connsiteX0" fmla="*/ 0 w 380764"/>
              <a:gd name="connsiteY0" fmla="*/ 16525 h 33050"/>
              <a:gd name="connsiteX1" fmla="*/ 380764 w 380764"/>
              <a:gd name="connsiteY1" fmla="*/ 16525 h 33050"/>
            </a:gdLst>
            <a:ahLst/>
            <a:cxnLst>
              <a:cxn ang="0">
                <a:pos x="connsiteX0" y="connsiteY0"/>
              </a:cxn>
              <a:cxn ang="0">
                <a:pos x="connsiteX1" y="connsiteY1"/>
              </a:cxn>
            </a:cxnLst>
            <a:rect l="l" t="t" r="r" b="b"/>
            <a:pathLst>
              <a:path w="380764" h="33050">
                <a:moveTo>
                  <a:pt x="0" y="16525"/>
                </a:moveTo>
                <a:lnTo>
                  <a:pt x="380764" y="16525"/>
                </a:lnTo>
              </a:path>
            </a:pathLst>
          </a:custGeom>
          <a:noFill/>
          <a:ln w="28575">
            <a:solidFill>
              <a:srgbClr val="666666"/>
            </a:solidFill>
          </a:ln>
        </p:spPr>
        <p:style>
          <a:lnRef idx="2">
            <a:scrgbClr r="0" g="0" b="0"/>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193563" tIns="7006" rIns="193563" bIns="7006" numCol="1" spcCol="1270" anchor="ctr" anchorCtr="0">
            <a:noAutofit/>
          </a:bodyPr>
          <a:lstStyle/>
          <a:p>
            <a:pPr algn="ctr" defTabSz="222250">
              <a:lnSpc>
                <a:spcPct val="90000"/>
              </a:lnSpc>
              <a:spcBef>
                <a:spcPct val="0"/>
              </a:spcBef>
              <a:spcAft>
                <a:spcPct val="35000"/>
              </a:spcAft>
            </a:pPr>
            <a:endParaRPr lang="zh-CN" altLang="en-US" sz="500"/>
          </a:p>
        </p:txBody>
      </p:sp>
      <p:sp>
        <p:nvSpPr>
          <p:cNvPr id="43" name="任意多边形 42"/>
          <p:cNvSpPr/>
          <p:nvPr/>
        </p:nvSpPr>
        <p:spPr>
          <a:xfrm>
            <a:off x="10056772" y="2753602"/>
            <a:ext cx="1259243" cy="1259243"/>
          </a:xfrm>
          <a:custGeom>
            <a:avLst/>
            <a:gdLst>
              <a:gd name="connsiteX0" fmla="*/ 0 w 1259243"/>
              <a:gd name="connsiteY0" fmla="*/ 629622 h 1259243"/>
              <a:gd name="connsiteX1" fmla="*/ 629622 w 1259243"/>
              <a:gd name="connsiteY1" fmla="*/ 0 h 1259243"/>
              <a:gd name="connsiteX2" fmla="*/ 1259244 w 1259243"/>
              <a:gd name="connsiteY2" fmla="*/ 629622 h 1259243"/>
              <a:gd name="connsiteX3" fmla="*/ 629622 w 1259243"/>
              <a:gd name="connsiteY3" fmla="*/ 1259244 h 1259243"/>
              <a:gd name="connsiteX4" fmla="*/ 0 w 1259243"/>
              <a:gd name="connsiteY4" fmla="*/ 629622 h 12592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9243" h="1259243">
                <a:moveTo>
                  <a:pt x="0" y="629622"/>
                </a:moveTo>
                <a:cubicBezTo>
                  <a:pt x="0" y="281891"/>
                  <a:pt x="281891" y="0"/>
                  <a:pt x="629622" y="0"/>
                </a:cubicBezTo>
                <a:cubicBezTo>
                  <a:pt x="977353" y="0"/>
                  <a:pt x="1259244" y="281891"/>
                  <a:pt x="1259244" y="629622"/>
                </a:cubicBezTo>
                <a:cubicBezTo>
                  <a:pt x="1259244" y="977353"/>
                  <a:pt x="977353" y="1259244"/>
                  <a:pt x="629622" y="1259244"/>
                </a:cubicBezTo>
                <a:cubicBezTo>
                  <a:pt x="281891" y="1259244"/>
                  <a:pt x="0" y="977353"/>
                  <a:pt x="0" y="629622"/>
                </a:cubicBezTo>
                <a:close/>
              </a:path>
            </a:pathLst>
          </a:custGeom>
          <a:solidFill>
            <a:srgbClr val="BFBFBF"/>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221242" tIns="221242" rIns="221242" bIns="221242" numCol="1" spcCol="1270" anchor="ctr" anchorCtr="0">
            <a:noAutofit/>
          </a:bodyPr>
          <a:lstStyle/>
          <a:p>
            <a:pPr algn="ctr" defTabSz="2578100">
              <a:lnSpc>
                <a:spcPct val="90000"/>
              </a:lnSpc>
              <a:spcBef>
                <a:spcPct val="0"/>
              </a:spcBef>
              <a:spcAft>
                <a:spcPct val="35000"/>
              </a:spcAft>
            </a:pPr>
            <a:r>
              <a:rPr lang="en-US" altLang="zh-CN" sz="5800" dirty="0">
                <a:solidFill>
                  <a:schemeClr val="accent5">
                    <a:lumMod val="75000"/>
                  </a:schemeClr>
                </a:solidFill>
              </a:rPr>
              <a:t>2</a:t>
            </a:r>
            <a:endParaRPr lang="zh-CN" altLang="en-US" sz="5800" dirty="0">
              <a:solidFill>
                <a:schemeClr val="accent5">
                  <a:lumMod val="75000"/>
                </a:schemeClr>
              </a:solidFill>
            </a:endParaRPr>
          </a:p>
        </p:txBody>
      </p:sp>
      <p:sp>
        <p:nvSpPr>
          <p:cNvPr id="44" name="任意多边形 43"/>
          <p:cNvSpPr/>
          <p:nvPr/>
        </p:nvSpPr>
        <p:spPr>
          <a:xfrm rot="5400000">
            <a:off x="8856003" y="4186701"/>
            <a:ext cx="380764" cy="33050"/>
          </a:xfrm>
          <a:custGeom>
            <a:avLst/>
            <a:gdLst>
              <a:gd name="connsiteX0" fmla="*/ 0 w 380764"/>
              <a:gd name="connsiteY0" fmla="*/ 16525 h 33050"/>
              <a:gd name="connsiteX1" fmla="*/ 380764 w 380764"/>
              <a:gd name="connsiteY1" fmla="*/ 16525 h 33050"/>
            </a:gdLst>
            <a:ahLst/>
            <a:cxnLst>
              <a:cxn ang="0">
                <a:pos x="connsiteX0" y="connsiteY0"/>
              </a:cxn>
              <a:cxn ang="0">
                <a:pos x="connsiteX1" y="connsiteY1"/>
              </a:cxn>
            </a:cxnLst>
            <a:rect l="l" t="t" r="r" b="b"/>
            <a:pathLst>
              <a:path w="380764" h="33050">
                <a:moveTo>
                  <a:pt x="0" y="16525"/>
                </a:moveTo>
                <a:lnTo>
                  <a:pt x="380764" y="16525"/>
                </a:lnTo>
              </a:path>
            </a:pathLst>
          </a:custGeom>
          <a:noFill/>
          <a:ln w="28575">
            <a:solidFill>
              <a:srgbClr val="666666"/>
            </a:solidFill>
          </a:ln>
        </p:spPr>
        <p:style>
          <a:lnRef idx="2">
            <a:scrgbClr r="0" g="0" b="0"/>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193563" tIns="7006" rIns="193563" bIns="7006" numCol="1" spcCol="1270" anchor="ctr" anchorCtr="0">
            <a:noAutofit/>
          </a:bodyPr>
          <a:lstStyle/>
          <a:p>
            <a:pPr algn="ctr" defTabSz="222250">
              <a:lnSpc>
                <a:spcPct val="90000"/>
              </a:lnSpc>
              <a:spcBef>
                <a:spcPct val="0"/>
              </a:spcBef>
              <a:spcAft>
                <a:spcPct val="35000"/>
              </a:spcAft>
            </a:pPr>
            <a:endParaRPr lang="zh-CN" altLang="en-US" sz="500"/>
          </a:p>
        </p:txBody>
      </p:sp>
      <p:sp>
        <p:nvSpPr>
          <p:cNvPr id="45" name="任意多边形 44"/>
          <p:cNvSpPr/>
          <p:nvPr/>
        </p:nvSpPr>
        <p:spPr>
          <a:xfrm>
            <a:off x="8416764" y="4393610"/>
            <a:ext cx="1259243" cy="1259243"/>
          </a:xfrm>
          <a:custGeom>
            <a:avLst/>
            <a:gdLst>
              <a:gd name="connsiteX0" fmla="*/ 0 w 1259243"/>
              <a:gd name="connsiteY0" fmla="*/ 629622 h 1259243"/>
              <a:gd name="connsiteX1" fmla="*/ 629622 w 1259243"/>
              <a:gd name="connsiteY1" fmla="*/ 0 h 1259243"/>
              <a:gd name="connsiteX2" fmla="*/ 1259244 w 1259243"/>
              <a:gd name="connsiteY2" fmla="*/ 629622 h 1259243"/>
              <a:gd name="connsiteX3" fmla="*/ 629622 w 1259243"/>
              <a:gd name="connsiteY3" fmla="*/ 1259244 h 1259243"/>
              <a:gd name="connsiteX4" fmla="*/ 0 w 1259243"/>
              <a:gd name="connsiteY4" fmla="*/ 629622 h 12592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9243" h="1259243">
                <a:moveTo>
                  <a:pt x="0" y="629622"/>
                </a:moveTo>
                <a:cubicBezTo>
                  <a:pt x="0" y="281891"/>
                  <a:pt x="281891" y="0"/>
                  <a:pt x="629622" y="0"/>
                </a:cubicBezTo>
                <a:cubicBezTo>
                  <a:pt x="977353" y="0"/>
                  <a:pt x="1259244" y="281891"/>
                  <a:pt x="1259244" y="629622"/>
                </a:cubicBezTo>
                <a:cubicBezTo>
                  <a:pt x="1259244" y="977353"/>
                  <a:pt x="977353" y="1259244"/>
                  <a:pt x="629622" y="1259244"/>
                </a:cubicBezTo>
                <a:cubicBezTo>
                  <a:pt x="281891" y="1259244"/>
                  <a:pt x="0" y="977353"/>
                  <a:pt x="0" y="629622"/>
                </a:cubicBezTo>
                <a:close/>
              </a:path>
            </a:pathLst>
          </a:custGeom>
          <a:solidFill>
            <a:srgbClr val="BFBFBF"/>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221242" tIns="221242" rIns="221242" bIns="221242" numCol="1" spcCol="1270" anchor="ctr" anchorCtr="0">
            <a:noAutofit/>
          </a:bodyPr>
          <a:lstStyle/>
          <a:p>
            <a:pPr algn="ctr" defTabSz="2578100">
              <a:lnSpc>
                <a:spcPct val="90000"/>
              </a:lnSpc>
              <a:spcBef>
                <a:spcPct val="0"/>
              </a:spcBef>
              <a:spcAft>
                <a:spcPct val="35000"/>
              </a:spcAft>
            </a:pPr>
            <a:r>
              <a:rPr lang="en-US" altLang="zh-CN" sz="5800" dirty="0">
                <a:solidFill>
                  <a:schemeClr val="accent5">
                    <a:lumMod val="75000"/>
                  </a:schemeClr>
                </a:solidFill>
              </a:rPr>
              <a:t>3</a:t>
            </a:r>
            <a:endParaRPr lang="zh-CN" altLang="en-US" sz="5800" dirty="0">
              <a:solidFill>
                <a:schemeClr val="accent5">
                  <a:lumMod val="75000"/>
                </a:schemeClr>
              </a:solidFill>
            </a:endParaRPr>
          </a:p>
        </p:txBody>
      </p:sp>
      <p:sp>
        <p:nvSpPr>
          <p:cNvPr id="46" name="任意多边形 45"/>
          <p:cNvSpPr/>
          <p:nvPr/>
        </p:nvSpPr>
        <p:spPr>
          <a:xfrm>
            <a:off x="8036000" y="3366697"/>
            <a:ext cx="380765" cy="33051"/>
          </a:xfrm>
          <a:custGeom>
            <a:avLst/>
            <a:gdLst>
              <a:gd name="connsiteX0" fmla="*/ 0 w 380764"/>
              <a:gd name="connsiteY0" fmla="*/ 16525 h 33050"/>
              <a:gd name="connsiteX1" fmla="*/ 380764 w 380764"/>
              <a:gd name="connsiteY1" fmla="*/ 16525 h 33050"/>
            </a:gdLst>
            <a:ahLst/>
            <a:cxnLst>
              <a:cxn ang="0">
                <a:pos x="connsiteX0" y="connsiteY0"/>
              </a:cxn>
              <a:cxn ang="0">
                <a:pos x="connsiteX1" y="connsiteY1"/>
              </a:cxn>
            </a:cxnLst>
            <a:rect l="l" t="t" r="r" b="b"/>
            <a:pathLst>
              <a:path w="380764" h="33050">
                <a:moveTo>
                  <a:pt x="380764" y="16525"/>
                </a:moveTo>
                <a:lnTo>
                  <a:pt x="0" y="16525"/>
                </a:lnTo>
              </a:path>
            </a:pathLst>
          </a:custGeom>
          <a:noFill/>
          <a:ln w="28575">
            <a:solidFill>
              <a:srgbClr val="666666"/>
            </a:solidFill>
          </a:ln>
        </p:spPr>
        <p:style>
          <a:lnRef idx="2">
            <a:scrgbClr r="0" g="0" b="0"/>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193563" tIns="7007" rIns="193564" bIns="7006" numCol="1" spcCol="1270" anchor="ctr" anchorCtr="0">
            <a:noAutofit/>
          </a:bodyPr>
          <a:lstStyle/>
          <a:p>
            <a:pPr algn="ctr" defTabSz="222250">
              <a:lnSpc>
                <a:spcPct val="90000"/>
              </a:lnSpc>
              <a:spcBef>
                <a:spcPct val="0"/>
              </a:spcBef>
              <a:spcAft>
                <a:spcPct val="35000"/>
              </a:spcAft>
            </a:pPr>
            <a:endParaRPr lang="zh-CN" altLang="en-US" sz="500"/>
          </a:p>
        </p:txBody>
      </p:sp>
      <p:sp>
        <p:nvSpPr>
          <p:cNvPr id="47" name="任意多边形 46"/>
          <p:cNvSpPr/>
          <p:nvPr/>
        </p:nvSpPr>
        <p:spPr>
          <a:xfrm>
            <a:off x="6776756" y="2753602"/>
            <a:ext cx="1259243" cy="1259243"/>
          </a:xfrm>
          <a:custGeom>
            <a:avLst/>
            <a:gdLst>
              <a:gd name="connsiteX0" fmla="*/ 0 w 1259243"/>
              <a:gd name="connsiteY0" fmla="*/ 629622 h 1259243"/>
              <a:gd name="connsiteX1" fmla="*/ 629622 w 1259243"/>
              <a:gd name="connsiteY1" fmla="*/ 0 h 1259243"/>
              <a:gd name="connsiteX2" fmla="*/ 1259244 w 1259243"/>
              <a:gd name="connsiteY2" fmla="*/ 629622 h 1259243"/>
              <a:gd name="connsiteX3" fmla="*/ 629622 w 1259243"/>
              <a:gd name="connsiteY3" fmla="*/ 1259244 h 1259243"/>
              <a:gd name="connsiteX4" fmla="*/ 0 w 1259243"/>
              <a:gd name="connsiteY4" fmla="*/ 629622 h 12592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9243" h="1259243">
                <a:moveTo>
                  <a:pt x="0" y="629622"/>
                </a:moveTo>
                <a:cubicBezTo>
                  <a:pt x="0" y="281891"/>
                  <a:pt x="281891" y="0"/>
                  <a:pt x="629622" y="0"/>
                </a:cubicBezTo>
                <a:cubicBezTo>
                  <a:pt x="977353" y="0"/>
                  <a:pt x="1259244" y="281891"/>
                  <a:pt x="1259244" y="629622"/>
                </a:cubicBezTo>
                <a:cubicBezTo>
                  <a:pt x="1259244" y="977353"/>
                  <a:pt x="977353" y="1259244"/>
                  <a:pt x="629622" y="1259244"/>
                </a:cubicBezTo>
                <a:cubicBezTo>
                  <a:pt x="281891" y="1259244"/>
                  <a:pt x="0" y="977353"/>
                  <a:pt x="0" y="629622"/>
                </a:cubicBezTo>
                <a:close/>
              </a:path>
            </a:pathLst>
          </a:custGeom>
          <a:solidFill>
            <a:srgbClr val="BFBFBF"/>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221242" tIns="221242" rIns="221242" bIns="221242" numCol="1" spcCol="1270" anchor="ctr" anchorCtr="0">
            <a:noAutofit/>
          </a:bodyPr>
          <a:lstStyle/>
          <a:p>
            <a:pPr algn="ctr" defTabSz="2578100">
              <a:lnSpc>
                <a:spcPct val="90000"/>
              </a:lnSpc>
              <a:spcBef>
                <a:spcPct val="0"/>
              </a:spcBef>
              <a:spcAft>
                <a:spcPct val="35000"/>
              </a:spcAft>
            </a:pPr>
            <a:r>
              <a:rPr lang="en-US" altLang="zh-CN" sz="5800" dirty="0">
                <a:solidFill>
                  <a:schemeClr val="accent5">
                    <a:lumMod val="75000"/>
                  </a:schemeClr>
                </a:solidFill>
              </a:rPr>
              <a:t>4</a:t>
            </a:r>
            <a:endParaRPr lang="zh-CN" altLang="en-US" sz="5800" dirty="0">
              <a:solidFill>
                <a:schemeClr val="accent5">
                  <a:lumMod val="75000"/>
                </a:schemeClr>
              </a:solidFill>
            </a:endParaRPr>
          </a:p>
        </p:txBody>
      </p:sp>
      <p:sp>
        <p:nvSpPr>
          <p:cNvPr id="48" name="矩形 47"/>
          <p:cNvSpPr/>
          <p:nvPr/>
        </p:nvSpPr>
        <p:spPr>
          <a:xfrm>
            <a:off x="893994" y="4899162"/>
            <a:ext cx="672164" cy="672164"/>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smtClean="0"/>
              <a:t>4</a:t>
            </a:r>
            <a:endParaRPr lang="zh-CN" altLang="en-US" sz="3200" b="1" dirty="0"/>
          </a:p>
        </p:txBody>
      </p:sp>
      <p:sp>
        <p:nvSpPr>
          <p:cNvPr id="49" name="文本框 48"/>
          <p:cNvSpPr txBox="1"/>
          <p:nvPr/>
        </p:nvSpPr>
        <p:spPr>
          <a:xfrm>
            <a:off x="1677713" y="4899162"/>
            <a:ext cx="4602112" cy="1200329"/>
          </a:xfrm>
          <a:prstGeom prst="rect">
            <a:avLst/>
          </a:prstGeom>
          <a:noFill/>
        </p:spPr>
        <p:txBody>
          <a:bodyPr wrap="square" rtlCol="0">
            <a:spAutoFit/>
          </a:bodyPr>
          <a:lstStyle/>
          <a:p>
            <a:pPr>
              <a:spcBef>
                <a:spcPct val="0"/>
              </a:spcBef>
            </a:pPr>
            <a:r>
              <a:rPr lang="zh-CN" altLang="en-US" dirty="0">
                <a:ea typeface="华文中宋" panose="02010600040101010101" pitchFamily="2" charset="-122"/>
              </a:rPr>
              <a:t>本文</a:t>
            </a:r>
            <a:r>
              <a:rPr lang="zh-CN" altLang="en-US" dirty="0" smtClean="0">
                <a:ea typeface="华文中宋" panose="02010600040101010101" pitchFamily="2" charset="-122"/>
              </a:rPr>
              <a:t>通过采用自行编写的爬虫程序对新</a:t>
            </a:r>
            <a:r>
              <a:rPr lang="zh-CN" altLang="en-US" dirty="0">
                <a:ea typeface="华文中宋" panose="02010600040101010101" pitchFamily="2" charset="-122"/>
              </a:rPr>
              <a:t>浪微</a:t>
            </a:r>
            <a:r>
              <a:rPr lang="zh-CN" altLang="en-US" dirty="0" smtClean="0">
                <a:ea typeface="华文中宋" panose="02010600040101010101" pitchFamily="2" charset="-122"/>
              </a:rPr>
              <a:t>博数据进行爬取。对用户进行</a:t>
            </a:r>
            <a:r>
              <a:rPr lang="zh-CN" altLang="en-US" dirty="0">
                <a:ea typeface="华文中宋" panose="02010600040101010101" pitchFamily="2" charset="-122"/>
              </a:rPr>
              <a:t>分析，发现用户</a:t>
            </a:r>
            <a:r>
              <a:rPr lang="zh-CN" altLang="en-US" dirty="0" smtClean="0">
                <a:ea typeface="华文中宋" panose="02010600040101010101" pitchFamily="2" charset="-122"/>
              </a:rPr>
              <a:t>的出度和入度均</a:t>
            </a:r>
            <a:r>
              <a:rPr lang="zh-CN" altLang="en-US" dirty="0">
                <a:ea typeface="华文中宋" panose="02010600040101010101" pitchFamily="2" charset="-122"/>
              </a:rPr>
              <a:t>满足幂律分析，具有无标度特性，验证了数据的真实性。</a:t>
            </a:r>
          </a:p>
        </p:txBody>
      </p:sp>
    </p:spTree>
    <p:extLst>
      <p:ext uri="{BB962C8B-B14F-4D97-AF65-F5344CB8AC3E}">
        <p14:creationId xmlns:p14="http://schemas.microsoft.com/office/powerpoint/2010/main" val="1705704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barn(inVertical)">
                                      <p:cBhvr>
                                        <p:cTn id="7" dur="500"/>
                                        <p:tgtEl>
                                          <p:spTgt spid="39"/>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41"/>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24"/>
                                        </p:tgtEl>
                                        <p:attrNameLst>
                                          <p:attrName>style.visibility</p:attrName>
                                        </p:attrNameLst>
                                      </p:cBhvr>
                                      <p:to>
                                        <p:strVal val="visible"/>
                                      </p:to>
                                    </p:set>
                                  </p:childTnLst>
                                </p:cTn>
                              </p:par>
                              <p:par>
                                <p:cTn id="14" presetID="16" presetClass="entr" presetSubtype="21" fill="hold" grpId="0" nodeType="withEffect">
                                  <p:stCondLst>
                                    <p:cond delay="0"/>
                                  </p:stCondLst>
                                  <p:childTnLst>
                                    <p:set>
                                      <p:cBhvr>
                                        <p:cTn id="15" dur="1" fill="hold">
                                          <p:stCondLst>
                                            <p:cond delay="0"/>
                                          </p:stCondLst>
                                        </p:cTn>
                                        <p:tgtEl>
                                          <p:spTgt spid="40"/>
                                        </p:tgtEl>
                                        <p:attrNameLst>
                                          <p:attrName>style.visibility</p:attrName>
                                        </p:attrNameLst>
                                      </p:cBhvr>
                                      <p:to>
                                        <p:strVal val="visible"/>
                                      </p:to>
                                    </p:set>
                                    <p:animEffect transition="in" filter="barn(inVertical)">
                                      <p:cBhvr>
                                        <p:cTn id="16" dur="500"/>
                                        <p:tgtEl>
                                          <p:spTgt spid="40"/>
                                        </p:tgtEl>
                                      </p:cBhvr>
                                    </p:animEffect>
                                  </p:childTnLst>
                                </p:cTn>
                              </p:par>
                              <p:par>
                                <p:cTn id="17" presetID="42" presetClass="entr" presetSubtype="0" fill="hold" grpId="0" nodeType="with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fade">
                                      <p:cBhvr>
                                        <p:cTn id="19" dur="1000"/>
                                        <p:tgtEl>
                                          <p:spTgt spid="27"/>
                                        </p:tgtEl>
                                      </p:cBhvr>
                                    </p:animEffect>
                                    <p:anim calcmode="lin" valueType="num">
                                      <p:cBhvr>
                                        <p:cTn id="20" dur="1000" fill="hold"/>
                                        <p:tgtEl>
                                          <p:spTgt spid="27"/>
                                        </p:tgtEl>
                                        <p:attrNameLst>
                                          <p:attrName>ppt_x</p:attrName>
                                        </p:attrNameLst>
                                      </p:cBhvr>
                                      <p:tavLst>
                                        <p:tav tm="0">
                                          <p:val>
                                            <p:strVal val="#ppt_x"/>
                                          </p:val>
                                        </p:tav>
                                        <p:tav tm="100000">
                                          <p:val>
                                            <p:strVal val="#ppt_x"/>
                                          </p:val>
                                        </p:tav>
                                      </p:tavLst>
                                    </p:anim>
                                    <p:anim calcmode="lin" valueType="num">
                                      <p:cBhvr>
                                        <p:cTn id="21"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28"/>
                                        </p:tgtEl>
                                        <p:attrNameLst>
                                          <p:attrName>style.visibility</p:attrName>
                                        </p:attrNameLst>
                                      </p:cBhvr>
                                      <p:to>
                                        <p:strVal val="visible"/>
                                      </p:to>
                                    </p:set>
                                    <p:animEffect transition="in" filter="fade">
                                      <p:cBhvr>
                                        <p:cTn id="26" dur="1000"/>
                                        <p:tgtEl>
                                          <p:spTgt spid="28"/>
                                        </p:tgtEl>
                                      </p:cBhvr>
                                    </p:animEffect>
                                    <p:anim calcmode="lin" valueType="num">
                                      <p:cBhvr>
                                        <p:cTn id="27" dur="1000" fill="hold"/>
                                        <p:tgtEl>
                                          <p:spTgt spid="28"/>
                                        </p:tgtEl>
                                        <p:attrNameLst>
                                          <p:attrName>ppt_x</p:attrName>
                                        </p:attrNameLst>
                                      </p:cBhvr>
                                      <p:tavLst>
                                        <p:tav tm="0">
                                          <p:val>
                                            <p:strVal val="#ppt_x"/>
                                          </p:val>
                                        </p:tav>
                                        <p:tav tm="100000">
                                          <p:val>
                                            <p:strVal val="#ppt_x"/>
                                          </p:val>
                                        </p:tav>
                                      </p:tavLst>
                                    </p:anim>
                                    <p:anim calcmode="lin" valueType="num">
                                      <p:cBhvr>
                                        <p:cTn id="28" dur="1000" fill="hold"/>
                                        <p:tgtEl>
                                          <p:spTgt spid="28"/>
                                        </p:tgtEl>
                                        <p:attrNameLst>
                                          <p:attrName>ppt_y</p:attrName>
                                        </p:attrNameLst>
                                      </p:cBhvr>
                                      <p:tavLst>
                                        <p:tav tm="0">
                                          <p:val>
                                            <p:strVal val="#ppt_y+.1"/>
                                          </p:val>
                                        </p:tav>
                                        <p:tav tm="100000">
                                          <p:val>
                                            <p:strVal val="#ppt_y"/>
                                          </p:val>
                                        </p:tav>
                                      </p:tavLst>
                                    </p:anim>
                                  </p:childTnLst>
                                </p:cTn>
                              </p:par>
                              <p:par>
                                <p:cTn id="29" presetID="1" presetClass="entr" presetSubtype="0" fill="hold" grpId="0" nodeType="with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3"/>
                                        </p:tgtEl>
                                        <p:attrNameLst>
                                          <p:attrName>style.visibility</p:attrName>
                                        </p:attrNameLst>
                                      </p:cBhvr>
                                      <p:to>
                                        <p:strVal val="visible"/>
                                      </p:to>
                                    </p:set>
                                  </p:childTnLst>
                                </p:cTn>
                              </p:par>
                              <p:par>
                                <p:cTn id="33" presetID="16" presetClass="entr" presetSubtype="21" fill="hold" grpId="0" nodeType="withEffect">
                                  <p:stCondLst>
                                    <p:cond delay="0"/>
                                  </p:stCondLst>
                                  <p:childTnLst>
                                    <p:set>
                                      <p:cBhvr>
                                        <p:cTn id="34" dur="1" fill="hold">
                                          <p:stCondLst>
                                            <p:cond delay="0"/>
                                          </p:stCondLst>
                                        </p:cTn>
                                        <p:tgtEl>
                                          <p:spTgt spid="42"/>
                                        </p:tgtEl>
                                        <p:attrNameLst>
                                          <p:attrName>style.visibility</p:attrName>
                                        </p:attrNameLst>
                                      </p:cBhvr>
                                      <p:to>
                                        <p:strVal val="visible"/>
                                      </p:to>
                                    </p:set>
                                    <p:animEffect transition="in" filter="barn(inVertical)">
                                      <p:cBhvr>
                                        <p:cTn id="35" dur="500"/>
                                        <p:tgtEl>
                                          <p:spTgt spid="42"/>
                                        </p:tgtEl>
                                      </p:cBhvr>
                                    </p:animEffect>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grpId="0" nodeType="clickEffect">
                                  <p:stCondLst>
                                    <p:cond delay="0"/>
                                  </p:stCondLst>
                                  <p:childTnLst>
                                    <p:set>
                                      <p:cBhvr>
                                        <p:cTn id="39" dur="1" fill="hold">
                                          <p:stCondLst>
                                            <p:cond delay="0"/>
                                          </p:stCondLst>
                                        </p:cTn>
                                        <p:tgtEl>
                                          <p:spTgt spid="29"/>
                                        </p:tgtEl>
                                        <p:attrNameLst>
                                          <p:attrName>style.visibility</p:attrName>
                                        </p:attrNameLst>
                                      </p:cBhvr>
                                      <p:to>
                                        <p:strVal val="visible"/>
                                      </p:to>
                                    </p:set>
                                    <p:animEffect transition="in" filter="fade">
                                      <p:cBhvr>
                                        <p:cTn id="40" dur="1000"/>
                                        <p:tgtEl>
                                          <p:spTgt spid="29"/>
                                        </p:tgtEl>
                                      </p:cBhvr>
                                    </p:animEffect>
                                    <p:anim calcmode="lin" valueType="num">
                                      <p:cBhvr>
                                        <p:cTn id="41" dur="1000" fill="hold"/>
                                        <p:tgtEl>
                                          <p:spTgt spid="29"/>
                                        </p:tgtEl>
                                        <p:attrNameLst>
                                          <p:attrName>ppt_x</p:attrName>
                                        </p:attrNameLst>
                                      </p:cBhvr>
                                      <p:tavLst>
                                        <p:tav tm="0">
                                          <p:val>
                                            <p:strVal val="#ppt_x"/>
                                          </p:val>
                                        </p:tav>
                                        <p:tav tm="100000">
                                          <p:val>
                                            <p:strVal val="#ppt_x"/>
                                          </p:val>
                                        </p:tav>
                                      </p:tavLst>
                                    </p:anim>
                                    <p:anim calcmode="lin" valueType="num">
                                      <p:cBhvr>
                                        <p:cTn id="42" dur="1000" fill="hold"/>
                                        <p:tgtEl>
                                          <p:spTgt spid="29"/>
                                        </p:tgtEl>
                                        <p:attrNameLst>
                                          <p:attrName>ppt_y</p:attrName>
                                        </p:attrNameLst>
                                      </p:cBhvr>
                                      <p:tavLst>
                                        <p:tav tm="0">
                                          <p:val>
                                            <p:strVal val="#ppt_y+.1"/>
                                          </p:val>
                                        </p:tav>
                                        <p:tav tm="100000">
                                          <p:val>
                                            <p:strVal val="#ppt_y"/>
                                          </p:val>
                                        </p:tav>
                                      </p:tavLst>
                                    </p:anim>
                                  </p:childTnLst>
                                </p:cTn>
                              </p:par>
                              <p:par>
                                <p:cTn id="43" presetID="16" presetClass="entr" presetSubtype="21" fill="hold" grpId="0" nodeType="withEffect">
                                  <p:stCondLst>
                                    <p:cond delay="0"/>
                                  </p:stCondLst>
                                  <p:childTnLst>
                                    <p:set>
                                      <p:cBhvr>
                                        <p:cTn id="44" dur="1" fill="hold">
                                          <p:stCondLst>
                                            <p:cond delay="0"/>
                                          </p:stCondLst>
                                        </p:cTn>
                                        <p:tgtEl>
                                          <p:spTgt spid="44"/>
                                        </p:tgtEl>
                                        <p:attrNameLst>
                                          <p:attrName>style.visibility</p:attrName>
                                        </p:attrNameLst>
                                      </p:cBhvr>
                                      <p:to>
                                        <p:strVal val="visible"/>
                                      </p:to>
                                    </p:set>
                                    <p:animEffect transition="in" filter="barn(inVertical)">
                                      <p:cBhvr>
                                        <p:cTn id="45" dur="500"/>
                                        <p:tgtEl>
                                          <p:spTgt spid="44"/>
                                        </p:tgtEl>
                                      </p:cBhvr>
                                    </p:animEffect>
                                  </p:childTnLst>
                                </p:cTn>
                              </p:par>
                              <p:par>
                                <p:cTn id="46" presetID="1" presetClass="entr" presetSubtype="0" fill="hold" grpId="0" nodeType="withEffect">
                                  <p:stCondLst>
                                    <p:cond delay="0"/>
                                  </p:stCondLst>
                                  <p:childTnLst>
                                    <p:set>
                                      <p:cBhvr>
                                        <p:cTn id="47" dur="1" fill="hold">
                                          <p:stCondLst>
                                            <p:cond delay="0"/>
                                          </p:stCondLst>
                                        </p:cTn>
                                        <p:tgtEl>
                                          <p:spTgt spid="26"/>
                                        </p:tgtEl>
                                        <p:attrNameLst>
                                          <p:attrName>style.visibility</p:attrName>
                                        </p:attrNameLst>
                                      </p:cBhvr>
                                      <p:to>
                                        <p:strVal val="visible"/>
                                      </p:to>
                                    </p:set>
                                  </p:childTnLst>
                                </p:cTn>
                              </p:par>
                              <p:par>
                                <p:cTn id="48" presetID="1" presetClass="entr" presetSubtype="0" fill="hold" grpId="0" nodeType="withEffect">
                                  <p:stCondLst>
                                    <p:cond delay="0"/>
                                  </p:stCondLst>
                                  <p:childTnLst>
                                    <p:set>
                                      <p:cBhvr>
                                        <p:cTn id="49" dur="1" fill="hold">
                                          <p:stCondLst>
                                            <p:cond delay="0"/>
                                          </p:stCondLst>
                                        </p:cTn>
                                        <p:tgtEl>
                                          <p:spTgt spid="45"/>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grpId="0" nodeType="clickEffect">
                                  <p:stCondLst>
                                    <p:cond delay="0"/>
                                  </p:stCondLst>
                                  <p:childTnLst>
                                    <p:set>
                                      <p:cBhvr>
                                        <p:cTn id="53" dur="1" fill="hold">
                                          <p:stCondLst>
                                            <p:cond delay="0"/>
                                          </p:stCondLst>
                                        </p:cTn>
                                        <p:tgtEl>
                                          <p:spTgt spid="48"/>
                                        </p:tgtEl>
                                        <p:attrNameLst>
                                          <p:attrName>style.visibility</p:attrName>
                                        </p:attrNameLst>
                                      </p:cBhvr>
                                      <p:to>
                                        <p:strVal val="visible"/>
                                      </p:to>
                                    </p:set>
                                  </p:childTnLst>
                                </p:cTn>
                              </p:par>
                              <p:par>
                                <p:cTn id="54" presetID="16" presetClass="entr" presetSubtype="21" fill="hold" grpId="0" nodeType="withEffect">
                                  <p:stCondLst>
                                    <p:cond delay="0"/>
                                  </p:stCondLst>
                                  <p:childTnLst>
                                    <p:set>
                                      <p:cBhvr>
                                        <p:cTn id="55" dur="1" fill="hold">
                                          <p:stCondLst>
                                            <p:cond delay="0"/>
                                          </p:stCondLst>
                                        </p:cTn>
                                        <p:tgtEl>
                                          <p:spTgt spid="46"/>
                                        </p:tgtEl>
                                        <p:attrNameLst>
                                          <p:attrName>style.visibility</p:attrName>
                                        </p:attrNameLst>
                                      </p:cBhvr>
                                      <p:to>
                                        <p:strVal val="visible"/>
                                      </p:to>
                                    </p:set>
                                    <p:animEffect transition="in" filter="barn(inVertical)">
                                      <p:cBhvr>
                                        <p:cTn id="56" dur="500"/>
                                        <p:tgtEl>
                                          <p:spTgt spid="46"/>
                                        </p:tgtEl>
                                      </p:cBhvr>
                                    </p:animEffect>
                                  </p:childTnLst>
                                </p:cTn>
                              </p:par>
                              <p:par>
                                <p:cTn id="57" presetID="42" presetClass="entr" presetSubtype="0" fill="hold" grpId="0" nodeType="withEffect">
                                  <p:stCondLst>
                                    <p:cond delay="0"/>
                                  </p:stCondLst>
                                  <p:childTnLst>
                                    <p:set>
                                      <p:cBhvr>
                                        <p:cTn id="58" dur="1" fill="hold">
                                          <p:stCondLst>
                                            <p:cond delay="0"/>
                                          </p:stCondLst>
                                        </p:cTn>
                                        <p:tgtEl>
                                          <p:spTgt spid="49"/>
                                        </p:tgtEl>
                                        <p:attrNameLst>
                                          <p:attrName>style.visibility</p:attrName>
                                        </p:attrNameLst>
                                      </p:cBhvr>
                                      <p:to>
                                        <p:strVal val="visible"/>
                                      </p:to>
                                    </p:set>
                                    <p:animEffect transition="in" filter="fade">
                                      <p:cBhvr>
                                        <p:cTn id="59" dur="1000"/>
                                        <p:tgtEl>
                                          <p:spTgt spid="49"/>
                                        </p:tgtEl>
                                      </p:cBhvr>
                                    </p:animEffect>
                                    <p:anim calcmode="lin" valueType="num">
                                      <p:cBhvr>
                                        <p:cTn id="60" dur="1000" fill="hold"/>
                                        <p:tgtEl>
                                          <p:spTgt spid="49"/>
                                        </p:tgtEl>
                                        <p:attrNameLst>
                                          <p:attrName>ppt_x</p:attrName>
                                        </p:attrNameLst>
                                      </p:cBhvr>
                                      <p:tavLst>
                                        <p:tav tm="0">
                                          <p:val>
                                            <p:strVal val="#ppt_x"/>
                                          </p:val>
                                        </p:tav>
                                        <p:tav tm="100000">
                                          <p:val>
                                            <p:strVal val="#ppt_x"/>
                                          </p:val>
                                        </p:tav>
                                      </p:tavLst>
                                    </p:anim>
                                    <p:anim calcmode="lin" valueType="num">
                                      <p:cBhvr>
                                        <p:cTn id="61" dur="1000" fill="hold"/>
                                        <p:tgtEl>
                                          <p:spTgt spid="49"/>
                                        </p:tgtEl>
                                        <p:attrNameLst>
                                          <p:attrName>ppt_y</p:attrName>
                                        </p:attrNameLst>
                                      </p:cBhvr>
                                      <p:tavLst>
                                        <p:tav tm="0">
                                          <p:val>
                                            <p:strVal val="#ppt_y+.1"/>
                                          </p:val>
                                        </p:tav>
                                        <p:tav tm="100000">
                                          <p:val>
                                            <p:strVal val="#ppt_y"/>
                                          </p:val>
                                        </p:tav>
                                      </p:tavLst>
                                    </p:anim>
                                  </p:childTnLst>
                                </p:cTn>
                              </p:par>
                              <p:par>
                                <p:cTn id="62" presetID="1" presetClass="entr" presetSubtype="0" fill="hold" grpId="0" nodeType="withEffect">
                                  <p:stCondLst>
                                    <p:cond delay="0"/>
                                  </p:stCondLst>
                                  <p:childTnLst>
                                    <p:set>
                                      <p:cBhvr>
                                        <p:cTn id="63"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P spid="26" grpId="0" animBg="1"/>
      <p:bldP spid="27" grpId="0"/>
      <p:bldP spid="28" grpId="0"/>
      <p:bldP spid="29" grpId="0"/>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未来工作</a:t>
            </a:r>
            <a:endParaRPr lang="zh-CN" altLang="en-US" dirty="0"/>
          </a:p>
        </p:txBody>
      </p:sp>
      <p:grpSp>
        <p:nvGrpSpPr>
          <p:cNvPr id="10" name="组合 9"/>
          <p:cNvGrpSpPr>
            <a:grpSpLocks/>
          </p:cNvGrpSpPr>
          <p:nvPr/>
        </p:nvGrpSpPr>
        <p:grpSpPr bwMode="auto">
          <a:xfrm>
            <a:off x="1022573" y="1853701"/>
            <a:ext cx="2074862" cy="832168"/>
            <a:chOff x="765101" y="962314"/>
            <a:chExt cx="1296144" cy="576064"/>
          </a:xfrm>
          <a:solidFill>
            <a:schemeClr val="accent5">
              <a:lumMod val="75000"/>
            </a:schemeClr>
          </a:solidFill>
        </p:grpSpPr>
        <p:sp>
          <p:nvSpPr>
            <p:cNvPr id="11" name="五边形 10"/>
            <p:cNvSpPr/>
            <p:nvPr/>
          </p:nvSpPr>
          <p:spPr>
            <a:xfrm>
              <a:off x="765101" y="962314"/>
              <a:ext cx="1296144" cy="576064"/>
            </a:xfrm>
            <a:prstGeom prst="homePlat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3200">
                <a:solidFill>
                  <a:srgbClr val="287ED3"/>
                </a:solidFill>
              </a:endParaRPr>
            </a:p>
          </p:txBody>
        </p:sp>
        <p:sp>
          <p:nvSpPr>
            <p:cNvPr id="12" name="TextBox 19"/>
            <p:cNvSpPr txBox="1">
              <a:spLocks noChangeArrowheads="1"/>
            </p:cNvSpPr>
            <p:nvPr/>
          </p:nvSpPr>
          <p:spPr bwMode="auto">
            <a:xfrm>
              <a:off x="1265214" y="1053288"/>
              <a:ext cx="259557" cy="447419"/>
            </a:xfrm>
            <a:prstGeom prst="rect">
              <a:avLst/>
            </a:prstGeom>
            <a:grpFill/>
            <a:ln w="9525">
              <a:noFill/>
              <a:miter lim="800000"/>
              <a:headEnd/>
              <a:tailEnd/>
            </a:ln>
          </p:spPr>
          <p:txBody>
            <a:bodyPr wrap="none">
              <a:spAutoFit/>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r>
                <a:rPr lang="en-US" altLang="zh-CN" sz="3600" b="1" dirty="0">
                  <a:solidFill>
                    <a:schemeClr val="bg1"/>
                  </a:solidFill>
                  <a:latin typeface="+mj-lt"/>
                  <a:ea typeface="微软雅黑" panose="020B0503020204020204" pitchFamily="34" charset="-122"/>
                </a:rPr>
                <a:t>1</a:t>
              </a:r>
              <a:endParaRPr lang="zh-CN" altLang="en-US" sz="3600" b="1" dirty="0">
                <a:solidFill>
                  <a:schemeClr val="bg1"/>
                </a:solidFill>
                <a:latin typeface="+mj-lt"/>
                <a:ea typeface="微软雅黑" panose="020B0503020204020204" pitchFamily="34" charset="-122"/>
              </a:endParaRPr>
            </a:p>
          </p:txBody>
        </p:sp>
      </p:grpSp>
      <p:grpSp>
        <p:nvGrpSpPr>
          <p:cNvPr id="13" name="组合 12"/>
          <p:cNvGrpSpPr>
            <a:grpSpLocks/>
          </p:cNvGrpSpPr>
          <p:nvPr/>
        </p:nvGrpSpPr>
        <p:grpSpPr bwMode="auto">
          <a:xfrm>
            <a:off x="1022573" y="3198313"/>
            <a:ext cx="2074862" cy="832168"/>
            <a:chOff x="765101" y="2306083"/>
            <a:chExt cx="1296144" cy="576064"/>
          </a:xfrm>
          <a:solidFill>
            <a:schemeClr val="accent5">
              <a:lumMod val="75000"/>
            </a:schemeClr>
          </a:solidFill>
        </p:grpSpPr>
        <p:sp>
          <p:nvSpPr>
            <p:cNvPr id="14" name="五边形 13"/>
            <p:cNvSpPr/>
            <p:nvPr/>
          </p:nvSpPr>
          <p:spPr>
            <a:xfrm>
              <a:off x="765101" y="2306083"/>
              <a:ext cx="1296144" cy="576064"/>
            </a:xfrm>
            <a:prstGeom prst="homePlat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3200">
                <a:solidFill>
                  <a:srgbClr val="287ED3"/>
                </a:solidFill>
              </a:endParaRPr>
            </a:p>
          </p:txBody>
        </p:sp>
        <p:sp>
          <p:nvSpPr>
            <p:cNvPr id="15" name="TextBox 20"/>
            <p:cNvSpPr txBox="1">
              <a:spLocks noChangeArrowheads="1"/>
            </p:cNvSpPr>
            <p:nvPr/>
          </p:nvSpPr>
          <p:spPr bwMode="auto">
            <a:xfrm>
              <a:off x="1271948" y="2409975"/>
              <a:ext cx="260559" cy="447419"/>
            </a:xfrm>
            <a:prstGeom prst="rect">
              <a:avLst/>
            </a:prstGeom>
            <a:grpFill/>
            <a:ln w="9525">
              <a:noFill/>
              <a:miter lim="800000"/>
              <a:headEnd/>
              <a:tailEnd/>
            </a:ln>
          </p:spPr>
          <p:txBody>
            <a:bodyPr wrap="none">
              <a:spAutoFit/>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r>
                <a:rPr lang="en-US" altLang="zh-CN" sz="3600" b="1" dirty="0">
                  <a:solidFill>
                    <a:schemeClr val="bg1"/>
                  </a:solidFill>
                  <a:latin typeface="+mj-lt"/>
                  <a:ea typeface="微软雅黑" panose="020B0503020204020204" pitchFamily="34" charset="-122"/>
                </a:rPr>
                <a:t>2</a:t>
              </a:r>
              <a:endParaRPr lang="zh-CN" altLang="en-US" sz="3600" b="1" dirty="0">
                <a:solidFill>
                  <a:schemeClr val="bg1"/>
                </a:solidFill>
                <a:latin typeface="+mj-lt"/>
                <a:ea typeface="微软雅黑" panose="020B0503020204020204" pitchFamily="34" charset="-122"/>
              </a:endParaRPr>
            </a:p>
          </p:txBody>
        </p:sp>
      </p:grpSp>
      <p:grpSp>
        <p:nvGrpSpPr>
          <p:cNvPr id="16" name="组合 15"/>
          <p:cNvGrpSpPr>
            <a:grpSpLocks/>
          </p:cNvGrpSpPr>
          <p:nvPr/>
        </p:nvGrpSpPr>
        <p:grpSpPr bwMode="auto">
          <a:xfrm>
            <a:off x="1022573" y="4540901"/>
            <a:ext cx="2074862" cy="832168"/>
            <a:chOff x="765101" y="3649852"/>
            <a:chExt cx="1296144" cy="576064"/>
          </a:xfrm>
          <a:solidFill>
            <a:schemeClr val="accent5">
              <a:lumMod val="75000"/>
            </a:schemeClr>
          </a:solidFill>
        </p:grpSpPr>
        <p:sp>
          <p:nvSpPr>
            <p:cNvPr id="17" name="五边形 16"/>
            <p:cNvSpPr/>
            <p:nvPr/>
          </p:nvSpPr>
          <p:spPr>
            <a:xfrm>
              <a:off x="765101" y="3649852"/>
              <a:ext cx="1296144" cy="576064"/>
            </a:xfrm>
            <a:prstGeom prst="homePlat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3200">
                <a:solidFill>
                  <a:srgbClr val="287ED3"/>
                </a:solidFill>
              </a:endParaRPr>
            </a:p>
          </p:txBody>
        </p:sp>
        <p:sp>
          <p:nvSpPr>
            <p:cNvPr id="18" name="TextBox 21"/>
            <p:cNvSpPr txBox="1">
              <a:spLocks noChangeArrowheads="1"/>
            </p:cNvSpPr>
            <p:nvPr/>
          </p:nvSpPr>
          <p:spPr bwMode="auto">
            <a:xfrm>
              <a:off x="1271948" y="3766404"/>
              <a:ext cx="268570" cy="447419"/>
            </a:xfrm>
            <a:prstGeom prst="rect">
              <a:avLst/>
            </a:prstGeom>
            <a:grpFill/>
            <a:ln w="9525">
              <a:noFill/>
              <a:miter lim="800000"/>
              <a:headEnd/>
              <a:tailEnd/>
            </a:ln>
          </p:spPr>
          <p:txBody>
            <a:bodyPr wrap="none">
              <a:spAutoFit/>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r>
                <a:rPr lang="en-US" altLang="zh-CN" sz="3600" b="1" dirty="0">
                  <a:solidFill>
                    <a:schemeClr val="bg1"/>
                  </a:solidFill>
                  <a:latin typeface="+mj-lt"/>
                  <a:ea typeface="微软雅黑" panose="020B0503020204020204" pitchFamily="34" charset="-122"/>
                </a:rPr>
                <a:t>3</a:t>
              </a:r>
              <a:endParaRPr lang="zh-CN" altLang="en-US" sz="3600" b="1" dirty="0">
                <a:solidFill>
                  <a:schemeClr val="bg1"/>
                </a:solidFill>
                <a:latin typeface="+mj-lt"/>
                <a:ea typeface="微软雅黑" panose="020B0503020204020204" pitchFamily="34" charset="-122"/>
              </a:endParaRPr>
            </a:p>
          </p:txBody>
        </p:sp>
      </p:grpSp>
      <p:cxnSp>
        <p:nvCxnSpPr>
          <p:cNvPr id="19" name="直接连接符 18"/>
          <p:cNvCxnSpPr/>
          <p:nvPr/>
        </p:nvCxnSpPr>
        <p:spPr>
          <a:xfrm>
            <a:off x="3088592" y="2265627"/>
            <a:ext cx="3563937" cy="0"/>
          </a:xfrm>
          <a:prstGeom prst="line">
            <a:avLst/>
          </a:prstGeom>
          <a:ln>
            <a:tailEnd type="oval"/>
          </a:ln>
        </p:spPr>
        <p:style>
          <a:lnRef idx="3">
            <a:schemeClr val="accent5"/>
          </a:lnRef>
          <a:fillRef idx="0">
            <a:schemeClr val="accent5"/>
          </a:fillRef>
          <a:effectRef idx="2">
            <a:schemeClr val="accent5"/>
          </a:effectRef>
          <a:fontRef idx="minor">
            <a:schemeClr val="tx1"/>
          </a:fontRef>
        </p:style>
      </p:cxnSp>
      <p:cxnSp>
        <p:nvCxnSpPr>
          <p:cNvPr id="20" name="直接连接符 19"/>
          <p:cNvCxnSpPr/>
          <p:nvPr/>
        </p:nvCxnSpPr>
        <p:spPr>
          <a:xfrm>
            <a:off x="3088592" y="3619285"/>
            <a:ext cx="3563937" cy="0"/>
          </a:xfrm>
          <a:prstGeom prst="line">
            <a:avLst/>
          </a:prstGeom>
          <a:ln>
            <a:tailEnd type="oval"/>
          </a:ln>
        </p:spPr>
        <p:style>
          <a:lnRef idx="3">
            <a:schemeClr val="accent5"/>
          </a:lnRef>
          <a:fillRef idx="0">
            <a:schemeClr val="accent5"/>
          </a:fillRef>
          <a:effectRef idx="2">
            <a:schemeClr val="accent5"/>
          </a:effectRef>
          <a:fontRef idx="minor">
            <a:schemeClr val="tx1"/>
          </a:fontRef>
        </p:style>
      </p:cxnSp>
      <p:cxnSp>
        <p:nvCxnSpPr>
          <p:cNvPr id="21" name="直接连接符 20"/>
          <p:cNvCxnSpPr/>
          <p:nvPr/>
        </p:nvCxnSpPr>
        <p:spPr>
          <a:xfrm>
            <a:off x="3091767" y="4942632"/>
            <a:ext cx="3563937" cy="0"/>
          </a:xfrm>
          <a:prstGeom prst="line">
            <a:avLst/>
          </a:prstGeom>
          <a:ln>
            <a:tailEnd type="oval"/>
          </a:ln>
        </p:spPr>
        <p:style>
          <a:lnRef idx="3">
            <a:schemeClr val="accent5"/>
          </a:lnRef>
          <a:fillRef idx="0">
            <a:schemeClr val="accent5"/>
          </a:fillRef>
          <a:effectRef idx="2">
            <a:schemeClr val="accent5"/>
          </a:effectRef>
          <a:fontRef idx="minor">
            <a:schemeClr val="tx1"/>
          </a:fontRef>
        </p:style>
      </p:cxnSp>
      <p:sp>
        <p:nvSpPr>
          <p:cNvPr id="40" name="TextBox 47"/>
          <p:cNvSpPr txBox="1"/>
          <p:nvPr/>
        </p:nvSpPr>
        <p:spPr bwMode="auto">
          <a:xfrm>
            <a:off x="3097435" y="1643676"/>
            <a:ext cx="8027764" cy="584775"/>
          </a:xfrm>
          <a:prstGeom prst="rect">
            <a:avLst/>
          </a:prstGeom>
          <a:noFill/>
        </p:spPr>
        <p:txBody>
          <a:bodyPr wrap="square">
            <a:spAutoFit/>
          </a:bodyPr>
          <a:lstStyle/>
          <a:p>
            <a:pPr lvl="0">
              <a:defRPr/>
            </a:pPr>
            <a:r>
              <a:rPr lang="zh-CN" altLang="en-US" sz="1600" dirty="0" smtClean="0"/>
              <a:t>本文采用的是新浪微博数据，数据比较单一，</a:t>
            </a:r>
            <a:r>
              <a:rPr lang="zh-CN" altLang="zh-CN" sz="1600" dirty="0" smtClean="0"/>
              <a:t>更全面的获取其它数据集，在更多的数据集上进行分析、实验和研究。</a:t>
            </a:r>
            <a:endParaRPr lang="zh-CN" altLang="en-US" sz="1600" dirty="0">
              <a:latin typeface="微软雅黑" panose="020B0503020204020204" pitchFamily="34" charset="-122"/>
              <a:ea typeface="微软雅黑" panose="020B0503020204020204" pitchFamily="34" charset="-122"/>
            </a:endParaRPr>
          </a:p>
        </p:txBody>
      </p:sp>
      <p:sp>
        <p:nvSpPr>
          <p:cNvPr id="43" name="TextBox 47"/>
          <p:cNvSpPr txBox="1"/>
          <p:nvPr/>
        </p:nvSpPr>
        <p:spPr bwMode="auto">
          <a:xfrm>
            <a:off x="3062393" y="2985444"/>
            <a:ext cx="8027765" cy="584775"/>
          </a:xfrm>
          <a:prstGeom prst="rect">
            <a:avLst/>
          </a:prstGeom>
          <a:noFill/>
        </p:spPr>
        <p:txBody>
          <a:bodyPr wrap="square">
            <a:spAutoFit/>
          </a:bodyPr>
          <a:lstStyle/>
          <a:p>
            <a:pPr lvl="0"/>
            <a:r>
              <a:rPr lang="zh-CN" altLang="en-US" sz="1600" dirty="0" smtClean="0"/>
              <a:t>本文采用词典方式进行情感分析，在未来将会考虑</a:t>
            </a:r>
            <a:r>
              <a:rPr lang="zh-CN" altLang="zh-CN" sz="1600" dirty="0" smtClean="0"/>
              <a:t>采用</a:t>
            </a:r>
            <a:r>
              <a:rPr lang="zh-CN" altLang="zh-CN" sz="1600" dirty="0"/>
              <a:t>机器学习的方法来对文本进行情感分析</a:t>
            </a:r>
            <a:r>
              <a:rPr lang="zh-CN" altLang="zh-CN" sz="1600" dirty="0" smtClean="0"/>
              <a:t>，对</a:t>
            </a:r>
            <a:r>
              <a:rPr lang="zh-CN" altLang="zh-CN" sz="1600" dirty="0"/>
              <a:t>用户进行精准的推荐</a:t>
            </a:r>
            <a:r>
              <a:rPr lang="zh-CN" altLang="zh-CN" sz="1600" dirty="0" smtClean="0"/>
              <a:t>。</a:t>
            </a:r>
            <a:endParaRPr lang="zh-CN" altLang="en-US" sz="1600" dirty="0">
              <a:latin typeface="微软雅黑" panose="020B0503020204020204" pitchFamily="34" charset="-122"/>
              <a:ea typeface="微软雅黑" panose="020B0503020204020204" pitchFamily="34" charset="-122"/>
            </a:endParaRPr>
          </a:p>
        </p:txBody>
      </p:sp>
      <p:sp>
        <p:nvSpPr>
          <p:cNvPr id="44" name="TextBox 47"/>
          <p:cNvSpPr txBox="1"/>
          <p:nvPr/>
        </p:nvSpPr>
        <p:spPr bwMode="auto">
          <a:xfrm>
            <a:off x="3065689" y="4326861"/>
            <a:ext cx="8027765" cy="584775"/>
          </a:xfrm>
          <a:prstGeom prst="rect">
            <a:avLst/>
          </a:prstGeom>
          <a:noFill/>
        </p:spPr>
        <p:txBody>
          <a:bodyPr wrap="square">
            <a:spAutoFit/>
          </a:bodyPr>
          <a:lstStyle/>
          <a:p>
            <a:pPr lvl="0"/>
            <a:r>
              <a:rPr lang="zh-CN" altLang="zh-CN" sz="1600" dirty="0" smtClean="0"/>
              <a:t>随着</a:t>
            </a:r>
            <a:r>
              <a:rPr lang="zh-CN" altLang="zh-CN" sz="1600" dirty="0"/>
              <a:t>技术的发展，云计算和大数据技术的普及</a:t>
            </a:r>
            <a:r>
              <a:rPr lang="zh-CN" altLang="zh-CN" sz="1600" dirty="0" smtClean="0"/>
              <a:t>，我</a:t>
            </a:r>
            <a:r>
              <a:rPr lang="zh-CN" altLang="zh-CN" sz="1600" dirty="0"/>
              <a:t>将考虑结合大数据和并行计算技术对现有算法进行改进，提高计算的效率和推荐的性能</a:t>
            </a:r>
            <a:r>
              <a:rPr lang="zh-CN" altLang="zh-CN" sz="1600" dirty="0" smtClean="0"/>
              <a:t>。</a:t>
            </a:r>
            <a:endParaRPr lang="zh-CN" altLang="en-US" sz="16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864265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表格 4"/>
          <p:cNvGraphicFramePr>
            <a:graphicFrameLocks noGrp="1"/>
          </p:cNvGraphicFramePr>
          <p:nvPr>
            <p:extLst>
              <p:ext uri="{D42A27DB-BD31-4B8C-83A1-F6EECF244321}">
                <p14:modId xmlns:p14="http://schemas.microsoft.com/office/powerpoint/2010/main" val="2404751013"/>
              </p:ext>
            </p:extLst>
          </p:nvPr>
        </p:nvGraphicFramePr>
        <p:xfrm>
          <a:off x="1447799" y="892629"/>
          <a:ext cx="9100457" cy="5349750"/>
        </p:xfrm>
        <a:graphic>
          <a:graphicData uri="http://schemas.openxmlformats.org/drawingml/2006/table">
            <a:tbl>
              <a:tblPr firstRow="1" bandRow="1">
                <a:tableStyleId>{5C22544A-7EE6-4342-B048-85BDC9FD1C3A}</a:tableStyleId>
              </a:tblPr>
              <a:tblGrid>
                <a:gridCol w="9100457"/>
              </a:tblGrid>
              <a:tr h="979277">
                <a:tc>
                  <a:txBody>
                    <a:bodyPr/>
                    <a:lstStyle/>
                    <a:p>
                      <a:pPr algn="ctr">
                        <a:spcBef>
                          <a:spcPct val="0"/>
                        </a:spcBef>
                      </a:pPr>
                      <a:r>
                        <a:rPr lang="zh-CN" altLang="en-US" sz="3200" b="1" dirty="0" smtClean="0">
                          <a:latin typeface="+mj-lt"/>
                          <a:ea typeface="宋体" panose="02010600030101010101" pitchFamily="2" charset="-122"/>
                          <a:cs typeface="仿宋_GB2312"/>
                        </a:rPr>
                        <a:t>从事的科研工作及成果</a:t>
                      </a:r>
                      <a:endParaRPr lang="zh-CN" altLang="en-US" sz="3200" b="1" dirty="0">
                        <a:latin typeface="+mj-lt"/>
                        <a:ea typeface="宋体" panose="02010600030101010101" pitchFamily="2" charset="-122"/>
                        <a:cs typeface="仿宋_GB2312"/>
                      </a:endParaRPr>
                    </a:p>
                  </a:txBody>
                  <a:tcPr anchor="ctr">
                    <a:lnL w="12700" cmpd="sng">
                      <a:noFill/>
                    </a:lnL>
                    <a:lnR w="12700"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accent6">
                        <a:lumMod val="50000"/>
                      </a:schemeClr>
                    </a:solidFill>
                  </a:tcPr>
                </a:tc>
              </a:tr>
              <a:tr h="164233">
                <a:tc>
                  <a:txBody>
                    <a:bodyPr/>
                    <a:lstStyle/>
                    <a:p>
                      <a:endParaRPr lang="zh-CN" altLang="en-US" sz="300" dirty="0">
                        <a:latin typeface="+mj-lt"/>
                        <a:ea typeface="宋体" panose="02010600030101010101" pitchFamily="2" charset="-122"/>
                      </a:endParaRPr>
                    </a:p>
                  </a:txBody>
                  <a:tcPr>
                    <a:lnL w="12700" cmpd="sng">
                      <a:noFill/>
                    </a:lnL>
                    <a:lnR w="12700" cap="flat" cmpd="sng" algn="ctr">
                      <a:noFill/>
                      <a:prstDash val="solid"/>
                      <a:round/>
                      <a:headEnd type="none" w="med" len="med"/>
                      <a:tailEnd type="none" w="med" len="med"/>
                    </a:lnR>
                    <a:lnT w="381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r>
              <a:tr h="3961890">
                <a:tc>
                  <a:txBody>
                    <a:bodyPr/>
                    <a:lstStyle/>
                    <a:p>
                      <a:r>
                        <a:rPr lang="zh-CN" altLang="zh-CN" sz="1800" b="1" kern="1200" dirty="0" smtClean="0">
                          <a:solidFill>
                            <a:schemeClr val="dk1"/>
                          </a:solidFill>
                          <a:effectLst/>
                          <a:latin typeface="+mj-lt"/>
                          <a:ea typeface="宋体" panose="02010600030101010101" pitchFamily="2" charset="-122"/>
                          <a:cs typeface="+mn-cs"/>
                        </a:rPr>
                        <a:t>参与科研项目：</a:t>
                      </a:r>
                      <a:endParaRPr lang="zh-CN" altLang="zh-CN" sz="1800" kern="1200" dirty="0" smtClean="0">
                        <a:solidFill>
                          <a:schemeClr val="dk1"/>
                        </a:solidFill>
                        <a:effectLst/>
                        <a:latin typeface="+mj-lt"/>
                        <a:ea typeface="宋体" panose="02010600030101010101" pitchFamily="2" charset="-122"/>
                        <a:cs typeface="+mn-cs"/>
                      </a:endParaRPr>
                    </a:p>
                    <a:p>
                      <a:pPr lvl="0" fontAlgn="base"/>
                      <a:r>
                        <a:rPr lang="zh-CN" altLang="zh-CN" sz="1800" kern="1200" dirty="0" smtClean="0">
                          <a:solidFill>
                            <a:schemeClr val="dk1"/>
                          </a:solidFill>
                          <a:effectLst/>
                          <a:latin typeface="+mj-lt"/>
                          <a:ea typeface="宋体" panose="02010600030101010101" pitchFamily="2" charset="-122"/>
                          <a:cs typeface="+mn-cs"/>
                        </a:rPr>
                        <a:t>国家自然科学基金项目</a:t>
                      </a:r>
                      <a:r>
                        <a:rPr lang="en-US" altLang="zh-CN" sz="1800" kern="1200" dirty="0" smtClean="0">
                          <a:solidFill>
                            <a:schemeClr val="dk1"/>
                          </a:solidFill>
                          <a:effectLst/>
                          <a:latin typeface="+mj-lt"/>
                          <a:ea typeface="宋体" panose="02010600030101010101" pitchFamily="2" charset="-122"/>
                          <a:cs typeface="+mn-cs"/>
                        </a:rPr>
                        <a:t>(61075019)</a:t>
                      </a:r>
                      <a:r>
                        <a:rPr lang="zh-CN" altLang="zh-CN" sz="1800" kern="1200" dirty="0" smtClean="0">
                          <a:solidFill>
                            <a:schemeClr val="dk1"/>
                          </a:solidFill>
                          <a:effectLst/>
                          <a:latin typeface="+mj-lt"/>
                          <a:ea typeface="宋体" panose="02010600030101010101" pitchFamily="2" charset="-122"/>
                          <a:cs typeface="+mn-cs"/>
                        </a:rPr>
                        <a:t>，项目名称：三支决策聚类理论与方法研究，项目参与年限：</a:t>
                      </a:r>
                      <a:r>
                        <a:rPr lang="en-US" altLang="zh-CN" sz="1800" kern="1200" dirty="0" smtClean="0">
                          <a:solidFill>
                            <a:schemeClr val="dk1"/>
                          </a:solidFill>
                          <a:effectLst/>
                          <a:latin typeface="+mj-lt"/>
                          <a:ea typeface="宋体" panose="02010600030101010101" pitchFamily="2" charset="-122"/>
                          <a:cs typeface="+mn-cs"/>
                        </a:rPr>
                        <a:t>2014.1-2017.12</a:t>
                      </a:r>
                      <a:endParaRPr lang="zh-CN" altLang="zh-CN" sz="1800" kern="1200" dirty="0" smtClean="0">
                        <a:solidFill>
                          <a:schemeClr val="dk1"/>
                        </a:solidFill>
                        <a:effectLst/>
                        <a:latin typeface="+mj-lt"/>
                        <a:ea typeface="宋体" panose="02010600030101010101" pitchFamily="2" charset="-122"/>
                        <a:cs typeface="+mn-cs"/>
                      </a:endParaRPr>
                    </a:p>
                    <a:p>
                      <a:pPr lvl="0" fontAlgn="base"/>
                      <a:r>
                        <a:rPr lang="zh-CN" altLang="zh-CN" sz="1800" kern="1200" dirty="0" smtClean="0">
                          <a:solidFill>
                            <a:schemeClr val="dk1"/>
                          </a:solidFill>
                          <a:effectLst/>
                          <a:latin typeface="+mj-lt"/>
                          <a:ea typeface="宋体" panose="02010600030101010101" pitchFamily="2" charset="-122"/>
                          <a:cs typeface="+mn-cs"/>
                        </a:rPr>
                        <a:t>重庆市自然科学基金项目</a:t>
                      </a:r>
                      <a:r>
                        <a:rPr lang="en-US" altLang="zh-CN" sz="1800" kern="1200" dirty="0" smtClean="0">
                          <a:solidFill>
                            <a:schemeClr val="dk1"/>
                          </a:solidFill>
                          <a:effectLst/>
                          <a:latin typeface="+mj-lt"/>
                          <a:ea typeface="宋体" panose="02010600030101010101" pitchFamily="2" charset="-122"/>
                          <a:cs typeface="+mn-cs"/>
                        </a:rPr>
                        <a:t>(</a:t>
                      </a:r>
                      <a:r>
                        <a:rPr lang="en-US" altLang="zh-CN" sz="1800" kern="1200" dirty="0" err="1" smtClean="0">
                          <a:solidFill>
                            <a:schemeClr val="dk1"/>
                          </a:solidFill>
                          <a:effectLst/>
                          <a:latin typeface="+mj-lt"/>
                          <a:ea typeface="宋体" panose="02010600030101010101" pitchFamily="2" charset="-122"/>
                          <a:cs typeface="+mn-cs"/>
                        </a:rPr>
                        <a:t>CSTC2014jcyjA40047</a:t>
                      </a:r>
                      <a:r>
                        <a:rPr lang="en-US" altLang="zh-CN" sz="1800" kern="1200" dirty="0" smtClean="0">
                          <a:solidFill>
                            <a:schemeClr val="dk1"/>
                          </a:solidFill>
                          <a:effectLst/>
                          <a:latin typeface="+mj-lt"/>
                          <a:ea typeface="宋体" panose="02010600030101010101" pitchFamily="2" charset="-122"/>
                          <a:cs typeface="+mn-cs"/>
                        </a:rPr>
                        <a:t>)</a:t>
                      </a:r>
                      <a:r>
                        <a:rPr lang="zh-CN" altLang="zh-CN" sz="1800" kern="1200" dirty="0" smtClean="0">
                          <a:solidFill>
                            <a:schemeClr val="dk1"/>
                          </a:solidFill>
                          <a:effectLst/>
                          <a:latin typeface="+mj-lt"/>
                          <a:ea typeface="宋体" panose="02010600030101010101" pitchFamily="2" charset="-122"/>
                          <a:cs typeface="+mn-cs"/>
                        </a:rPr>
                        <a:t>；项目名称：多智能体网络分组一致动力学行为分析与研究，项目参与年限：</a:t>
                      </a:r>
                      <a:r>
                        <a:rPr lang="en-US" altLang="zh-CN" sz="1800" kern="1200" dirty="0" smtClean="0">
                          <a:solidFill>
                            <a:schemeClr val="dk1"/>
                          </a:solidFill>
                          <a:effectLst/>
                          <a:latin typeface="+mj-lt"/>
                          <a:ea typeface="宋体" panose="02010600030101010101" pitchFamily="2" charset="-122"/>
                          <a:cs typeface="+mn-cs"/>
                        </a:rPr>
                        <a:t>2014.07-2017.06</a:t>
                      </a:r>
                      <a:endParaRPr lang="zh-CN" altLang="zh-CN" sz="1800" kern="1200" dirty="0" smtClean="0">
                        <a:solidFill>
                          <a:schemeClr val="dk1"/>
                        </a:solidFill>
                        <a:effectLst/>
                        <a:latin typeface="+mj-lt"/>
                        <a:ea typeface="宋体" panose="02010600030101010101" pitchFamily="2" charset="-122"/>
                        <a:cs typeface="+mn-cs"/>
                      </a:endParaRPr>
                    </a:p>
                    <a:p>
                      <a:pPr lvl="0" fontAlgn="base"/>
                      <a:r>
                        <a:rPr lang="zh-CN" altLang="zh-CN" sz="1800" kern="1200" dirty="0" smtClean="0">
                          <a:solidFill>
                            <a:schemeClr val="dk1"/>
                          </a:solidFill>
                          <a:effectLst/>
                          <a:latin typeface="+mj-lt"/>
                          <a:ea typeface="宋体" panose="02010600030101010101" pitchFamily="2" charset="-122"/>
                          <a:cs typeface="+mn-cs"/>
                        </a:rPr>
                        <a:t>重庆市教委研究项目</a:t>
                      </a:r>
                      <a:r>
                        <a:rPr lang="en-US" altLang="zh-CN" sz="1800" kern="1200" dirty="0" smtClean="0">
                          <a:solidFill>
                            <a:schemeClr val="dk1"/>
                          </a:solidFill>
                          <a:effectLst/>
                          <a:latin typeface="+mj-lt"/>
                          <a:ea typeface="宋体" panose="02010600030101010101" pitchFamily="2" charset="-122"/>
                          <a:cs typeface="+mn-cs"/>
                        </a:rPr>
                        <a:t>(</a:t>
                      </a:r>
                      <a:r>
                        <a:rPr lang="en-US" altLang="zh-CN" sz="1800" kern="1200" dirty="0" err="1" smtClean="0">
                          <a:solidFill>
                            <a:schemeClr val="dk1"/>
                          </a:solidFill>
                          <a:effectLst/>
                          <a:latin typeface="+mj-lt"/>
                          <a:ea typeface="宋体" panose="02010600030101010101" pitchFamily="2" charset="-122"/>
                          <a:cs typeface="+mn-cs"/>
                        </a:rPr>
                        <a:t>KJ1400403</a:t>
                      </a:r>
                      <a:r>
                        <a:rPr lang="en-US" altLang="zh-CN" sz="1800" kern="1200" dirty="0" smtClean="0">
                          <a:solidFill>
                            <a:schemeClr val="dk1"/>
                          </a:solidFill>
                          <a:effectLst/>
                          <a:latin typeface="+mj-lt"/>
                          <a:ea typeface="宋体" panose="02010600030101010101" pitchFamily="2" charset="-122"/>
                          <a:cs typeface="+mn-cs"/>
                        </a:rPr>
                        <a:t>)</a:t>
                      </a:r>
                      <a:r>
                        <a:rPr lang="zh-CN" altLang="zh-CN" sz="1800" kern="1200" dirty="0" smtClean="0">
                          <a:solidFill>
                            <a:schemeClr val="dk1"/>
                          </a:solidFill>
                          <a:effectLst/>
                          <a:latin typeface="+mj-lt"/>
                          <a:ea typeface="宋体" panose="02010600030101010101" pitchFamily="2" charset="-122"/>
                          <a:cs typeface="+mn-cs"/>
                        </a:rPr>
                        <a:t>；项目名称：多智能体复杂网络的牵制一致性研究；项目参与年限：</a:t>
                      </a:r>
                      <a:r>
                        <a:rPr lang="en-US" altLang="zh-CN" sz="1800" kern="1200" dirty="0" smtClean="0">
                          <a:solidFill>
                            <a:schemeClr val="dk1"/>
                          </a:solidFill>
                          <a:effectLst/>
                          <a:latin typeface="+mj-lt"/>
                          <a:ea typeface="宋体" panose="02010600030101010101" pitchFamily="2" charset="-122"/>
                          <a:cs typeface="+mn-cs"/>
                        </a:rPr>
                        <a:t>2014.1-2015.12</a:t>
                      </a:r>
                      <a:endParaRPr lang="zh-CN" altLang="zh-CN" sz="1800" kern="1200" dirty="0" smtClean="0">
                        <a:solidFill>
                          <a:schemeClr val="dk1"/>
                        </a:solidFill>
                        <a:effectLst/>
                        <a:latin typeface="+mj-lt"/>
                        <a:ea typeface="宋体" panose="02010600030101010101" pitchFamily="2" charset="-122"/>
                        <a:cs typeface="+mn-cs"/>
                      </a:endParaRPr>
                    </a:p>
                    <a:p>
                      <a:pPr lvl="0" fontAlgn="base"/>
                      <a:r>
                        <a:rPr lang="zh-CN" altLang="zh-CN" sz="1800" kern="1200" dirty="0" smtClean="0">
                          <a:solidFill>
                            <a:schemeClr val="dk1"/>
                          </a:solidFill>
                          <a:effectLst/>
                          <a:latin typeface="+mj-lt"/>
                          <a:ea typeface="宋体" panose="02010600030101010101" pitchFamily="2" charset="-122"/>
                          <a:cs typeface="+mn-cs"/>
                        </a:rPr>
                        <a:t>重庆邮电大学博士启动项目</a:t>
                      </a:r>
                      <a:r>
                        <a:rPr lang="en-US" altLang="zh-CN" sz="1800" kern="1200" dirty="0" smtClean="0">
                          <a:solidFill>
                            <a:schemeClr val="dk1"/>
                          </a:solidFill>
                          <a:effectLst/>
                          <a:latin typeface="+mj-lt"/>
                          <a:ea typeface="宋体" panose="02010600030101010101" pitchFamily="2" charset="-122"/>
                          <a:cs typeface="+mn-cs"/>
                        </a:rPr>
                        <a:t>(</a:t>
                      </a:r>
                      <a:r>
                        <a:rPr lang="en-US" altLang="zh-CN" sz="1800" kern="1200" dirty="0" err="1" smtClean="0">
                          <a:solidFill>
                            <a:schemeClr val="dk1"/>
                          </a:solidFill>
                          <a:effectLst/>
                          <a:latin typeface="+mj-lt"/>
                          <a:ea typeface="宋体" panose="02010600030101010101" pitchFamily="2" charset="-122"/>
                          <a:cs typeface="+mn-cs"/>
                        </a:rPr>
                        <a:t>A2014</a:t>
                      </a:r>
                      <a:r>
                        <a:rPr lang="en-US" altLang="zh-CN" sz="1800" kern="1200" dirty="0" smtClean="0">
                          <a:solidFill>
                            <a:schemeClr val="dk1"/>
                          </a:solidFill>
                          <a:effectLst/>
                          <a:latin typeface="+mj-lt"/>
                          <a:ea typeface="宋体" panose="02010600030101010101" pitchFamily="2" charset="-122"/>
                          <a:cs typeface="+mn-cs"/>
                        </a:rPr>
                        <a:t>-20)</a:t>
                      </a:r>
                      <a:r>
                        <a:rPr lang="zh-CN" altLang="zh-CN" sz="1800" kern="1200" dirty="0" smtClean="0">
                          <a:solidFill>
                            <a:schemeClr val="dk1"/>
                          </a:solidFill>
                          <a:effectLst/>
                          <a:latin typeface="+mj-lt"/>
                          <a:ea typeface="宋体" panose="02010600030101010101" pitchFamily="2" charset="-122"/>
                          <a:cs typeface="+mn-cs"/>
                        </a:rPr>
                        <a:t>；项目名称：多智能体网络分组一致性问题研究；项目参与年限：</a:t>
                      </a:r>
                      <a:r>
                        <a:rPr lang="en-US" altLang="zh-CN" sz="1800" kern="1200" dirty="0" smtClean="0">
                          <a:solidFill>
                            <a:schemeClr val="dk1"/>
                          </a:solidFill>
                          <a:effectLst/>
                          <a:latin typeface="+mj-lt"/>
                          <a:ea typeface="宋体" panose="02010600030101010101" pitchFamily="2" charset="-122"/>
                          <a:cs typeface="+mn-cs"/>
                        </a:rPr>
                        <a:t>2014.1-2017.9</a:t>
                      </a:r>
                      <a:endParaRPr lang="zh-CN" altLang="zh-CN" sz="1800" kern="1200" dirty="0" smtClean="0">
                        <a:solidFill>
                          <a:schemeClr val="dk1"/>
                        </a:solidFill>
                        <a:effectLst/>
                        <a:latin typeface="+mj-lt"/>
                        <a:ea typeface="宋体" panose="02010600030101010101" pitchFamily="2" charset="-122"/>
                        <a:cs typeface="+mn-cs"/>
                      </a:endParaRPr>
                    </a:p>
                    <a:p>
                      <a:pPr fontAlgn="base"/>
                      <a:r>
                        <a:rPr lang="en-US" altLang="zh-CN" sz="1800" kern="1200" dirty="0" smtClean="0">
                          <a:solidFill>
                            <a:schemeClr val="dk1"/>
                          </a:solidFill>
                          <a:effectLst/>
                          <a:latin typeface="+mj-lt"/>
                          <a:ea typeface="宋体" panose="02010600030101010101" pitchFamily="2" charset="-122"/>
                          <a:cs typeface="+mn-cs"/>
                        </a:rPr>
                        <a:t> </a:t>
                      </a:r>
                      <a:endParaRPr lang="zh-CN" altLang="zh-CN" sz="1800" kern="1200" dirty="0" smtClean="0">
                        <a:solidFill>
                          <a:schemeClr val="dk1"/>
                        </a:solidFill>
                        <a:effectLst/>
                        <a:latin typeface="+mj-lt"/>
                        <a:ea typeface="宋体" panose="02010600030101010101" pitchFamily="2" charset="-122"/>
                        <a:cs typeface="+mn-cs"/>
                      </a:endParaRPr>
                    </a:p>
                    <a:p>
                      <a:r>
                        <a:rPr lang="zh-CN" altLang="zh-CN" sz="1800" b="1" kern="1200" dirty="0" smtClean="0">
                          <a:solidFill>
                            <a:schemeClr val="dk1"/>
                          </a:solidFill>
                          <a:effectLst/>
                          <a:latin typeface="+mj-lt"/>
                          <a:ea typeface="宋体" panose="02010600030101010101" pitchFamily="2" charset="-122"/>
                          <a:cs typeface="+mn-cs"/>
                        </a:rPr>
                        <a:t>发表及完成论文：</a:t>
                      </a:r>
                      <a:endParaRPr lang="zh-CN" altLang="zh-CN" sz="1800" kern="1200" dirty="0" smtClean="0">
                        <a:solidFill>
                          <a:schemeClr val="dk1"/>
                        </a:solidFill>
                        <a:effectLst/>
                        <a:latin typeface="+mj-lt"/>
                        <a:ea typeface="宋体" panose="02010600030101010101" pitchFamily="2" charset="-122"/>
                        <a:cs typeface="+mn-cs"/>
                      </a:endParaRPr>
                    </a:p>
                    <a:p>
                      <a:pPr lvl="0"/>
                      <a:r>
                        <a:rPr lang="zh-CN" altLang="zh-CN" sz="1800" kern="1200" dirty="0" smtClean="0">
                          <a:solidFill>
                            <a:schemeClr val="dk1"/>
                          </a:solidFill>
                          <a:effectLst/>
                          <a:latin typeface="+mj-lt"/>
                          <a:ea typeface="宋体" panose="02010600030101010101" pitchFamily="2" charset="-122"/>
                          <a:cs typeface="+mn-cs"/>
                        </a:rPr>
                        <a:t>刘群，</a:t>
                      </a:r>
                      <a:r>
                        <a:rPr lang="zh-CN" altLang="zh-CN" sz="1800" b="1" kern="1200" dirty="0" smtClean="0">
                          <a:solidFill>
                            <a:schemeClr val="dk1"/>
                          </a:solidFill>
                          <a:effectLst/>
                          <a:latin typeface="+mj-lt"/>
                          <a:ea typeface="宋体" panose="02010600030101010101" pitchFamily="2" charset="-122"/>
                          <a:cs typeface="+mn-cs"/>
                        </a:rPr>
                        <a:t>孙红涛</a:t>
                      </a:r>
                      <a:r>
                        <a:rPr lang="zh-CN" altLang="zh-CN" sz="1800" kern="1200" dirty="0" smtClean="0">
                          <a:solidFill>
                            <a:schemeClr val="dk1"/>
                          </a:solidFill>
                          <a:effectLst/>
                          <a:latin typeface="+mj-lt"/>
                          <a:ea typeface="宋体" panose="02010600030101010101" pitchFamily="2" charset="-122"/>
                          <a:cs typeface="+mn-cs"/>
                        </a:rPr>
                        <a:t>，纪良浩</a:t>
                      </a:r>
                      <a:r>
                        <a:rPr lang="en-US" altLang="zh-CN" sz="1800" kern="1200" dirty="0" smtClean="0">
                          <a:solidFill>
                            <a:schemeClr val="dk1"/>
                          </a:solidFill>
                          <a:effectLst/>
                          <a:latin typeface="+mj-lt"/>
                          <a:ea typeface="宋体" panose="02010600030101010101" pitchFamily="2" charset="-122"/>
                          <a:cs typeface="+mn-cs"/>
                        </a:rPr>
                        <a:t>.</a:t>
                      </a:r>
                      <a:r>
                        <a:rPr lang="zh-CN" altLang="zh-CN" sz="1800" kern="1200" dirty="0" smtClean="0">
                          <a:solidFill>
                            <a:schemeClr val="dk1"/>
                          </a:solidFill>
                          <a:effectLst/>
                          <a:latin typeface="+mj-lt"/>
                          <a:ea typeface="宋体" panose="02010600030101010101" pitchFamily="2" charset="-122"/>
                          <a:cs typeface="+mn-cs"/>
                        </a:rPr>
                        <a:t>一种融合文本语义和情感分析的好友推荐方法研究</a:t>
                      </a:r>
                      <a:r>
                        <a:rPr lang="en-US" altLang="zh-CN" sz="1800" kern="1200" dirty="0" smtClean="0">
                          <a:solidFill>
                            <a:schemeClr val="dk1"/>
                          </a:solidFill>
                          <a:effectLst/>
                          <a:latin typeface="+mj-lt"/>
                          <a:ea typeface="宋体" panose="02010600030101010101" pitchFamily="2" charset="-122"/>
                          <a:cs typeface="+mn-cs"/>
                        </a:rPr>
                        <a:t>[J].(</a:t>
                      </a:r>
                      <a:r>
                        <a:rPr lang="zh-CN" altLang="zh-CN" sz="1800" kern="1200" dirty="0" smtClean="0">
                          <a:solidFill>
                            <a:schemeClr val="dk1"/>
                          </a:solidFill>
                          <a:effectLst/>
                          <a:latin typeface="+mj-lt"/>
                          <a:ea typeface="宋体" panose="02010600030101010101" pitchFamily="2" charset="-122"/>
                          <a:cs typeface="+mn-cs"/>
                        </a:rPr>
                        <a:t>二类期刊，已录用</a:t>
                      </a:r>
                      <a:r>
                        <a:rPr lang="en-US" altLang="zh-CN" sz="1800" kern="1200" dirty="0" smtClean="0">
                          <a:solidFill>
                            <a:schemeClr val="dk1"/>
                          </a:solidFill>
                          <a:effectLst/>
                          <a:latin typeface="+mj-lt"/>
                          <a:ea typeface="宋体" panose="02010600030101010101" pitchFamily="2" charset="-122"/>
                          <a:cs typeface="+mn-cs"/>
                        </a:rPr>
                        <a:t>)</a:t>
                      </a:r>
                      <a:endParaRPr lang="zh-CN" altLang="zh-CN" sz="1800" kern="1200" dirty="0" smtClean="0">
                        <a:solidFill>
                          <a:schemeClr val="dk1"/>
                        </a:solidFill>
                        <a:effectLst/>
                        <a:latin typeface="+mj-lt"/>
                        <a:ea typeface="宋体" panose="02010600030101010101" pitchFamily="2" charset="-122"/>
                        <a:cs typeface="+mn-cs"/>
                      </a:endParaRPr>
                    </a:p>
                    <a:p>
                      <a:pPr lvl="0"/>
                      <a:r>
                        <a:rPr lang="zh-CN" altLang="zh-CN" sz="1800" kern="1200" dirty="0" smtClean="0">
                          <a:solidFill>
                            <a:schemeClr val="dk1"/>
                          </a:solidFill>
                          <a:effectLst/>
                          <a:latin typeface="+mj-lt"/>
                          <a:ea typeface="宋体" panose="02010600030101010101" pitchFamily="2" charset="-122"/>
                          <a:cs typeface="+mn-cs"/>
                        </a:rPr>
                        <a:t>刘荣鑫，</a:t>
                      </a:r>
                      <a:r>
                        <a:rPr lang="zh-CN" altLang="zh-CN" sz="1800" b="1" kern="1200" dirty="0" smtClean="0">
                          <a:solidFill>
                            <a:schemeClr val="dk1"/>
                          </a:solidFill>
                          <a:effectLst/>
                          <a:latin typeface="+mj-lt"/>
                          <a:ea typeface="宋体" panose="02010600030101010101" pitchFamily="2" charset="-122"/>
                          <a:cs typeface="+mn-cs"/>
                        </a:rPr>
                        <a:t>孙红涛</a:t>
                      </a:r>
                      <a:r>
                        <a:rPr lang="zh-CN" altLang="zh-CN" sz="1800" kern="1200" dirty="0" smtClean="0">
                          <a:solidFill>
                            <a:schemeClr val="dk1"/>
                          </a:solidFill>
                          <a:effectLst/>
                          <a:latin typeface="+mj-lt"/>
                          <a:ea typeface="宋体" panose="02010600030101010101" pitchFamily="2" charset="-122"/>
                          <a:cs typeface="+mn-cs"/>
                        </a:rPr>
                        <a:t>，李晓冰，杨鸿滟，刘群，一种基于</a:t>
                      </a:r>
                      <a:r>
                        <a:rPr lang="en-US" altLang="zh-CN" sz="1800" kern="1200" dirty="0" err="1" smtClean="0">
                          <a:solidFill>
                            <a:schemeClr val="dk1"/>
                          </a:solidFill>
                          <a:effectLst/>
                          <a:latin typeface="+mj-lt"/>
                          <a:ea typeface="宋体" panose="02010600030101010101" pitchFamily="2" charset="-122"/>
                          <a:cs typeface="+mn-cs"/>
                        </a:rPr>
                        <a:t>LBS</a:t>
                      </a:r>
                      <a:r>
                        <a:rPr lang="zh-CN" altLang="zh-CN" sz="1800" kern="1200" dirty="0" smtClean="0">
                          <a:solidFill>
                            <a:schemeClr val="dk1"/>
                          </a:solidFill>
                          <a:effectLst/>
                          <a:latin typeface="+mj-lt"/>
                          <a:ea typeface="宋体" panose="02010600030101010101" pitchFamily="2" charset="-122"/>
                          <a:cs typeface="+mn-cs"/>
                        </a:rPr>
                        <a:t>的微信用户行为的交友方式</a:t>
                      </a:r>
                      <a:r>
                        <a:rPr lang="en-US" altLang="zh-CN" sz="1800" kern="1200" dirty="0" smtClean="0">
                          <a:solidFill>
                            <a:schemeClr val="dk1"/>
                          </a:solidFill>
                          <a:effectLst/>
                          <a:latin typeface="+mj-lt"/>
                          <a:ea typeface="宋体" panose="02010600030101010101" pitchFamily="2" charset="-122"/>
                          <a:cs typeface="+mn-cs"/>
                        </a:rPr>
                        <a:t>[P].(</a:t>
                      </a:r>
                      <a:r>
                        <a:rPr lang="zh-CN" altLang="zh-CN" sz="1800" kern="1200" dirty="0" smtClean="0">
                          <a:solidFill>
                            <a:schemeClr val="dk1"/>
                          </a:solidFill>
                          <a:effectLst/>
                          <a:latin typeface="+mj-lt"/>
                          <a:ea typeface="宋体" panose="02010600030101010101" pitchFamily="2" charset="-122"/>
                          <a:cs typeface="+mn-cs"/>
                        </a:rPr>
                        <a:t>已申请</a:t>
                      </a:r>
                      <a:r>
                        <a:rPr lang="en-US" altLang="zh-CN" sz="1800" kern="1200" dirty="0" smtClean="0">
                          <a:solidFill>
                            <a:schemeClr val="dk1"/>
                          </a:solidFill>
                          <a:effectLst/>
                          <a:latin typeface="+mj-lt"/>
                          <a:ea typeface="宋体" panose="02010600030101010101" pitchFamily="2" charset="-122"/>
                          <a:cs typeface="+mn-cs"/>
                        </a:rPr>
                        <a:t>)</a:t>
                      </a:r>
                      <a:endParaRPr lang="zh-CN" altLang="zh-CN" sz="1800" kern="1200" dirty="0" smtClean="0">
                        <a:solidFill>
                          <a:schemeClr val="dk1"/>
                        </a:solidFill>
                        <a:effectLst/>
                        <a:latin typeface="+mj-lt"/>
                        <a:ea typeface="宋体" panose="02010600030101010101" pitchFamily="2" charset="-122"/>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ap="flat" cmpd="sng" algn="ctr">
                      <a:noFill/>
                      <a:prstDash val="solid"/>
                      <a:round/>
                      <a:headEnd type="none" w="med" len="med"/>
                      <a:tailEnd type="none" w="med" len="med"/>
                    </a:lnTlToBr>
                    <a:lnBlToTr w="12700" cmpd="sng">
                      <a:noFill/>
                      <a:prstDash val="solid"/>
                    </a:lnBlToTr>
                    <a:solidFill>
                      <a:schemeClr val="bg1">
                        <a:lumMod val="95000"/>
                      </a:schemeClr>
                    </a:solidFill>
                  </a:tcPr>
                </a:tc>
              </a:tr>
            </a:tbl>
          </a:graphicData>
        </a:graphic>
      </p:graphicFrame>
    </p:spTree>
    <p:extLst>
      <p:ext uri="{BB962C8B-B14F-4D97-AF65-F5344CB8AC3E}">
        <p14:creationId xmlns:p14="http://schemas.microsoft.com/office/powerpoint/2010/main" val="2035214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表格 2"/>
          <p:cNvGraphicFramePr>
            <a:graphicFrameLocks noGrp="1"/>
          </p:cNvGraphicFramePr>
          <p:nvPr>
            <p:extLst>
              <p:ext uri="{D42A27DB-BD31-4B8C-83A1-F6EECF244321}">
                <p14:modId xmlns:p14="http://schemas.microsoft.com/office/powerpoint/2010/main" val="1911120794"/>
              </p:ext>
            </p:extLst>
          </p:nvPr>
        </p:nvGraphicFramePr>
        <p:xfrm>
          <a:off x="1447799" y="892629"/>
          <a:ext cx="9100457" cy="5105400"/>
        </p:xfrm>
        <a:graphic>
          <a:graphicData uri="http://schemas.openxmlformats.org/drawingml/2006/table">
            <a:tbl>
              <a:tblPr firstRow="1" bandRow="1">
                <a:tableStyleId>{5C22544A-7EE6-4342-B048-85BDC9FD1C3A}</a:tableStyleId>
              </a:tblPr>
              <a:tblGrid>
                <a:gridCol w="9100457"/>
              </a:tblGrid>
              <a:tr h="979277">
                <a:tc>
                  <a:txBody>
                    <a:bodyPr/>
                    <a:lstStyle/>
                    <a:p>
                      <a:pPr algn="ctr" eaLnBrk="1" hangingPunct="1">
                        <a:spcBef>
                          <a:spcPct val="0"/>
                        </a:spcBef>
                        <a:buFont typeface="Arial" panose="020B0604020202020204" pitchFamily="34" charset="0"/>
                        <a:buNone/>
                      </a:pPr>
                      <a:r>
                        <a:rPr lang="zh-CN" altLang="en-US" sz="3200" b="1" kern="1200" dirty="0" smtClean="0">
                          <a:solidFill>
                            <a:schemeClr val="lt1"/>
                          </a:solidFill>
                          <a:latin typeface="+mj-lt"/>
                          <a:ea typeface="宋体" panose="02010600030101010101" pitchFamily="2" charset="-122"/>
                          <a:cs typeface="仿宋_GB2312"/>
                          <a:sym typeface="微软雅黑" panose="020B0503020204020204" pitchFamily="34" charset="-122"/>
                        </a:rPr>
                        <a:t>致谢</a:t>
                      </a:r>
                      <a:endParaRPr lang="zh-CN" altLang="zh-CN" sz="3200" b="1" kern="1200" dirty="0">
                        <a:solidFill>
                          <a:schemeClr val="lt1"/>
                        </a:solidFill>
                        <a:latin typeface="+mj-lt"/>
                        <a:ea typeface="宋体" panose="02010600030101010101" pitchFamily="2" charset="-122"/>
                        <a:cs typeface="仿宋_GB2312"/>
                        <a:sym typeface="微软雅黑" panose="020B0503020204020204" pitchFamily="34" charset="-122"/>
                      </a:endParaRPr>
                    </a:p>
                  </a:txBody>
                  <a:tcPr anchor="ctr">
                    <a:lnL w="12700" cmpd="sng">
                      <a:noFill/>
                    </a:lnL>
                    <a:lnR w="12700"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accent6">
                        <a:lumMod val="50000"/>
                      </a:schemeClr>
                    </a:solidFill>
                  </a:tcPr>
                </a:tc>
              </a:tr>
              <a:tr h="164233">
                <a:tc>
                  <a:txBody>
                    <a:bodyPr/>
                    <a:lstStyle/>
                    <a:p>
                      <a:endParaRPr lang="zh-CN" altLang="en-US" sz="300" dirty="0">
                        <a:latin typeface="宋体" panose="02010600030101010101" pitchFamily="2" charset="-122"/>
                        <a:ea typeface="宋体" panose="02010600030101010101" pitchFamily="2" charset="-122"/>
                      </a:endParaRPr>
                    </a:p>
                  </a:txBody>
                  <a:tcPr>
                    <a:lnL w="12700" cmpd="sng">
                      <a:noFill/>
                    </a:lnL>
                    <a:lnR w="12700" cap="flat" cmpd="sng" algn="ctr">
                      <a:noFill/>
                      <a:prstDash val="solid"/>
                      <a:round/>
                      <a:headEnd type="none" w="med" len="med"/>
                      <a:tailEnd type="none" w="med" len="med"/>
                    </a:lnR>
                    <a:lnT w="381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r>
              <a:tr h="3961890">
                <a:tc>
                  <a:txBody>
                    <a:bodyPr/>
                    <a:lstStyle/>
                    <a:p>
                      <a:pPr eaLnBrk="1" hangingPunct="1">
                        <a:lnSpc>
                          <a:spcPct val="200000"/>
                        </a:lnSpc>
                        <a:buFont typeface="Wingdings" panose="05000000000000000000" pitchFamily="2" charset="2"/>
                        <a:buChar char="Ø"/>
                      </a:pPr>
                      <a:r>
                        <a:rPr lang="zh-CN" altLang="en-US" sz="2000" b="1" dirty="0" smtClean="0">
                          <a:latin typeface="宋体" panose="02010600030101010101" pitchFamily="2" charset="-122"/>
                          <a:ea typeface="宋体" panose="02010600030101010101" pitchFamily="2" charset="-122"/>
                          <a:cs typeface="Levenim MT" panose="02010502060101010101" pitchFamily="2" charset="-79"/>
                        </a:rPr>
                        <a:t>衷心感谢导师</a:t>
                      </a:r>
                      <a:r>
                        <a:rPr lang="zh-CN" altLang="en-US" sz="2000" b="1" dirty="0" smtClean="0">
                          <a:solidFill>
                            <a:srgbClr val="FF0000"/>
                          </a:solidFill>
                          <a:latin typeface="宋体" panose="02010600030101010101" pitchFamily="2" charset="-122"/>
                          <a:ea typeface="宋体" panose="02010600030101010101" pitchFamily="2" charset="-122"/>
                          <a:cs typeface="Levenim MT" panose="02010502060101010101" pitchFamily="2" charset="-79"/>
                        </a:rPr>
                        <a:t>刘群教授</a:t>
                      </a:r>
                      <a:r>
                        <a:rPr lang="zh-CN" altLang="en-US" sz="2000" b="1" dirty="0" smtClean="0">
                          <a:latin typeface="宋体" panose="02010600030101010101" pitchFamily="2" charset="-122"/>
                          <a:ea typeface="宋体" panose="02010600030101010101" pitchFamily="2" charset="-122"/>
                          <a:cs typeface="Levenim MT" panose="02010502060101010101" pitchFamily="2" charset="-79"/>
                        </a:rPr>
                        <a:t>三年的谆谆教导。</a:t>
                      </a:r>
                      <a:endParaRPr lang="en-US" altLang="zh-CN" sz="2000" b="1" dirty="0" smtClean="0">
                        <a:latin typeface="宋体" panose="02010600030101010101" pitchFamily="2" charset="-122"/>
                        <a:ea typeface="宋体" panose="02010600030101010101" pitchFamily="2" charset="-122"/>
                        <a:cs typeface="Levenim MT" panose="02010502060101010101" pitchFamily="2" charset="-79"/>
                      </a:endParaRPr>
                    </a:p>
                    <a:p>
                      <a:pPr eaLnBrk="1" hangingPunct="1">
                        <a:lnSpc>
                          <a:spcPct val="200000"/>
                        </a:lnSpc>
                        <a:spcBef>
                          <a:spcPct val="0"/>
                        </a:spcBef>
                        <a:buFont typeface="Wingdings" panose="05000000000000000000" pitchFamily="2" charset="2"/>
                        <a:buChar char="Ø"/>
                      </a:pPr>
                      <a:r>
                        <a:rPr lang="zh-CN" altLang="en-US" sz="2000" b="1" dirty="0" smtClean="0">
                          <a:latin typeface="宋体" panose="02010600030101010101" pitchFamily="2" charset="-122"/>
                          <a:ea typeface="宋体" panose="02010600030101010101" pitchFamily="2" charset="-122"/>
                          <a:cs typeface="Levenim MT" panose="02010502060101010101" pitchFamily="2" charset="-79"/>
                        </a:rPr>
                        <a:t>衷心感谢计算机学院的</a:t>
                      </a:r>
                      <a:r>
                        <a:rPr lang="zh-CN" altLang="en-US" sz="2000" b="1" kern="1200" dirty="0" smtClean="0">
                          <a:solidFill>
                            <a:srgbClr val="FF0000"/>
                          </a:solidFill>
                          <a:latin typeface="宋体" panose="02010600030101010101" pitchFamily="2" charset="-122"/>
                          <a:ea typeface="宋体" panose="02010600030101010101" pitchFamily="2" charset="-122"/>
                          <a:cs typeface="Levenim MT" panose="02010502060101010101" pitchFamily="2" charset="-79"/>
                        </a:rPr>
                        <a:t>各位老师</a:t>
                      </a:r>
                      <a:r>
                        <a:rPr lang="zh-CN" altLang="en-US" sz="2000" b="1" dirty="0" smtClean="0">
                          <a:latin typeface="宋体" panose="02010600030101010101" pitchFamily="2" charset="-122"/>
                          <a:ea typeface="宋体" panose="02010600030101010101" pitchFamily="2" charset="-122"/>
                          <a:cs typeface="Levenim MT" panose="02010502060101010101" pitchFamily="2" charset="-79"/>
                        </a:rPr>
                        <a:t>。</a:t>
                      </a:r>
                      <a:endParaRPr lang="en-US" altLang="zh-CN" sz="2000" b="1" dirty="0" smtClean="0">
                        <a:latin typeface="宋体" panose="02010600030101010101" pitchFamily="2" charset="-122"/>
                        <a:ea typeface="宋体" panose="02010600030101010101" pitchFamily="2" charset="-122"/>
                        <a:cs typeface="Levenim MT" panose="02010502060101010101" pitchFamily="2" charset="-79"/>
                      </a:endParaRPr>
                    </a:p>
                    <a:p>
                      <a:pPr eaLnBrk="1" hangingPunct="1">
                        <a:lnSpc>
                          <a:spcPct val="200000"/>
                        </a:lnSpc>
                        <a:spcBef>
                          <a:spcPct val="0"/>
                        </a:spcBef>
                        <a:buFont typeface="Wingdings" panose="05000000000000000000" pitchFamily="2" charset="2"/>
                        <a:buChar char="Ø"/>
                      </a:pPr>
                      <a:r>
                        <a:rPr lang="zh-CN" altLang="en-US" sz="2000" b="1" dirty="0" smtClean="0">
                          <a:latin typeface="宋体" panose="02010600030101010101" pitchFamily="2" charset="-122"/>
                          <a:ea typeface="宋体" panose="02010600030101010101" pitchFamily="2" charset="-122"/>
                          <a:cs typeface="Levenim MT" panose="02010502060101010101" pitchFamily="2" charset="-79"/>
                        </a:rPr>
                        <a:t>衷心感谢我的</a:t>
                      </a:r>
                      <a:r>
                        <a:rPr lang="zh-CN" altLang="en-US" sz="2000" b="1" kern="1200" dirty="0" smtClean="0">
                          <a:solidFill>
                            <a:srgbClr val="FF0000"/>
                          </a:solidFill>
                          <a:latin typeface="宋体" panose="02010600030101010101" pitchFamily="2" charset="-122"/>
                          <a:ea typeface="宋体" panose="02010600030101010101" pitchFamily="2" charset="-122"/>
                          <a:cs typeface="Levenim MT" panose="02010502060101010101" pitchFamily="2" charset="-79"/>
                        </a:rPr>
                        <a:t>家人</a:t>
                      </a:r>
                      <a:r>
                        <a:rPr lang="zh-CN" altLang="en-US" sz="2000" b="1" dirty="0" smtClean="0">
                          <a:latin typeface="宋体" panose="02010600030101010101" pitchFamily="2" charset="-122"/>
                          <a:ea typeface="宋体" panose="02010600030101010101" pitchFamily="2" charset="-122"/>
                          <a:cs typeface="Levenim MT" panose="02010502060101010101" pitchFamily="2" charset="-79"/>
                        </a:rPr>
                        <a:t>一直以来的支持。</a:t>
                      </a:r>
                      <a:endParaRPr lang="en-US" altLang="zh-CN" sz="2000" b="1" dirty="0" smtClean="0">
                        <a:latin typeface="宋体" panose="02010600030101010101" pitchFamily="2" charset="-122"/>
                        <a:ea typeface="宋体" panose="02010600030101010101" pitchFamily="2" charset="-122"/>
                        <a:cs typeface="Levenim MT" panose="02010502060101010101" pitchFamily="2" charset="-79"/>
                      </a:endParaRPr>
                    </a:p>
                    <a:p>
                      <a:pPr eaLnBrk="1" hangingPunct="1">
                        <a:lnSpc>
                          <a:spcPct val="200000"/>
                        </a:lnSpc>
                        <a:spcBef>
                          <a:spcPct val="0"/>
                        </a:spcBef>
                        <a:buFont typeface="Wingdings" panose="05000000000000000000" pitchFamily="2" charset="2"/>
                        <a:buChar char="Ø"/>
                      </a:pPr>
                      <a:r>
                        <a:rPr lang="zh-CN" altLang="en-US" sz="2000" b="1" dirty="0" smtClean="0">
                          <a:latin typeface="宋体" panose="02010600030101010101" pitchFamily="2" charset="-122"/>
                          <a:ea typeface="宋体" panose="02010600030101010101" pitchFamily="2" charset="-122"/>
                          <a:cs typeface="Levenim MT" panose="02010502060101010101" pitchFamily="2" charset="-79"/>
                        </a:rPr>
                        <a:t>衷心感谢所有帮助我的实验室</a:t>
                      </a:r>
                      <a:r>
                        <a:rPr lang="zh-CN" altLang="en-US" sz="2000" b="1" kern="1200" dirty="0" smtClean="0">
                          <a:solidFill>
                            <a:srgbClr val="FF0000"/>
                          </a:solidFill>
                          <a:latin typeface="宋体" panose="02010600030101010101" pitchFamily="2" charset="-122"/>
                          <a:ea typeface="宋体" panose="02010600030101010101" pitchFamily="2" charset="-122"/>
                          <a:cs typeface="Levenim MT" panose="02010502060101010101" pitchFamily="2" charset="-79"/>
                        </a:rPr>
                        <a:t>同门和同学</a:t>
                      </a:r>
                      <a:r>
                        <a:rPr lang="zh-CN" altLang="en-US" sz="2000" b="1" dirty="0" smtClean="0">
                          <a:latin typeface="宋体" panose="02010600030101010101" pitchFamily="2" charset="-122"/>
                          <a:ea typeface="宋体" panose="02010600030101010101" pitchFamily="2" charset="-122"/>
                          <a:cs typeface="Levenim MT" panose="02010502060101010101" pitchFamily="2" charset="-79"/>
                        </a:rPr>
                        <a:t>。</a:t>
                      </a:r>
                      <a:endParaRPr lang="en-US" altLang="zh-CN" sz="2000" b="1" dirty="0" smtClean="0">
                        <a:latin typeface="宋体" panose="02010600030101010101" pitchFamily="2" charset="-122"/>
                        <a:ea typeface="宋体" panose="02010600030101010101" pitchFamily="2" charset="-122"/>
                        <a:cs typeface="Levenim MT" panose="02010502060101010101" pitchFamily="2" charset="-79"/>
                      </a:endParaRPr>
                    </a:p>
                    <a:p>
                      <a:pPr eaLnBrk="1" hangingPunct="1">
                        <a:lnSpc>
                          <a:spcPct val="200000"/>
                        </a:lnSpc>
                        <a:spcBef>
                          <a:spcPct val="0"/>
                        </a:spcBef>
                        <a:buFont typeface="Wingdings" panose="05000000000000000000" pitchFamily="2" charset="2"/>
                        <a:buChar char="Ø"/>
                      </a:pPr>
                      <a:r>
                        <a:rPr lang="zh-CN" altLang="en-US" sz="2000" b="1" dirty="0" smtClean="0">
                          <a:latin typeface="宋体" panose="02010600030101010101" pitchFamily="2" charset="-122"/>
                          <a:ea typeface="宋体" panose="02010600030101010101" pitchFamily="2" charset="-122"/>
                          <a:cs typeface="Levenim MT" panose="02010502060101010101" pitchFamily="2" charset="-79"/>
                        </a:rPr>
                        <a:t>衷心感谢辛苦参加论文评阅和答辩的</a:t>
                      </a:r>
                      <a:r>
                        <a:rPr lang="zh-CN" altLang="en-US" sz="2000" b="1" kern="1200" dirty="0" smtClean="0">
                          <a:solidFill>
                            <a:srgbClr val="FF0000"/>
                          </a:solidFill>
                          <a:latin typeface="宋体" panose="02010600030101010101" pitchFamily="2" charset="-122"/>
                          <a:ea typeface="宋体" panose="02010600030101010101" pitchFamily="2" charset="-122"/>
                          <a:cs typeface="Levenim MT" panose="02010502060101010101" pitchFamily="2" charset="-79"/>
                        </a:rPr>
                        <a:t>各位专家</a:t>
                      </a:r>
                      <a:r>
                        <a:rPr lang="zh-CN" altLang="en-US" sz="2000" b="1" dirty="0" smtClean="0">
                          <a:latin typeface="宋体" panose="02010600030101010101" pitchFamily="2" charset="-122"/>
                          <a:ea typeface="宋体" panose="02010600030101010101" pitchFamily="2" charset="-122"/>
                          <a:cs typeface="Levenim MT" panose="02010502060101010101" pitchFamily="2" charset="-79"/>
                        </a:rPr>
                        <a:t>。</a:t>
                      </a:r>
                      <a:endParaRPr lang="zh-CN" altLang="en-US" sz="2000" b="1" dirty="0">
                        <a:latin typeface="宋体" panose="02010600030101010101" pitchFamily="2" charset="-122"/>
                        <a:ea typeface="宋体" panose="02010600030101010101" pitchFamily="2" charset="-122"/>
                        <a:cs typeface="Levenim MT" panose="02010502060101010101" pitchFamily="2" charset="-79"/>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ap="flat" cmpd="sng" algn="ctr">
                      <a:noFill/>
                      <a:prstDash val="solid"/>
                      <a:round/>
                      <a:headEnd type="none" w="med" len="med"/>
                      <a:tailEnd type="none" w="med" len="med"/>
                    </a:lnTlToBr>
                    <a:lnBlToTr w="12700" cmpd="sng">
                      <a:noFill/>
                      <a:prstDash val="solid"/>
                    </a:lnBlToTr>
                    <a:solidFill>
                      <a:schemeClr val="bg1">
                        <a:lumMod val="95000"/>
                      </a:schemeClr>
                    </a:solidFill>
                  </a:tcPr>
                </a:tc>
              </a:tr>
            </a:tbl>
          </a:graphicData>
        </a:graphic>
      </p:graphicFrame>
    </p:spTree>
    <p:extLst>
      <p:ext uri="{BB962C8B-B14F-4D97-AF65-F5344CB8AC3E}">
        <p14:creationId xmlns:p14="http://schemas.microsoft.com/office/powerpoint/2010/main" val="832680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50359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p:txBody>
          <a:bodyPr/>
          <a:lstStyle/>
          <a:p>
            <a:r>
              <a:rPr lang="zh-CN" altLang="en-US" dirty="0" smtClean="0"/>
              <a:t>研究背景</a:t>
            </a:r>
            <a:endParaRPr lang="zh-CN" altLang="en-US" dirty="0"/>
          </a:p>
        </p:txBody>
      </p:sp>
      <p:pic>
        <p:nvPicPr>
          <p:cNvPr id="3" name="Picture 2" descr="http://comp.quanjing.com/monkey006/mya09043.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86097" y="3017715"/>
            <a:ext cx="3143159" cy="3130903"/>
          </a:xfrm>
          <a:prstGeom prst="rect">
            <a:avLst/>
          </a:prstGeom>
          <a:noFill/>
          <a:extLst>
            <a:ext uri="{909E8E84-426E-40DD-AFC4-6F175D3DCCD1}">
              <a14:hiddenFill xmlns:a14="http://schemas.microsoft.com/office/drawing/2010/main">
                <a:solidFill>
                  <a:srgbClr val="FFFFFF"/>
                </a:solidFill>
              </a14:hiddenFill>
            </a:ext>
          </a:extLst>
        </p:spPr>
      </p:pic>
      <p:sp>
        <p:nvSpPr>
          <p:cNvPr id="4" name="左右箭头 3"/>
          <p:cNvSpPr/>
          <p:nvPr/>
        </p:nvSpPr>
        <p:spPr>
          <a:xfrm>
            <a:off x="5148836" y="4354566"/>
            <a:ext cx="2253449" cy="571399"/>
          </a:xfrm>
          <a:prstGeom prst="leftRightArrow">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zh-CN" altLang="en-US"/>
          </a:p>
        </p:txBody>
      </p:sp>
      <p:pic>
        <p:nvPicPr>
          <p:cNvPr id="5" name="Picture 6" descr="http://www.hooxiao.com/uploadfile/2012/1127/20121127120232265.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7392" b="10855"/>
          <a:stretch/>
        </p:blipFill>
        <p:spPr bwMode="auto">
          <a:xfrm>
            <a:off x="1534887" y="3017715"/>
            <a:ext cx="3230137" cy="3130903"/>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p:cNvSpPr txBox="1"/>
          <p:nvPr/>
        </p:nvSpPr>
        <p:spPr>
          <a:xfrm>
            <a:off x="1231641" y="749042"/>
            <a:ext cx="10655559" cy="2308324"/>
          </a:xfrm>
          <a:prstGeom prst="rect">
            <a:avLst/>
          </a:prstGeom>
          <a:noFill/>
        </p:spPr>
        <p:txBody>
          <a:bodyPr wrap="square" rtlCol="0">
            <a:spAutoFit/>
          </a:bodyPr>
          <a:lstStyle/>
          <a:p>
            <a:pPr>
              <a:lnSpc>
                <a:spcPct val="150000"/>
              </a:lnSpc>
            </a:pPr>
            <a:r>
              <a:rPr lang="zh-CN" altLang="zh-CN" sz="2400" dirty="0">
                <a:latin typeface="宋体" panose="02010600030101010101" pitchFamily="2" charset="-122"/>
                <a:ea typeface="宋体" panose="02010600030101010101" pitchFamily="2" charset="-122"/>
              </a:rPr>
              <a:t>随着移动互联网的出现，人与人之间可以随时随地的进行交流沟通，交流变得更加方便快捷。社交网络</a:t>
            </a:r>
            <a:r>
              <a:rPr lang="en-US" altLang="zh-CN" sz="2400" dirty="0">
                <a:latin typeface="宋体" panose="02010600030101010101" pitchFamily="2" charset="-122"/>
                <a:ea typeface="宋体" panose="02010600030101010101" pitchFamily="2" charset="-122"/>
              </a:rPr>
              <a:t>(</a:t>
            </a:r>
            <a:r>
              <a:rPr lang="en-US" altLang="zh-CN" sz="2400" dirty="0" err="1">
                <a:latin typeface="+mj-lt"/>
                <a:ea typeface="宋体" panose="02010600030101010101" pitchFamily="2" charset="-122"/>
              </a:rPr>
              <a:t>SNS</a:t>
            </a:r>
            <a:r>
              <a:rPr lang="en-US" altLang="zh-CN" sz="2400" dirty="0">
                <a:latin typeface="宋体" panose="02010600030101010101" pitchFamily="2" charset="-122"/>
                <a:ea typeface="宋体" panose="02010600030101010101" pitchFamily="2" charset="-122"/>
              </a:rPr>
              <a:t>)</a:t>
            </a:r>
            <a:r>
              <a:rPr lang="zh-CN" altLang="zh-CN" sz="2400" dirty="0">
                <a:latin typeface="宋体" panose="02010600030101010101" pitchFamily="2" charset="-122"/>
                <a:ea typeface="宋体" panose="02010600030101010101" pitchFamily="2" charset="-122"/>
              </a:rPr>
              <a:t>正在以一种新兴的姿态进入人们的生活，各种社交网站也层出不穷，它们给人们的生活带来了便利同时也正在逐渐的改变人们的生活方式和社交方式。</a:t>
            </a:r>
            <a:endParaRPr lang="zh-CN" altLang="en-US" sz="2400"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381509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zh-CN" altLang="en-US" dirty="0" smtClean="0"/>
              <a:t>研究意义</a:t>
            </a:r>
            <a:endParaRPr lang="zh-CN" altLang="en-US" dirty="0"/>
          </a:p>
        </p:txBody>
      </p:sp>
      <p:pic>
        <p:nvPicPr>
          <p:cNvPr id="1028" name="Picture 4" descr="http://www.mtrend.net.cn/uploads/baodao/58811359891889.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77362" y="16147840"/>
            <a:ext cx="6220799" cy="4665600"/>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p:cNvSpPr txBox="1"/>
          <p:nvPr/>
        </p:nvSpPr>
        <p:spPr>
          <a:xfrm>
            <a:off x="1022573" y="917579"/>
            <a:ext cx="9842983" cy="1661993"/>
          </a:xfrm>
          <a:prstGeom prst="rect">
            <a:avLst/>
          </a:prstGeom>
          <a:noFill/>
        </p:spPr>
        <p:txBody>
          <a:bodyPr wrap="square" rtlCol="0">
            <a:spAutoFit/>
          </a:bodyPr>
          <a:lstStyle/>
          <a:p>
            <a:r>
              <a:rPr lang="zh-CN" altLang="zh-CN" sz="2800" dirty="0">
                <a:latin typeface="宋体" panose="02010600030101010101" pitchFamily="2" charset="-122"/>
                <a:ea typeface="宋体" panose="02010600030101010101" pitchFamily="2" charset="-122"/>
              </a:rPr>
              <a:t>社交网络和互联网信息传播的主导因素是人与人的关系</a:t>
            </a:r>
            <a:r>
              <a:rPr lang="zh-CN" altLang="zh-CN" sz="2800" dirty="0" smtClean="0">
                <a:latin typeface="宋体" panose="02010600030101010101" pitchFamily="2" charset="-122"/>
                <a:ea typeface="宋体" panose="02010600030101010101" pitchFamily="2" charset="-122"/>
              </a:rPr>
              <a:t>，</a:t>
            </a:r>
            <a:r>
              <a:rPr lang="zh-CN" altLang="en-US" sz="2800" dirty="0" smtClean="0">
                <a:latin typeface="宋体" panose="02010600030101010101" pitchFamily="2" charset="-122"/>
                <a:ea typeface="宋体" panose="02010600030101010101" pitchFamily="2" charset="-122"/>
              </a:rPr>
              <a:t>好友推荐能</a:t>
            </a:r>
            <a:r>
              <a:rPr lang="zh-CN" altLang="zh-CN" sz="2800" dirty="0" smtClean="0">
                <a:latin typeface="宋体" panose="02010600030101010101" pitchFamily="2" charset="-122"/>
                <a:ea typeface="宋体" panose="02010600030101010101" pitchFamily="2" charset="-122"/>
              </a:rPr>
              <a:t>提升</a:t>
            </a:r>
            <a:r>
              <a:rPr lang="zh-CN" altLang="zh-CN" sz="2800" dirty="0">
                <a:latin typeface="宋体" panose="02010600030101010101" pitchFamily="2" charset="-122"/>
                <a:ea typeface="宋体" panose="02010600030101010101" pitchFamily="2" charset="-122"/>
              </a:rPr>
              <a:t>社交网站中用户的满意度</a:t>
            </a:r>
            <a:r>
              <a:rPr lang="zh-CN" altLang="zh-CN" sz="2800" dirty="0" smtClean="0">
                <a:latin typeface="宋体" panose="02010600030101010101" pitchFamily="2" charset="-122"/>
                <a:ea typeface="宋体" panose="02010600030101010101" pitchFamily="2" charset="-122"/>
              </a:rPr>
              <a:t>，</a:t>
            </a:r>
            <a:r>
              <a:rPr lang="zh-CN" altLang="en-US" sz="2800" dirty="0">
                <a:latin typeface="宋体" panose="02010600030101010101" pitchFamily="2" charset="-122"/>
                <a:ea typeface="宋体" panose="02010600030101010101" pitchFamily="2" charset="-122"/>
              </a:rPr>
              <a:t>并</a:t>
            </a:r>
            <a:r>
              <a:rPr lang="zh-CN" altLang="zh-CN" sz="2800" dirty="0" smtClean="0">
                <a:latin typeface="宋体" panose="02010600030101010101" pitchFamily="2" charset="-122"/>
                <a:ea typeface="宋体" panose="02010600030101010101" pitchFamily="2" charset="-122"/>
              </a:rPr>
              <a:t>增强</a:t>
            </a:r>
            <a:r>
              <a:rPr lang="zh-CN" altLang="zh-CN" sz="2800" dirty="0">
                <a:latin typeface="宋体" panose="02010600030101010101" pitchFamily="2" charset="-122"/>
                <a:ea typeface="宋体" panose="02010600030101010101" pitchFamily="2" charset="-122"/>
              </a:rPr>
              <a:t>用户和社交网站</a:t>
            </a:r>
            <a:r>
              <a:rPr lang="zh-CN" altLang="zh-CN" sz="2800" dirty="0" smtClean="0">
                <a:latin typeface="宋体" panose="02010600030101010101" pitchFamily="2" charset="-122"/>
                <a:ea typeface="宋体" panose="02010600030101010101" pitchFamily="2" charset="-122"/>
              </a:rPr>
              <a:t>之间的</a:t>
            </a:r>
            <a:r>
              <a:rPr lang="zh-CN" altLang="zh-CN" sz="2800" dirty="0">
                <a:latin typeface="宋体" panose="02010600030101010101" pitchFamily="2" charset="-122"/>
                <a:ea typeface="宋体" panose="02010600030101010101" pitchFamily="2" charset="-122"/>
              </a:rPr>
              <a:t>黏性</a:t>
            </a:r>
            <a:r>
              <a:rPr lang="zh-CN" altLang="zh-CN" sz="2800" dirty="0" smtClean="0">
                <a:latin typeface="宋体" panose="02010600030101010101" pitchFamily="2" charset="-122"/>
                <a:ea typeface="宋体" panose="02010600030101010101" pitchFamily="2" charset="-122"/>
              </a:rPr>
              <a:t>。</a:t>
            </a:r>
            <a:r>
              <a:rPr lang="zh-CN" altLang="en-US" sz="2800" dirty="0" smtClean="0">
                <a:latin typeface="宋体" panose="02010600030101010101" pitchFamily="2" charset="-122"/>
                <a:ea typeface="宋体" panose="02010600030101010101" pitchFamily="2" charset="-122"/>
              </a:rPr>
              <a:t>这</a:t>
            </a:r>
            <a:r>
              <a:rPr lang="zh-CN" altLang="zh-CN" sz="2800" dirty="0" smtClean="0">
                <a:latin typeface="宋体" panose="02010600030101010101" pitchFamily="2" charset="-122"/>
                <a:ea typeface="宋体" panose="02010600030101010101" pitchFamily="2" charset="-122"/>
              </a:rPr>
              <a:t>对于</a:t>
            </a:r>
            <a:r>
              <a:rPr lang="zh-CN" altLang="zh-CN" sz="2800" dirty="0">
                <a:latin typeface="宋体" panose="02010600030101010101" pitchFamily="2" charset="-122"/>
                <a:ea typeface="宋体" panose="02010600030101010101" pitchFamily="2" charset="-122"/>
              </a:rPr>
              <a:t>社交网站和用户来说都很有意义。</a:t>
            </a:r>
          </a:p>
          <a:p>
            <a:endParaRPr lang="zh-CN" altLang="en-US" dirty="0"/>
          </a:p>
        </p:txBody>
      </p:sp>
      <p:pic>
        <p:nvPicPr>
          <p:cNvPr id="5" name="图片 4"/>
          <p:cNvPicPr>
            <a:picLocks noChangeAspect="1"/>
          </p:cNvPicPr>
          <p:nvPr/>
        </p:nvPicPr>
        <p:blipFill>
          <a:blip r:embed="rId4"/>
          <a:stretch>
            <a:fillRect/>
          </a:stretch>
        </p:blipFill>
        <p:spPr>
          <a:xfrm>
            <a:off x="1225316" y="3417848"/>
            <a:ext cx="3293409" cy="2443945"/>
          </a:xfrm>
          <a:prstGeom prst="rect">
            <a:avLst/>
          </a:prstGeom>
        </p:spPr>
      </p:pic>
      <p:pic>
        <p:nvPicPr>
          <p:cNvPr id="7" name="图片 6"/>
          <p:cNvPicPr>
            <a:picLocks noChangeAspect="1"/>
          </p:cNvPicPr>
          <p:nvPr/>
        </p:nvPicPr>
        <p:blipFill>
          <a:blip r:embed="rId5"/>
          <a:stretch>
            <a:fillRect/>
          </a:stretch>
        </p:blipFill>
        <p:spPr>
          <a:xfrm>
            <a:off x="6387078" y="3441347"/>
            <a:ext cx="3400992" cy="2420446"/>
          </a:xfrm>
          <a:prstGeom prst="rect">
            <a:avLst/>
          </a:prstGeom>
        </p:spPr>
      </p:pic>
      <p:sp>
        <p:nvSpPr>
          <p:cNvPr id="8" name="矩形 1"/>
          <p:cNvSpPr>
            <a:spLocks noChangeArrowheads="1"/>
          </p:cNvSpPr>
          <p:nvPr/>
        </p:nvSpPr>
        <p:spPr bwMode="auto">
          <a:xfrm>
            <a:off x="1022573" y="6097503"/>
            <a:ext cx="7975588"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r>
              <a:rPr lang="zh-CN" altLang="en-US" sz="1800" b="1" dirty="0" smtClean="0">
                <a:latin typeface="华文楷体" panose="02010600040101010101" pitchFamily="2" charset="-122"/>
                <a:ea typeface="华文楷体" panose="02010600040101010101" pitchFamily="2" charset="-122"/>
                <a:sym typeface="华文楷体" panose="02010600040101010101" pitchFamily="2" charset="-122"/>
              </a:rPr>
              <a:t>好友推荐功能在社交网站以及各种应用中，具有较强的实用性且</a:t>
            </a:r>
            <a:r>
              <a:rPr lang="zh-CN" altLang="zh-CN" sz="1800" b="1" dirty="0" smtClean="0">
                <a:latin typeface="华文楷体" panose="02010600040101010101" pitchFamily="2" charset="-122"/>
                <a:ea typeface="华文楷体" panose="02010600040101010101" pitchFamily="2" charset="-122"/>
              </a:rPr>
              <a:t>蕴含</a:t>
            </a:r>
            <a:r>
              <a:rPr lang="zh-CN" altLang="zh-CN" sz="1800" b="1" dirty="0">
                <a:latin typeface="华文楷体" panose="02010600040101010101" pitchFamily="2" charset="-122"/>
                <a:ea typeface="华文楷体" panose="02010600040101010101" pitchFamily="2" charset="-122"/>
              </a:rPr>
              <a:t>着巨大的商业价值和研究价值</a:t>
            </a:r>
            <a:endParaRPr lang="zh-CN" altLang="zh-CN" sz="1800" b="1" dirty="0">
              <a:latin typeface="华文楷体" panose="02010600040101010101" pitchFamily="2" charset="-122"/>
              <a:ea typeface="华文楷体" panose="02010600040101010101" pitchFamily="2" charset="-122"/>
              <a:sym typeface="华文楷体" panose="02010600040101010101" pitchFamily="2" charset="-122"/>
            </a:endParaRPr>
          </a:p>
        </p:txBody>
      </p:sp>
    </p:spTree>
    <p:extLst>
      <p:ext uri="{BB962C8B-B14F-4D97-AF65-F5344CB8AC3E}">
        <p14:creationId xmlns:p14="http://schemas.microsoft.com/office/powerpoint/2010/main" val="2115646859"/>
      </p:ext>
    </p:extLst>
  </p:cSld>
  <p:clrMapOvr>
    <a:masterClrMapping/>
  </p:clrMapOvr>
  <mc:AlternateContent xmlns:mc="http://schemas.openxmlformats.org/markup-compatibility/2006" xmlns:p14="http://schemas.microsoft.com/office/powerpoint/2010/main">
    <mc:Choice Requires="p14">
      <p:transition spd="med" p14:dur="700" advTm="17">
        <p:fade/>
      </p:transition>
    </mc:Choice>
    <mc:Fallback xmlns="">
      <p:transition spd="med" advTm="17">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checkerboard(across)">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utoUpdateAnimBg="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smtClean="0"/>
              <a:t>研究内容</a:t>
            </a:r>
            <a:endParaRPr lang="zh-CN" altLang="en-US" dirty="0"/>
          </a:p>
        </p:txBody>
      </p:sp>
      <p:sp>
        <p:nvSpPr>
          <p:cNvPr id="30" name="AutoShape 36"/>
          <p:cNvSpPr>
            <a:spLocks noChangeArrowheads="1"/>
          </p:cNvSpPr>
          <p:nvPr/>
        </p:nvSpPr>
        <p:spPr bwMode="auto">
          <a:xfrm>
            <a:off x="1022573" y="3203980"/>
            <a:ext cx="1752600" cy="2598700"/>
          </a:xfrm>
          <a:prstGeom prst="roundRect">
            <a:avLst>
              <a:gd name="adj" fmla="val 4690"/>
            </a:avLst>
          </a:prstGeom>
          <a:noFill/>
          <a:ln w="57150">
            <a:solidFill>
              <a:schemeClr val="fo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2" name="Freeform 22"/>
          <p:cNvSpPr>
            <a:spLocks noChangeArrowheads="1"/>
          </p:cNvSpPr>
          <p:nvPr/>
        </p:nvSpPr>
        <p:spPr bwMode="auto">
          <a:xfrm>
            <a:off x="5200991" y="1747601"/>
            <a:ext cx="1597376" cy="660306"/>
          </a:xfrm>
          <a:custGeom>
            <a:avLst/>
            <a:gdLst>
              <a:gd name="T0" fmla="*/ 0 w 982"/>
              <a:gd name="T1" fmla="*/ 2147483647 h 774"/>
              <a:gd name="T2" fmla="*/ 2147483647 w 982"/>
              <a:gd name="T3" fmla="*/ 2147483647 h 774"/>
              <a:gd name="T4" fmla="*/ 2147483647 w 982"/>
              <a:gd name="T5" fmla="*/ 2147483647 h 774"/>
              <a:gd name="T6" fmla="*/ 2147483647 w 982"/>
              <a:gd name="T7" fmla="*/ 2147483647 h 774"/>
              <a:gd name="T8" fmla="*/ 2147483647 w 982"/>
              <a:gd name="T9" fmla="*/ 2147483647 h 774"/>
              <a:gd name="T10" fmla="*/ 2147483647 w 982"/>
              <a:gd name="T11" fmla="*/ 2147483647 h 774"/>
              <a:gd name="T12" fmla="*/ 2147483647 w 982"/>
              <a:gd name="T13" fmla="*/ 2147483647 h 774"/>
              <a:gd name="T14" fmla="*/ 2147483647 w 982"/>
              <a:gd name="T15" fmla="*/ 2147483647 h 774"/>
              <a:gd name="T16" fmla="*/ 2147483647 w 982"/>
              <a:gd name="T17" fmla="*/ 2147483647 h 774"/>
              <a:gd name="T18" fmla="*/ 2147483647 w 982"/>
              <a:gd name="T19" fmla="*/ 2147483647 h 774"/>
              <a:gd name="T20" fmla="*/ 2147483647 w 982"/>
              <a:gd name="T21" fmla="*/ 2147483647 h 774"/>
              <a:gd name="T22" fmla="*/ 2147483647 w 982"/>
              <a:gd name="T23" fmla="*/ 2147483647 h 774"/>
              <a:gd name="T24" fmla="*/ 2147483647 w 982"/>
              <a:gd name="T25" fmla="*/ 2147483647 h 774"/>
              <a:gd name="T26" fmla="*/ 2147483647 w 982"/>
              <a:gd name="T27" fmla="*/ 2147483647 h 774"/>
              <a:gd name="T28" fmla="*/ 2147483647 w 982"/>
              <a:gd name="T29" fmla="*/ 2147483647 h 774"/>
              <a:gd name="T30" fmla="*/ 2147483647 w 982"/>
              <a:gd name="T31" fmla="*/ 2147483647 h 774"/>
              <a:gd name="T32" fmla="*/ 2147483647 w 982"/>
              <a:gd name="T33" fmla="*/ 2147483647 h 774"/>
              <a:gd name="T34" fmla="*/ 2147483647 w 982"/>
              <a:gd name="T35" fmla="*/ 2147483647 h 774"/>
              <a:gd name="T36" fmla="*/ 2147483647 w 982"/>
              <a:gd name="T37" fmla="*/ 2147483647 h 774"/>
              <a:gd name="T38" fmla="*/ 2147483647 w 982"/>
              <a:gd name="T39" fmla="*/ 2147483647 h 774"/>
              <a:gd name="T40" fmla="*/ 2147483647 w 982"/>
              <a:gd name="T41" fmla="*/ 2147483647 h 774"/>
              <a:gd name="T42" fmla="*/ 2147483647 w 982"/>
              <a:gd name="T43" fmla="*/ 2147483647 h 774"/>
              <a:gd name="T44" fmla="*/ 2147483647 w 982"/>
              <a:gd name="T45" fmla="*/ 2147483647 h 774"/>
              <a:gd name="T46" fmla="*/ 2147483647 w 982"/>
              <a:gd name="T47" fmla="*/ 2147483647 h 774"/>
              <a:gd name="T48" fmla="*/ 2147483647 w 982"/>
              <a:gd name="T49" fmla="*/ 2147483647 h 774"/>
              <a:gd name="T50" fmla="*/ 2147483647 w 982"/>
              <a:gd name="T51" fmla="*/ 2147483647 h 774"/>
              <a:gd name="T52" fmla="*/ 2147483647 w 982"/>
              <a:gd name="T53" fmla="*/ 0 h 774"/>
              <a:gd name="T54" fmla="*/ 2147483647 w 982"/>
              <a:gd name="T55" fmla="*/ 2147483647 h 774"/>
              <a:gd name="T56" fmla="*/ 2147483647 w 982"/>
              <a:gd name="T57" fmla="*/ 2147483647 h 774"/>
              <a:gd name="T58" fmla="*/ 2147483647 w 982"/>
              <a:gd name="T59" fmla="*/ 2147483647 h 774"/>
              <a:gd name="T60" fmla="*/ 2147483647 w 982"/>
              <a:gd name="T61" fmla="*/ 2147483647 h 774"/>
              <a:gd name="T62" fmla="*/ 2147483647 w 982"/>
              <a:gd name="T63" fmla="*/ 2147483647 h 774"/>
              <a:gd name="T64" fmla="*/ 2147483647 w 982"/>
              <a:gd name="T65" fmla="*/ 2147483647 h 774"/>
              <a:gd name="T66" fmla="*/ 2147483647 w 982"/>
              <a:gd name="T67" fmla="*/ 2147483647 h 774"/>
              <a:gd name="T68" fmla="*/ 2147483647 w 982"/>
              <a:gd name="T69" fmla="*/ 2147483647 h 774"/>
              <a:gd name="T70" fmla="*/ 2147483647 w 982"/>
              <a:gd name="T71" fmla="*/ 2147483647 h 774"/>
              <a:gd name="T72" fmla="*/ 2147483647 w 982"/>
              <a:gd name="T73" fmla="*/ 2147483647 h 774"/>
              <a:gd name="T74" fmla="*/ 2147483647 w 982"/>
              <a:gd name="T75" fmla="*/ 2147483647 h 774"/>
              <a:gd name="T76" fmla="*/ 2147483647 w 982"/>
              <a:gd name="T77" fmla="*/ 2147483647 h 774"/>
              <a:gd name="T78" fmla="*/ 2147483647 w 982"/>
              <a:gd name="T79" fmla="*/ 2147483647 h 774"/>
              <a:gd name="T80" fmla="*/ 2147483647 w 982"/>
              <a:gd name="T81" fmla="*/ 2147483647 h 774"/>
              <a:gd name="T82" fmla="*/ 2147483647 w 982"/>
              <a:gd name="T83" fmla="*/ 2147483647 h 774"/>
              <a:gd name="T84" fmla="*/ 2147483647 w 982"/>
              <a:gd name="T85" fmla="*/ 2147483647 h 774"/>
              <a:gd name="T86" fmla="*/ 2147483647 w 982"/>
              <a:gd name="T87" fmla="*/ 2147483647 h 774"/>
              <a:gd name="T88" fmla="*/ 2147483647 w 982"/>
              <a:gd name="T89" fmla="*/ 2147483647 h 774"/>
              <a:gd name="T90" fmla="*/ 2147483647 w 982"/>
              <a:gd name="T91" fmla="*/ 2147483647 h 774"/>
              <a:gd name="T92" fmla="*/ 2147483647 w 982"/>
              <a:gd name="T93" fmla="*/ 2147483647 h 774"/>
              <a:gd name="T94" fmla="*/ 2147483647 w 982"/>
              <a:gd name="T95" fmla="*/ 2147483647 h 774"/>
              <a:gd name="T96" fmla="*/ 2147483647 w 982"/>
              <a:gd name="T97" fmla="*/ 2147483647 h 774"/>
              <a:gd name="T98" fmla="*/ 2147483647 w 982"/>
              <a:gd name="T99" fmla="*/ 2147483647 h 774"/>
              <a:gd name="T100" fmla="*/ 2147483647 w 982"/>
              <a:gd name="T101" fmla="*/ 2147483647 h 774"/>
              <a:gd name="T102" fmla="*/ 2147483647 w 982"/>
              <a:gd name="T103" fmla="*/ 2147483647 h 774"/>
              <a:gd name="T104" fmla="*/ 0 w 982"/>
              <a:gd name="T105" fmla="*/ 2147483647 h 774"/>
              <a:gd name="T106" fmla="*/ 0 w 982"/>
              <a:gd name="T107" fmla="*/ 2147483647 h 774"/>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982"/>
              <a:gd name="T163" fmla="*/ 0 h 774"/>
              <a:gd name="T164" fmla="*/ 982 w 982"/>
              <a:gd name="T165" fmla="*/ 774 h 774"/>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982" h="774">
                <a:moveTo>
                  <a:pt x="0" y="774"/>
                </a:moveTo>
                <a:lnTo>
                  <a:pt x="2" y="770"/>
                </a:lnTo>
                <a:lnTo>
                  <a:pt x="8" y="754"/>
                </a:lnTo>
                <a:lnTo>
                  <a:pt x="16" y="730"/>
                </a:lnTo>
                <a:lnTo>
                  <a:pt x="32" y="698"/>
                </a:lnTo>
                <a:lnTo>
                  <a:pt x="50" y="660"/>
                </a:lnTo>
                <a:lnTo>
                  <a:pt x="76" y="618"/>
                </a:lnTo>
                <a:lnTo>
                  <a:pt x="106" y="574"/>
                </a:lnTo>
                <a:lnTo>
                  <a:pt x="142" y="528"/>
                </a:lnTo>
                <a:lnTo>
                  <a:pt x="186" y="482"/>
                </a:lnTo>
                <a:lnTo>
                  <a:pt x="236" y="438"/>
                </a:lnTo>
                <a:lnTo>
                  <a:pt x="294" y="398"/>
                </a:lnTo>
                <a:lnTo>
                  <a:pt x="360" y="360"/>
                </a:lnTo>
                <a:lnTo>
                  <a:pt x="426" y="332"/>
                </a:lnTo>
                <a:lnTo>
                  <a:pt x="488" y="314"/>
                </a:lnTo>
                <a:lnTo>
                  <a:pt x="544" y="304"/>
                </a:lnTo>
                <a:lnTo>
                  <a:pt x="594" y="300"/>
                </a:lnTo>
                <a:lnTo>
                  <a:pt x="638" y="300"/>
                </a:lnTo>
                <a:lnTo>
                  <a:pt x="678" y="304"/>
                </a:lnTo>
                <a:lnTo>
                  <a:pt x="710" y="312"/>
                </a:lnTo>
                <a:lnTo>
                  <a:pt x="736" y="320"/>
                </a:lnTo>
                <a:lnTo>
                  <a:pt x="754" y="326"/>
                </a:lnTo>
                <a:lnTo>
                  <a:pt x="766" y="332"/>
                </a:lnTo>
                <a:lnTo>
                  <a:pt x="770" y="334"/>
                </a:lnTo>
                <a:lnTo>
                  <a:pt x="680" y="476"/>
                </a:lnTo>
                <a:lnTo>
                  <a:pt x="982" y="370"/>
                </a:lnTo>
                <a:lnTo>
                  <a:pt x="912" y="0"/>
                </a:lnTo>
                <a:lnTo>
                  <a:pt x="854" y="150"/>
                </a:lnTo>
                <a:lnTo>
                  <a:pt x="850" y="148"/>
                </a:lnTo>
                <a:lnTo>
                  <a:pt x="838" y="142"/>
                </a:lnTo>
                <a:lnTo>
                  <a:pt x="822" y="134"/>
                </a:lnTo>
                <a:lnTo>
                  <a:pt x="798" y="126"/>
                </a:lnTo>
                <a:lnTo>
                  <a:pt x="768" y="120"/>
                </a:lnTo>
                <a:lnTo>
                  <a:pt x="732" y="114"/>
                </a:lnTo>
                <a:lnTo>
                  <a:pt x="692" y="110"/>
                </a:lnTo>
                <a:lnTo>
                  <a:pt x="646" y="110"/>
                </a:lnTo>
                <a:lnTo>
                  <a:pt x="596" y="116"/>
                </a:lnTo>
                <a:lnTo>
                  <a:pt x="540" y="126"/>
                </a:lnTo>
                <a:lnTo>
                  <a:pt x="482" y="146"/>
                </a:lnTo>
                <a:lnTo>
                  <a:pt x="422" y="172"/>
                </a:lnTo>
                <a:lnTo>
                  <a:pt x="356" y="210"/>
                </a:lnTo>
                <a:lnTo>
                  <a:pt x="290" y="258"/>
                </a:lnTo>
                <a:lnTo>
                  <a:pt x="230" y="310"/>
                </a:lnTo>
                <a:lnTo>
                  <a:pt x="178" y="364"/>
                </a:lnTo>
                <a:lnTo>
                  <a:pt x="136" y="422"/>
                </a:lnTo>
                <a:lnTo>
                  <a:pt x="100" y="480"/>
                </a:lnTo>
                <a:lnTo>
                  <a:pt x="72" y="536"/>
                </a:lnTo>
                <a:lnTo>
                  <a:pt x="48" y="590"/>
                </a:lnTo>
                <a:lnTo>
                  <a:pt x="30" y="640"/>
                </a:lnTo>
                <a:lnTo>
                  <a:pt x="18" y="684"/>
                </a:lnTo>
                <a:lnTo>
                  <a:pt x="8" y="722"/>
                </a:lnTo>
                <a:lnTo>
                  <a:pt x="4" y="750"/>
                </a:lnTo>
                <a:lnTo>
                  <a:pt x="0" y="768"/>
                </a:lnTo>
                <a:lnTo>
                  <a:pt x="0" y="774"/>
                </a:lnTo>
              </a:path>
            </a:pathLst>
          </a:custGeom>
          <a:gradFill rotWithShape="1">
            <a:gsLst>
              <a:gs pos="0">
                <a:srgbClr val="17A2A2">
                  <a:alpha val="31998"/>
                </a:srgbClr>
              </a:gs>
              <a:gs pos="100000">
                <a:schemeClr val="hlink"/>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4" name="AutoShape 25"/>
          <p:cNvSpPr>
            <a:spLocks noChangeArrowheads="1"/>
          </p:cNvSpPr>
          <p:nvPr/>
        </p:nvSpPr>
        <p:spPr bwMode="auto">
          <a:xfrm>
            <a:off x="3757234" y="2844072"/>
            <a:ext cx="1754188" cy="2697420"/>
          </a:xfrm>
          <a:prstGeom prst="roundRect">
            <a:avLst>
              <a:gd name="adj" fmla="val 4690"/>
            </a:avLst>
          </a:prstGeom>
          <a:noFill/>
          <a:ln w="57150">
            <a:solidFill>
              <a:srgbClr val="FFFF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5" name="AutoShape 26"/>
          <p:cNvSpPr>
            <a:spLocks noChangeArrowheads="1"/>
          </p:cNvSpPr>
          <p:nvPr/>
        </p:nvSpPr>
        <p:spPr bwMode="auto">
          <a:xfrm>
            <a:off x="3936622" y="2736122"/>
            <a:ext cx="1422400" cy="223838"/>
          </a:xfrm>
          <a:prstGeom prst="roundRect">
            <a:avLst>
              <a:gd name="adj" fmla="val 50000"/>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6" name="AutoShape 27"/>
          <p:cNvSpPr>
            <a:spLocks noChangeArrowheads="1"/>
          </p:cNvSpPr>
          <p:nvPr/>
        </p:nvSpPr>
        <p:spPr bwMode="auto">
          <a:xfrm flipH="1">
            <a:off x="5216147" y="2794860"/>
            <a:ext cx="55562" cy="112712"/>
          </a:xfrm>
          <a:prstGeom prst="octagon">
            <a:avLst>
              <a:gd name="adj" fmla="val 29287"/>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7" name="AutoShape 28"/>
          <p:cNvSpPr>
            <a:spLocks noChangeArrowheads="1"/>
          </p:cNvSpPr>
          <p:nvPr/>
        </p:nvSpPr>
        <p:spPr bwMode="auto">
          <a:xfrm flipH="1">
            <a:off x="4001709" y="2788510"/>
            <a:ext cx="53975" cy="111125"/>
          </a:xfrm>
          <a:prstGeom prst="octagon">
            <a:avLst>
              <a:gd name="adj" fmla="val 29287"/>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8" name="AutoShape 29"/>
          <p:cNvSpPr>
            <a:spLocks noChangeArrowheads="1"/>
          </p:cNvSpPr>
          <p:nvPr/>
        </p:nvSpPr>
        <p:spPr bwMode="auto">
          <a:xfrm>
            <a:off x="6500710" y="2469253"/>
            <a:ext cx="1752600" cy="2878923"/>
          </a:xfrm>
          <a:prstGeom prst="roundRect">
            <a:avLst>
              <a:gd name="adj" fmla="val 4690"/>
            </a:avLst>
          </a:prstGeom>
          <a:noFill/>
          <a:ln w="57150">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9" name="AutoShape 30"/>
          <p:cNvSpPr>
            <a:spLocks noChangeArrowheads="1"/>
          </p:cNvSpPr>
          <p:nvPr/>
        </p:nvSpPr>
        <p:spPr bwMode="auto">
          <a:xfrm>
            <a:off x="6665810" y="2358129"/>
            <a:ext cx="1422400" cy="223838"/>
          </a:xfrm>
          <a:prstGeom prst="roundRect">
            <a:avLst>
              <a:gd name="adj" fmla="val 50000"/>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0" name="AutoShape 31"/>
          <p:cNvSpPr>
            <a:spLocks noChangeArrowheads="1"/>
          </p:cNvSpPr>
          <p:nvPr/>
        </p:nvSpPr>
        <p:spPr bwMode="auto">
          <a:xfrm flipH="1">
            <a:off x="7953273" y="2413692"/>
            <a:ext cx="53975" cy="111125"/>
          </a:xfrm>
          <a:prstGeom prst="octagon">
            <a:avLst>
              <a:gd name="adj" fmla="val 29287"/>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1" name="AutoShape 32"/>
          <p:cNvSpPr>
            <a:spLocks noChangeArrowheads="1"/>
          </p:cNvSpPr>
          <p:nvPr/>
        </p:nvSpPr>
        <p:spPr bwMode="auto">
          <a:xfrm flipH="1">
            <a:off x="6743598" y="2413692"/>
            <a:ext cx="55562" cy="111125"/>
          </a:xfrm>
          <a:prstGeom prst="octagon">
            <a:avLst>
              <a:gd name="adj" fmla="val 29287"/>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2" name="Freeform 33"/>
          <p:cNvSpPr>
            <a:spLocks noChangeArrowheads="1"/>
          </p:cNvSpPr>
          <p:nvPr/>
        </p:nvSpPr>
        <p:spPr bwMode="auto">
          <a:xfrm>
            <a:off x="2451037" y="2210942"/>
            <a:ext cx="1664463" cy="643505"/>
          </a:xfrm>
          <a:custGeom>
            <a:avLst/>
            <a:gdLst>
              <a:gd name="T0" fmla="*/ 0 w 982"/>
              <a:gd name="T1" fmla="*/ 2147483647 h 774"/>
              <a:gd name="T2" fmla="*/ 2147483647 w 982"/>
              <a:gd name="T3" fmla="*/ 2147483647 h 774"/>
              <a:gd name="T4" fmla="*/ 2147483647 w 982"/>
              <a:gd name="T5" fmla="*/ 2147483647 h 774"/>
              <a:gd name="T6" fmla="*/ 2147483647 w 982"/>
              <a:gd name="T7" fmla="*/ 2147483647 h 774"/>
              <a:gd name="T8" fmla="*/ 2147483647 w 982"/>
              <a:gd name="T9" fmla="*/ 2147483647 h 774"/>
              <a:gd name="T10" fmla="*/ 2147483647 w 982"/>
              <a:gd name="T11" fmla="*/ 2147483647 h 774"/>
              <a:gd name="T12" fmla="*/ 2147483647 w 982"/>
              <a:gd name="T13" fmla="*/ 2147483647 h 774"/>
              <a:gd name="T14" fmla="*/ 2147483647 w 982"/>
              <a:gd name="T15" fmla="*/ 2147483647 h 774"/>
              <a:gd name="T16" fmla="*/ 2147483647 w 982"/>
              <a:gd name="T17" fmla="*/ 2147483647 h 774"/>
              <a:gd name="T18" fmla="*/ 2147483647 w 982"/>
              <a:gd name="T19" fmla="*/ 2147483647 h 774"/>
              <a:gd name="T20" fmla="*/ 2147483647 w 982"/>
              <a:gd name="T21" fmla="*/ 2147483647 h 774"/>
              <a:gd name="T22" fmla="*/ 2147483647 w 982"/>
              <a:gd name="T23" fmla="*/ 2147483647 h 774"/>
              <a:gd name="T24" fmla="*/ 2147483647 w 982"/>
              <a:gd name="T25" fmla="*/ 2147483647 h 774"/>
              <a:gd name="T26" fmla="*/ 2147483647 w 982"/>
              <a:gd name="T27" fmla="*/ 2147483647 h 774"/>
              <a:gd name="T28" fmla="*/ 2147483647 w 982"/>
              <a:gd name="T29" fmla="*/ 2147483647 h 774"/>
              <a:gd name="T30" fmla="*/ 2147483647 w 982"/>
              <a:gd name="T31" fmla="*/ 2147483647 h 774"/>
              <a:gd name="T32" fmla="*/ 2147483647 w 982"/>
              <a:gd name="T33" fmla="*/ 2147483647 h 774"/>
              <a:gd name="T34" fmla="*/ 2147483647 w 982"/>
              <a:gd name="T35" fmla="*/ 2147483647 h 774"/>
              <a:gd name="T36" fmla="*/ 2147483647 w 982"/>
              <a:gd name="T37" fmla="*/ 2147483647 h 774"/>
              <a:gd name="T38" fmla="*/ 2147483647 w 982"/>
              <a:gd name="T39" fmla="*/ 2147483647 h 774"/>
              <a:gd name="T40" fmla="*/ 2147483647 w 982"/>
              <a:gd name="T41" fmla="*/ 2147483647 h 774"/>
              <a:gd name="T42" fmla="*/ 2147483647 w 982"/>
              <a:gd name="T43" fmla="*/ 2147483647 h 774"/>
              <a:gd name="T44" fmla="*/ 2147483647 w 982"/>
              <a:gd name="T45" fmla="*/ 2147483647 h 774"/>
              <a:gd name="T46" fmla="*/ 2147483647 w 982"/>
              <a:gd name="T47" fmla="*/ 2147483647 h 774"/>
              <a:gd name="T48" fmla="*/ 2147483647 w 982"/>
              <a:gd name="T49" fmla="*/ 2147483647 h 774"/>
              <a:gd name="T50" fmla="*/ 2147483647 w 982"/>
              <a:gd name="T51" fmla="*/ 2147483647 h 774"/>
              <a:gd name="T52" fmla="*/ 2147483647 w 982"/>
              <a:gd name="T53" fmla="*/ 0 h 774"/>
              <a:gd name="T54" fmla="*/ 2147483647 w 982"/>
              <a:gd name="T55" fmla="*/ 2147483647 h 774"/>
              <a:gd name="T56" fmla="*/ 2147483647 w 982"/>
              <a:gd name="T57" fmla="*/ 2147483647 h 774"/>
              <a:gd name="T58" fmla="*/ 2147483647 w 982"/>
              <a:gd name="T59" fmla="*/ 2147483647 h 774"/>
              <a:gd name="T60" fmla="*/ 2147483647 w 982"/>
              <a:gd name="T61" fmla="*/ 2147483647 h 774"/>
              <a:gd name="T62" fmla="*/ 2147483647 w 982"/>
              <a:gd name="T63" fmla="*/ 2147483647 h 774"/>
              <a:gd name="T64" fmla="*/ 2147483647 w 982"/>
              <a:gd name="T65" fmla="*/ 2147483647 h 774"/>
              <a:gd name="T66" fmla="*/ 2147483647 w 982"/>
              <a:gd name="T67" fmla="*/ 2147483647 h 774"/>
              <a:gd name="T68" fmla="*/ 2147483647 w 982"/>
              <a:gd name="T69" fmla="*/ 2147483647 h 774"/>
              <a:gd name="T70" fmla="*/ 2147483647 w 982"/>
              <a:gd name="T71" fmla="*/ 2147483647 h 774"/>
              <a:gd name="T72" fmla="*/ 2147483647 w 982"/>
              <a:gd name="T73" fmla="*/ 2147483647 h 774"/>
              <a:gd name="T74" fmla="*/ 2147483647 w 982"/>
              <a:gd name="T75" fmla="*/ 2147483647 h 774"/>
              <a:gd name="T76" fmla="*/ 2147483647 w 982"/>
              <a:gd name="T77" fmla="*/ 2147483647 h 774"/>
              <a:gd name="T78" fmla="*/ 2147483647 w 982"/>
              <a:gd name="T79" fmla="*/ 2147483647 h 774"/>
              <a:gd name="T80" fmla="*/ 2147483647 w 982"/>
              <a:gd name="T81" fmla="*/ 2147483647 h 774"/>
              <a:gd name="T82" fmla="*/ 2147483647 w 982"/>
              <a:gd name="T83" fmla="*/ 2147483647 h 774"/>
              <a:gd name="T84" fmla="*/ 2147483647 w 982"/>
              <a:gd name="T85" fmla="*/ 2147483647 h 774"/>
              <a:gd name="T86" fmla="*/ 2147483647 w 982"/>
              <a:gd name="T87" fmla="*/ 2147483647 h 774"/>
              <a:gd name="T88" fmla="*/ 2147483647 w 982"/>
              <a:gd name="T89" fmla="*/ 2147483647 h 774"/>
              <a:gd name="T90" fmla="*/ 2147483647 w 982"/>
              <a:gd name="T91" fmla="*/ 2147483647 h 774"/>
              <a:gd name="T92" fmla="*/ 2147483647 w 982"/>
              <a:gd name="T93" fmla="*/ 2147483647 h 774"/>
              <a:gd name="T94" fmla="*/ 2147483647 w 982"/>
              <a:gd name="T95" fmla="*/ 2147483647 h 774"/>
              <a:gd name="T96" fmla="*/ 2147483647 w 982"/>
              <a:gd name="T97" fmla="*/ 2147483647 h 774"/>
              <a:gd name="T98" fmla="*/ 2147483647 w 982"/>
              <a:gd name="T99" fmla="*/ 2147483647 h 774"/>
              <a:gd name="T100" fmla="*/ 2147483647 w 982"/>
              <a:gd name="T101" fmla="*/ 2147483647 h 774"/>
              <a:gd name="T102" fmla="*/ 2147483647 w 982"/>
              <a:gd name="T103" fmla="*/ 2147483647 h 774"/>
              <a:gd name="T104" fmla="*/ 0 w 982"/>
              <a:gd name="T105" fmla="*/ 2147483647 h 774"/>
              <a:gd name="T106" fmla="*/ 0 w 982"/>
              <a:gd name="T107" fmla="*/ 2147483647 h 774"/>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982"/>
              <a:gd name="T163" fmla="*/ 0 h 774"/>
              <a:gd name="T164" fmla="*/ 982 w 982"/>
              <a:gd name="T165" fmla="*/ 774 h 774"/>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982" h="774">
                <a:moveTo>
                  <a:pt x="0" y="774"/>
                </a:moveTo>
                <a:lnTo>
                  <a:pt x="2" y="770"/>
                </a:lnTo>
                <a:lnTo>
                  <a:pt x="8" y="754"/>
                </a:lnTo>
                <a:lnTo>
                  <a:pt x="16" y="730"/>
                </a:lnTo>
                <a:lnTo>
                  <a:pt x="32" y="698"/>
                </a:lnTo>
                <a:lnTo>
                  <a:pt x="50" y="660"/>
                </a:lnTo>
                <a:lnTo>
                  <a:pt x="76" y="618"/>
                </a:lnTo>
                <a:lnTo>
                  <a:pt x="106" y="574"/>
                </a:lnTo>
                <a:lnTo>
                  <a:pt x="142" y="528"/>
                </a:lnTo>
                <a:lnTo>
                  <a:pt x="186" y="482"/>
                </a:lnTo>
                <a:lnTo>
                  <a:pt x="236" y="438"/>
                </a:lnTo>
                <a:lnTo>
                  <a:pt x="294" y="398"/>
                </a:lnTo>
                <a:lnTo>
                  <a:pt x="360" y="360"/>
                </a:lnTo>
                <a:lnTo>
                  <a:pt x="426" y="332"/>
                </a:lnTo>
                <a:lnTo>
                  <a:pt x="488" y="314"/>
                </a:lnTo>
                <a:lnTo>
                  <a:pt x="544" y="304"/>
                </a:lnTo>
                <a:lnTo>
                  <a:pt x="594" y="300"/>
                </a:lnTo>
                <a:lnTo>
                  <a:pt x="638" y="300"/>
                </a:lnTo>
                <a:lnTo>
                  <a:pt x="678" y="304"/>
                </a:lnTo>
                <a:lnTo>
                  <a:pt x="710" y="312"/>
                </a:lnTo>
                <a:lnTo>
                  <a:pt x="736" y="320"/>
                </a:lnTo>
                <a:lnTo>
                  <a:pt x="754" y="326"/>
                </a:lnTo>
                <a:lnTo>
                  <a:pt x="766" y="332"/>
                </a:lnTo>
                <a:lnTo>
                  <a:pt x="770" y="334"/>
                </a:lnTo>
                <a:lnTo>
                  <a:pt x="680" y="476"/>
                </a:lnTo>
                <a:lnTo>
                  <a:pt x="982" y="370"/>
                </a:lnTo>
                <a:lnTo>
                  <a:pt x="912" y="0"/>
                </a:lnTo>
                <a:lnTo>
                  <a:pt x="854" y="150"/>
                </a:lnTo>
                <a:lnTo>
                  <a:pt x="850" y="148"/>
                </a:lnTo>
                <a:lnTo>
                  <a:pt x="838" y="142"/>
                </a:lnTo>
                <a:lnTo>
                  <a:pt x="822" y="134"/>
                </a:lnTo>
                <a:lnTo>
                  <a:pt x="798" y="126"/>
                </a:lnTo>
                <a:lnTo>
                  <a:pt x="768" y="120"/>
                </a:lnTo>
                <a:lnTo>
                  <a:pt x="732" y="114"/>
                </a:lnTo>
                <a:lnTo>
                  <a:pt x="692" y="110"/>
                </a:lnTo>
                <a:lnTo>
                  <a:pt x="646" y="110"/>
                </a:lnTo>
                <a:lnTo>
                  <a:pt x="596" y="116"/>
                </a:lnTo>
                <a:lnTo>
                  <a:pt x="540" y="126"/>
                </a:lnTo>
                <a:lnTo>
                  <a:pt x="482" y="146"/>
                </a:lnTo>
                <a:lnTo>
                  <a:pt x="422" y="172"/>
                </a:lnTo>
                <a:lnTo>
                  <a:pt x="356" y="210"/>
                </a:lnTo>
                <a:lnTo>
                  <a:pt x="290" y="258"/>
                </a:lnTo>
                <a:lnTo>
                  <a:pt x="230" y="310"/>
                </a:lnTo>
                <a:lnTo>
                  <a:pt x="178" y="364"/>
                </a:lnTo>
                <a:lnTo>
                  <a:pt x="136" y="422"/>
                </a:lnTo>
                <a:lnTo>
                  <a:pt x="100" y="480"/>
                </a:lnTo>
                <a:lnTo>
                  <a:pt x="72" y="536"/>
                </a:lnTo>
                <a:lnTo>
                  <a:pt x="48" y="590"/>
                </a:lnTo>
                <a:lnTo>
                  <a:pt x="30" y="640"/>
                </a:lnTo>
                <a:lnTo>
                  <a:pt x="18" y="684"/>
                </a:lnTo>
                <a:lnTo>
                  <a:pt x="8" y="722"/>
                </a:lnTo>
                <a:lnTo>
                  <a:pt x="4" y="750"/>
                </a:lnTo>
                <a:lnTo>
                  <a:pt x="0" y="768"/>
                </a:lnTo>
                <a:lnTo>
                  <a:pt x="0" y="774"/>
                </a:lnTo>
              </a:path>
            </a:pathLst>
          </a:custGeom>
          <a:gradFill rotWithShape="1">
            <a:gsLst>
              <a:gs pos="0">
                <a:srgbClr val="C4E26C">
                  <a:alpha val="31998"/>
                </a:srgbClr>
              </a:gs>
              <a:gs pos="100000">
                <a:schemeClr val="folHlink"/>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3" name="Text Box 34"/>
          <p:cNvSpPr txBox="1">
            <a:spLocks noChangeArrowheads="1"/>
          </p:cNvSpPr>
          <p:nvPr/>
        </p:nvSpPr>
        <p:spPr bwMode="auto">
          <a:xfrm>
            <a:off x="4184272" y="2695300"/>
            <a:ext cx="903287" cy="307975"/>
          </a:xfrm>
          <a:prstGeom prst="rect">
            <a:avLst/>
          </a:prstGeom>
          <a:noFill/>
          <a:ln w="9525">
            <a:noFill/>
            <a:miter lim="800000"/>
            <a:headEnd/>
            <a:tailEnd/>
          </a:ln>
        </p:spPr>
        <p:txBody>
          <a:bodyPr wrap="none">
            <a:spAutoFit/>
          </a:bodyPr>
          <a:lstStyle/>
          <a:p>
            <a:pPr eaLnBrk="0" hangingPunct="0">
              <a:defRPr/>
            </a:pPr>
            <a:r>
              <a:rPr lang="zh-CN" altLang="en-US" sz="1400" b="1" dirty="0">
                <a:effectLst>
                  <a:outerShdw blurRad="38100" dist="38100" dir="2700000" algn="tl">
                    <a:srgbClr val="C0C0C0"/>
                  </a:outerShdw>
                </a:effectLst>
                <a:ea typeface="微软雅黑" pitchFamily="34" charset="-122"/>
              </a:rPr>
              <a:t>构建模型</a:t>
            </a:r>
          </a:p>
        </p:txBody>
      </p:sp>
      <p:sp>
        <p:nvSpPr>
          <p:cNvPr id="44" name="Text Box 35"/>
          <p:cNvSpPr txBox="1">
            <a:spLocks noChangeArrowheads="1"/>
          </p:cNvSpPr>
          <p:nvPr/>
        </p:nvSpPr>
        <p:spPr bwMode="auto">
          <a:xfrm>
            <a:off x="6930923" y="2325245"/>
            <a:ext cx="903287" cy="307975"/>
          </a:xfrm>
          <a:prstGeom prst="rect">
            <a:avLst/>
          </a:prstGeom>
          <a:noFill/>
          <a:ln w="9525">
            <a:noFill/>
            <a:miter lim="800000"/>
            <a:headEnd/>
            <a:tailEnd/>
          </a:ln>
        </p:spPr>
        <p:txBody>
          <a:bodyPr wrap="none">
            <a:spAutoFit/>
          </a:bodyPr>
          <a:lstStyle/>
          <a:p>
            <a:pPr eaLnBrk="0" hangingPunct="0">
              <a:defRPr/>
            </a:pPr>
            <a:r>
              <a:rPr lang="zh-CN" altLang="en-US" sz="1400" b="1" dirty="0">
                <a:effectLst>
                  <a:outerShdw blurRad="38100" dist="38100" dir="2700000" algn="tl">
                    <a:srgbClr val="C0C0C0"/>
                  </a:outerShdw>
                </a:effectLst>
                <a:ea typeface="微软雅黑" pitchFamily="34" charset="-122"/>
              </a:rPr>
              <a:t>模型改进</a:t>
            </a:r>
          </a:p>
        </p:txBody>
      </p:sp>
      <p:sp>
        <p:nvSpPr>
          <p:cNvPr id="45" name="AutoShape 37"/>
          <p:cNvSpPr>
            <a:spLocks noChangeArrowheads="1"/>
          </p:cNvSpPr>
          <p:nvPr/>
        </p:nvSpPr>
        <p:spPr bwMode="auto">
          <a:xfrm>
            <a:off x="1187673" y="3069042"/>
            <a:ext cx="1422400" cy="193675"/>
          </a:xfrm>
          <a:prstGeom prst="roundRect">
            <a:avLst>
              <a:gd name="adj" fmla="val 50000"/>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6" name="AutoShape 38"/>
          <p:cNvSpPr>
            <a:spLocks noChangeArrowheads="1"/>
          </p:cNvSpPr>
          <p:nvPr/>
        </p:nvSpPr>
        <p:spPr bwMode="auto">
          <a:xfrm flipH="1">
            <a:off x="2473548" y="3116667"/>
            <a:ext cx="53975" cy="98425"/>
          </a:xfrm>
          <a:prstGeom prst="octagon">
            <a:avLst>
              <a:gd name="adj" fmla="val 29287"/>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7" name="AutoShape 39"/>
          <p:cNvSpPr>
            <a:spLocks noChangeArrowheads="1"/>
          </p:cNvSpPr>
          <p:nvPr/>
        </p:nvSpPr>
        <p:spPr bwMode="auto">
          <a:xfrm flipH="1">
            <a:off x="1265460" y="3116667"/>
            <a:ext cx="55563" cy="98425"/>
          </a:xfrm>
          <a:prstGeom prst="octagon">
            <a:avLst>
              <a:gd name="adj" fmla="val 29287"/>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8" name="Text Box 40"/>
          <p:cNvSpPr txBox="1">
            <a:spLocks noChangeArrowheads="1"/>
          </p:cNvSpPr>
          <p:nvPr/>
        </p:nvSpPr>
        <p:spPr bwMode="auto">
          <a:xfrm>
            <a:off x="1455960" y="3003275"/>
            <a:ext cx="903288" cy="307975"/>
          </a:xfrm>
          <a:prstGeom prst="rect">
            <a:avLst/>
          </a:prstGeom>
          <a:noFill/>
          <a:ln w="9525">
            <a:noFill/>
            <a:miter lim="800000"/>
            <a:headEnd/>
            <a:tailEnd/>
          </a:ln>
        </p:spPr>
        <p:txBody>
          <a:bodyPr wrap="none">
            <a:spAutoFit/>
          </a:bodyPr>
          <a:lstStyle/>
          <a:p>
            <a:pPr eaLnBrk="0" hangingPunct="0">
              <a:defRPr/>
            </a:pPr>
            <a:r>
              <a:rPr lang="zh-CN" altLang="en-US" sz="1400" b="1" dirty="0">
                <a:effectLst>
                  <a:outerShdw blurRad="38100" dist="38100" dir="2700000" algn="tl">
                    <a:srgbClr val="C0C0C0"/>
                  </a:outerShdw>
                </a:effectLst>
                <a:ea typeface="微软雅黑" pitchFamily="34" charset="-122"/>
              </a:rPr>
              <a:t>数据获取</a:t>
            </a:r>
          </a:p>
        </p:txBody>
      </p:sp>
      <p:sp>
        <p:nvSpPr>
          <p:cNvPr id="49" name="Text Box 41"/>
          <p:cNvSpPr txBox="1">
            <a:spLocks noChangeArrowheads="1"/>
          </p:cNvSpPr>
          <p:nvPr/>
        </p:nvSpPr>
        <p:spPr bwMode="auto">
          <a:xfrm>
            <a:off x="1074960" y="3275417"/>
            <a:ext cx="1676400" cy="255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en-US" sz="1600" dirty="0" smtClean="0"/>
              <a:t>本文采用自行编写的爬虫程序，通过迭代的方式对用户的新浪微博数据和好友信息进行爬取，并分析</a:t>
            </a:r>
            <a:r>
              <a:rPr lang="zh-CN" altLang="en-US" sz="1600" dirty="0"/>
              <a:t>微博用户</a:t>
            </a:r>
            <a:r>
              <a:rPr lang="zh-CN" altLang="en-US" sz="1600" dirty="0" smtClean="0"/>
              <a:t>行为，通过度分布图验证</a:t>
            </a:r>
            <a:r>
              <a:rPr lang="zh-CN" altLang="en-US" sz="1600" dirty="0"/>
              <a:t>数据的真实性。</a:t>
            </a:r>
          </a:p>
        </p:txBody>
      </p:sp>
      <p:sp>
        <p:nvSpPr>
          <p:cNvPr id="50" name="Text Box 42"/>
          <p:cNvSpPr txBox="1">
            <a:spLocks noChangeArrowheads="1"/>
          </p:cNvSpPr>
          <p:nvPr/>
        </p:nvSpPr>
        <p:spPr bwMode="auto">
          <a:xfrm>
            <a:off x="3822322" y="2986947"/>
            <a:ext cx="1676400" cy="255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en-US" sz="1600" dirty="0">
                <a:sym typeface="Arial" panose="020B0604020202020204" pitchFamily="34" charset="0"/>
              </a:rPr>
              <a:t>本文根据微博</a:t>
            </a:r>
            <a:r>
              <a:rPr lang="zh-CN" altLang="en-US" sz="1600" dirty="0" smtClean="0">
                <a:sym typeface="Arial" panose="020B0604020202020204" pitchFamily="34" charset="0"/>
              </a:rPr>
              <a:t>信息的特点，进行文本语义分析，并提取文本中含有的情感程度词进行两步考虑，构建</a:t>
            </a:r>
            <a:r>
              <a:rPr lang="en-US" altLang="zh-CN" sz="1600" b="1" dirty="0" smtClean="0">
                <a:latin typeface="+mj-lt"/>
                <a:sym typeface="Arial" panose="020B0604020202020204" pitchFamily="34" charset="0"/>
              </a:rPr>
              <a:t>SEM</a:t>
            </a:r>
            <a:r>
              <a:rPr lang="zh-CN" altLang="en-US" sz="1600" dirty="0" smtClean="0">
                <a:sym typeface="Arial" panose="020B0604020202020204" pitchFamily="34" charset="0"/>
              </a:rPr>
              <a:t>模型。并引入时间因素，综合进行</a:t>
            </a:r>
            <a:r>
              <a:rPr lang="zh-CN" altLang="en-US" sz="1600" dirty="0">
                <a:sym typeface="Arial" panose="020B0604020202020204" pitchFamily="34" charset="0"/>
              </a:rPr>
              <a:t>好友</a:t>
            </a:r>
            <a:r>
              <a:rPr lang="zh-CN" altLang="en-US" sz="1600" dirty="0" smtClean="0">
                <a:sym typeface="Arial" panose="020B0604020202020204" pitchFamily="34" charset="0"/>
              </a:rPr>
              <a:t>推荐。</a:t>
            </a:r>
            <a:endParaRPr lang="zh-CN" altLang="en-US" sz="1600" dirty="0">
              <a:sym typeface="Arial" panose="020B0604020202020204" pitchFamily="34" charset="0"/>
            </a:endParaRPr>
          </a:p>
        </p:txBody>
      </p:sp>
      <p:sp>
        <p:nvSpPr>
          <p:cNvPr id="51" name="Text Box 43"/>
          <p:cNvSpPr txBox="1">
            <a:spLocks noChangeArrowheads="1"/>
          </p:cNvSpPr>
          <p:nvPr/>
        </p:nvSpPr>
        <p:spPr bwMode="auto">
          <a:xfrm>
            <a:off x="6578497" y="2600224"/>
            <a:ext cx="1628775" cy="206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en-US" sz="1600" dirty="0" smtClean="0">
                <a:latin typeface="宋体" panose="02010600030101010101" pitchFamily="2" charset="-122"/>
              </a:rPr>
              <a:t>本文进一步对微博内容分析，采用交叉的文本相似度计算方法，采用情感词词典进行情感分析，并综合考虑时间因素，提出了</a:t>
            </a:r>
            <a:r>
              <a:rPr lang="en-US" altLang="zh-CN" sz="1600" b="1" dirty="0" err="1" smtClean="0">
                <a:latin typeface="宋体" panose="02010600030101010101" pitchFamily="2" charset="-122"/>
              </a:rPr>
              <a:t>ESEM</a:t>
            </a:r>
            <a:r>
              <a:rPr lang="zh-CN" altLang="en-US" sz="1600" dirty="0" smtClean="0">
                <a:latin typeface="宋体" panose="02010600030101010101" pitchFamily="2" charset="-122"/>
              </a:rPr>
              <a:t>模型。并在更大的数据集进行验证。</a:t>
            </a:r>
            <a:endParaRPr lang="zh-CN" altLang="en-US" sz="1600" dirty="0">
              <a:latin typeface="仿宋_GB2312" pitchFamily="1" charset="-122"/>
              <a:ea typeface="仿宋_GB2312" pitchFamily="1" charset="-122"/>
            </a:endParaRPr>
          </a:p>
        </p:txBody>
      </p:sp>
      <p:sp>
        <p:nvSpPr>
          <p:cNvPr id="52" name="TextBox 42"/>
          <p:cNvSpPr txBox="1">
            <a:spLocks noChangeArrowheads="1"/>
          </p:cNvSpPr>
          <p:nvPr/>
        </p:nvSpPr>
        <p:spPr bwMode="auto">
          <a:xfrm>
            <a:off x="4205194" y="2280512"/>
            <a:ext cx="914400" cy="369888"/>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dirty="0"/>
              <a:t>创新点</a:t>
            </a:r>
          </a:p>
        </p:txBody>
      </p:sp>
      <p:sp>
        <p:nvSpPr>
          <p:cNvPr id="53" name="TextBox 43"/>
          <p:cNvSpPr txBox="1">
            <a:spLocks noChangeArrowheads="1"/>
          </p:cNvSpPr>
          <p:nvPr/>
        </p:nvSpPr>
        <p:spPr bwMode="auto">
          <a:xfrm>
            <a:off x="6919471" y="1835559"/>
            <a:ext cx="903286" cy="369888"/>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dirty="0"/>
              <a:t>创新点</a:t>
            </a:r>
          </a:p>
        </p:txBody>
      </p:sp>
      <p:sp>
        <p:nvSpPr>
          <p:cNvPr id="26" name="AutoShape 29"/>
          <p:cNvSpPr>
            <a:spLocks noChangeArrowheads="1"/>
          </p:cNvSpPr>
          <p:nvPr/>
        </p:nvSpPr>
        <p:spPr bwMode="auto">
          <a:xfrm>
            <a:off x="9394998" y="1830946"/>
            <a:ext cx="1752600" cy="2798762"/>
          </a:xfrm>
          <a:prstGeom prst="roundRect">
            <a:avLst>
              <a:gd name="adj" fmla="val 4690"/>
            </a:avLst>
          </a:prstGeom>
          <a:ln w="57150">
            <a:headEnd/>
            <a:tailEnd/>
          </a:ln>
          <a:extLst/>
        </p:spPr>
        <p:style>
          <a:lnRef idx="2">
            <a:schemeClr val="accent6"/>
          </a:lnRef>
          <a:fillRef idx="1">
            <a:schemeClr val="lt1"/>
          </a:fillRef>
          <a:effectRef idx="0">
            <a:schemeClr val="accent6"/>
          </a:effectRef>
          <a:fontRef idx="minor">
            <a:schemeClr val="dk1"/>
          </a:fontRef>
        </p:style>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7" name="AutoShape 30"/>
          <p:cNvSpPr>
            <a:spLocks noChangeArrowheads="1"/>
          </p:cNvSpPr>
          <p:nvPr/>
        </p:nvSpPr>
        <p:spPr bwMode="auto">
          <a:xfrm>
            <a:off x="9560098" y="1719821"/>
            <a:ext cx="1422400" cy="223838"/>
          </a:xfrm>
          <a:prstGeom prst="roundRect">
            <a:avLst>
              <a:gd name="adj" fmla="val 50000"/>
            </a:avLst>
          </a:prstGeom>
          <a:solidFill>
            <a:schemeClr val="accent1"/>
          </a:solidFill>
          <a:ln>
            <a:noFill/>
          </a:ln>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8" name="AutoShape 31"/>
          <p:cNvSpPr>
            <a:spLocks noChangeArrowheads="1"/>
          </p:cNvSpPr>
          <p:nvPr/>
        </p:nvSpPr>
        <p:spPr bwMode="auto">
          <a:xfrm flipH="1">
            <a:off x="10847561" y="1775384"/>
            <a:ext cx="53975" cy="111125"/>
          </a:xfrm>
          <a:prstGeom prst="octagon">
            <a:avLst>
              <a:gd name="adj" fmla="val 29287"/>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9" name="AutoShape 32"/>
          <p:cNvSpPr>
            <a:spLocks noChangeArrowheads="1"/>
          </p:cNvSpPr>
          <p:nvPr/>
        </p:nvSpPr>
        <p:spPr bwMode="auto">
          <a:xfrm flipH="1">
            <a:off x="9637886" y="1775384"/>
            <a:ext cx="55562" cy="111125"/>
          </a:xfrm>
          <a:prstGeom prst="octagon">
            <a:avLst>
              <a:gd name="adj" fmla="val 29287"/>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1" name="Text Box 35"/>
          <p:cNvSpPr txBox="1">
            <a:spLocks noChangeArrowheads="1"/>
          </p:cNvSpPr>
          <p:nvPr/>
        </p:nvSpPr>
        <p:spPr bwMode="auto">
          <a:xfrm>
            <a:off x="9825211" y="1686937"/>
            <a:ext cx="903287" cy="307975"/>
          </a:xfrm>
          <a:prstGeom prst="rect">
            <a:avLst/>
          </a:prstGeom>
          <a:noFill/>
          <a:ln w="9525">
            <a:noFill/>
            <a:miter lim="800000"/>
            <a:headEnd/>
            <a:tailEnd/>
          </a:ln>
        </p:spPr>
        <p:txBody>
          <a:bodyPr wrap="none">
            <a:spAutoFit/>
          </a:bodyPr>
          <a:lstStyle/>
          <a:p>
            <a:pPr eaLnBrk="0" hangingPunct="0">
              <a:defRPr/>
            </a:pPr>
            <a:r>
              <a:rPr lang="zh-CN" altLang="en-US" sz="1400" b="1" dirty="0" smtClean="0">
                <a:effectLst>
                  <a:outerShdw blurRad="38100" dist="38100" dir="2700000" algn="tl">
                    <a:srgbClr val="C0C0C0"/>
                  </a:outerShdw>
                </a:effectLst>
                <a:ea typeface="微软雅黑" pitchFamily="34" charset="-122"/>
              </a:rPr>
              <a:t>开发系统</a:t>
            </a:r>
            <a:endParaRPr lang="zh-CN" altLang="en-US" sz="1400" b="1" dirty="0">
              <a:effectLst>
                <a:outerShdw blurRad="38100" dist="38100" dir="2700000" algn="tl">
                  <a:srgbClr val="C0C0C0"/>
                </a:outerShdw>
              </a:effectLst>
              <a:ea typeface="微软雅黑" pitchFamily="34" charset="-122"/>
            </a:endParaRPr>
          </a:p>
        </p:txBody>
      </p:sp>
      <p:sp>
        <p:nvSpPr>
          <p:cNvPr id="54" name="Text Box 43"/>
          <p:cNvSpPr txBox="1">
            <a:spLocks noChangeArrowheads="1"/>
          </p:cNvSpPr>
          <p:nvPr/>
        </p:nvSpPr>
        <p:spPr bwMode="auto">
          <a:xfrm>
            <a:off x="9460086" y="2059546"/>
            <a:ext cx="1628775" cy="206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en-US" sz="1600" dirty="0">
                <a:latin typeface="宋体" panose="02010600030101010101" pitchFamily="2" charset="-122"/>
              </a:rPr>
              <a:t>对</a:t>
            </a:r>
            <a:r>
              <a:rPr lang="zh-CN" altLang="en-US" sz="1600" dirty="0" smtClean="0">
                <a:latin typeface="宋体" panose="02010600030101010101" pitchFamily="2" charset="-122"/>
              </a:rPr>
              <a:t>用户的文本语义和情感分析，设计开发了融合时间因素的基于用户文本语义和情感分析的好友推荐系统，采用</a:t>
            </a:r>
            <a:r>
              <a:rPr lang="en-US" altLang="zh-CN" sz="1600" dirty="0" smtClean="0">
                <a:latin typeface="宋体" panose="02010600030101010101" pitchFamily="2" charset="-122"/>
              </a:rPr>
              <a:t>Django</a:t>
            </a:r>
            <a:r>
              <a:rPr lang="zh-CN" altLang="en-US" sz="1600" dirty="0" smtClean="0">
                <a:latin typeface="宋体" panose="02010600030101010101" pitchFamily="2" charset="-122"/>
              </a:rPr>
              <a:t>框架进行开发。</a:t>
            </a:r>
            <a:endParaRPr lang="zh-CN" altLang="en-US" sz="1600" dirty="0">
              <a:latin typeface="仿宋_GB2312" pitchFamily="1" charset="-122"/>
              <a:ea typeface="仿宋_GB2312" pitchFamily="1" charset="-122"/>
            </a:endParaRPr>
          </a:p>
        </p:txBody>
      </p:sp>
      <p:sp>
        <p:nvSpPr>
          <p:cNvPr id="56" name="Freeform 22"/>
          <p:cNvSpPr>
            <a:spLocks noChangeArrowheads="1"/>
          </p:cNvSpPr>
          <p:nvPr/>
        </p:nvSpPr>
        <p:spPr bwMode="auto">
          <a:xfrm>
            <a:off x="7955346" y="1342090"/>
            <a:ext cx="1597376" cy="660306"/>
          </a:xfrm>
          <a:custGeom>
            <a:avLst/>
            <a:gdLst>
              <a:gd name="T0" fmla="*/ 0 w 982"/>
              <a:gd name="T1" fmla="*/ 2147483647 h 774"/>
              <a:gd name="T2" fmla="*/ 2147483647 w 982"/>
              <a:gd name="T3" fmla="*/ 2147483647 h 774"/>
              <a:gd name="T4" fmla="*/ 2147483647 w 982"/>
              <a:gd name="T5" fmla="*/ 2147483647 h 774"/>
              <a:gd name="T6" fmla="*/ 2147483647 w 982"/>
              <a:gd name="T7" fmla="*/ 2147483647 h 774"/>
              <a:gd name="T8" fmla="*/ 2147483647 w 982"/>
              <a:gd name="T9" fmla="*/ 2147483647 h 774"/>
              <a:gd name="T10" fmla="*/ 2147483647 w 982"/>
              <a:gd name="T11" fmla="*/ 2147483647 h 774"/>
              <a:gd name="T12" fmla="*/ 2147483647 w 982"/>
              <a:gd name="T13" fmla="*/ 2147483647 h 774"/>
              <a:gd name="T14" fmla="*/ 2147483647 w 982"/>
              <a:gd name="T15" fmla="*/ 2147483647 h 774"/>
              <a:gd name="T16" fmla="*/ 2147483647 w 982"/>
              <a:gd name="T17" fmla="*/ 2147483647 h 774"/>
              <a:gd name="T18" fmla="*/ 2147483647 w 982"/>
              <a:gd name="T19" fmla="*/ 2147483647 h 774"/>
              <a:gd name="T20" fmla="*/ 2147483647 w 982"/>
              <a:gd name="T21" fmla="*/ 2147483647 h 774"/>
              <a:gd name="T22" fmla="*/ 2147483647 w 982"/>
              <a:gd name="T23" fmla="*/ 2147483647 h 774"/>
              <a:gd name="T24" fmla="*/ 2147483647 w 982"/>
              <a:gd name="T25" fmla="*/ 2147483647 h 774"/>
              <a:gd name="T26" fmla="*/ 2147483647 w 982"/>
              <a:gd name="T27" fmla="*/ 2147483647 h 774"/>
              <a:gd name="T28" fmla="*/ 2147483647 w 982"/>
              <a:gd name="T29" fmla="*/ 2147483647 h 774"/>
              <a:gd name="T30" fmla="*/ 2147483647 w 982"/>
              <a:gd name="T31" fmla="*/ 2147483647 h 774"/>
              <a:gd name="T32" fmla="*/ 2147483647 w 982"/>
              <a:gd name="T33" fmla="*/ 2147483647 h 774"/>
              <a:gd name="T34" fmla="*/ 2147483647 w 982"/>
              <a:gd name="T35" fmla="*/ 2147483647 h 774"/>
              <a:gd name="T36" fmla="*/ 2147483647 w 982"/>
              <a:gd name="T37" fmla="*/ 2147483647 h 774"/>
              <a:gd name="T38" fmla="*/ 2147483647 w 982"/>
              <a:gd name="T39" fmla="*/ 2147483647 h 774"/>
              <a:gd name="T40" fmla="*/ 2147483647 w 982"/>
              <a:gd name="T41" fmla="*/ 2147483647 h 774"/>
              <a:gd name="T42" fmla="*/ 2147483647 w 982"/>
              <a:gd name="T43" fmla="*/ 2147483647 h 774"/>
              <a:gd name="T44" fmla="*/ 2147483647 w 982"/>
              <a:gd name="T45" fmla="*/ 2147483647 h 774"/>
              <a:gd name="T46" fmla="*/ 2147483647 w 982"/>
              <a:gd name="T47" fmla="*/ 2147483647 h 774"/>
              <a:gd name="T48" fmla="*/ 2147483647 w 982"/>
              <a:gd name="T49" fmla="*/ 2147483647 h 774"/>
              <a:gd name="T50" fmla="*/ 2147483647 w 982"/>
              <a:gd name="T51" fmla="*/ 2147483647 h 774"/>
              <a:gd name="T52" fmla="*/ 2147483647 w 982"/>
              <a:gd name="T53" fmla="*/ 0 h 774"/>
              <a:gd name="T54" fmla="*/ 2147483647 w 982"/>
              <a:gd name="T55" fmla="*/ 2147483647 h 774"/>
              <a:gd name="T56" fmla="*/ 2147483647 w 982"/>
              <a:gd name="T57" fmla="*/ 2147483647 h 774"/>
              <a:gd name="T58" fmla="*/ 2147483647 w 982"/>
              <a:gd name="T59" fmla="*/ 2147483647 h 774"/>
              <a:gd name="T60" fmla="*/ 2147483647 w 982"/>
              <a:gd name="T61" fmla="*/ 2147483647 h 774"/>
              <a:gd name="T62" fmla="*/ 2147483647 w 982"/>
              <a:gd name="T63" fmla="*/ 2147483647 h 774"/>
              <a:gd name="T64" fmla="*/ 2147483647 w 982"/>
              <a:gd name="T65" fmla="*/ 2147483647 h 774"/>
              <a:gd name="T66" fmla="*/ 2147483647 w 982"/>
              <a:gd name="T67" fmla="*/ 2147483647 h 774"/>
              <a:gd name="T68" fmla="*/ 2147483647 w 982"/>
              <a:gd name="T69" fmla="*/ 2147483647 h 774"/>
              <a:gd name="T70" fmla="*/ 2147483647 w 982"/>
              <a:gd name="T71" fmla="*/ 2147483647 h 774"/>
              <a:gd name="T72" fmla="*/ 2147483647 w 982"/>
              <a:gd name="T73" fmla="*/ 2147483647 h 774"/>
              <a:gd name="T74" fmla="*/ 2147483647 w 982"/>
              <a:gd name="T75" fmla="*/ 2147483647 h 774"/>
              <a:gd name="T76" fmla="*/ 2147483647 w 982"/>
              <a:gd name="T77" fmla="*/ 2147483647 h 774"/>
              <a:gd name="T78" fmla="*/ 2147483647 w 982"/>
              <a:gd name="T79" fmla="*/ 2147483647 h 774"/>
              <a:gd name="T80" fmla="*/ 2147483647 w 982"/>
              <a:gd name="T81" fmla="*/ 2147483647 h 774"/>
              <a:gd name="T82" fmla="*/ 2147483647 w 982"/>
              <a:gd name="T83" fmla="*/ 2147483647 h 774"/>
              <a:gd name="T84" fmla="*/ 2147483647 w 982"/>
              <a:gd name="T85" fmla="*/ 2147483647 h 774"/>
              <a:gd name="T86" fmla="*/ 2147483647 w 982"/>
              <a:gd name="T87" fmla="*/ 2147483647 h 774"/>
              <a:gd name="T88" fmla="*/ 2147483647 w 982"/>
              <a:gd name="T89" fmla="*/ 2147483647 h 774"/>
              <a:gd name="T90" fmla="*/ 2147483647 w 982"/>
              <a:gd name="T91" fmla="*/ 2147483647 h 774"/>
              <a:gd name="T92" fmla="*/ 2147483647 w 982"/>
              <a:gd name="T93" fmla="*/ 2147483647 h 774"/>
              <a:gd name="T94" fmla="*/ 2147483647 w 982"/>
              <a:gd name="T95" fmla="*/ 2147483647 h 774"/>
              <a:gd name="T96" fmla="*/ 2147483647 w 982"/>
              <a:gd name="T97" fmla="*/ 2147483647 h 774"/>
              <a:gd name="T98" fmla="*/ 2147483647 w 982"/>
              <a:gd name="T99" fmla="*/ 2147483647 h 774"/>
              <a:gd name="T100" fmla="*/ 2147483647 w 982"/>
              <a:gd name="T101" fmla="*/ 2147483647 h 774"/>
              <a:gd name="T102" fmla="*/ 2147483647 w 982"/>
              <a:gd name="T103" fmla="*/ 2147483647 h 774"/>
              <a:gd name="T104" fmla="*/ 0 w 982"/>
              <a:gd name="T105" fmla="*/ 2147483647 h 774"/>
              <a:gd name="T106" fmla="*/ 0 w 982"/>
              <a:gd name="T107" fmla="*/ 2147483647 h 774"/>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982"/>
              <a:gd name="T163" fmla="*/ 0 h 774"/>
              <a:gd name="T164" fmla="*/ 982 w 982"/>
              <a:gd name="T165" fmla="*/ 774 h 774"/>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982" h="774">
                <a:moveTo>
                  <a:pt x="0" y="774"/>
                </a:moveTo>
                <a:lnTo>
                  <a:pt x="2" y="770"/>
                </a:lnTo>
                <a:lnTo>
                  <a:pt x="8" y="754"/>
                </a:lnTo>
                <a:lnTo>
                  <a:pt x="16" y="730"/>
                </a:lnTo>
                <a:lnTo>
                  <a:pt x="32" y="698"/>
                </a:lnTo>
                <a:lnTo>
                  <a:pt x="50" y="660"/>
                </a:lnTo>
                <a:lnTo>
                  <a:pt x="76" y="618"/>
                </a:lnTo>
                <a:lnTo>
                  <a:pt x="106" y="574"/>
                </a:lnTo>
                <a:lnTo>
                  <a:pt x="142" y="528"/>
                </a:lnTo>
                <a:lnTo>
                  <a:pt x="186" y="482"/>
                </a:lnTo>
                <a:lnTo>
                  <a:pt x="236" y="438"/>
                </a:lnTo>
                <a:lnTo>
                  <a:pt x="294" y="398"/>
                </a:lnTo>
                <a:lnTo>
                  <a:pt x="360" y="360"/>
                </a:lnTo>
                <a:lnTo>
                  <a:pt x="426" y="332"/>
                </a:lnTo>
                <a:lnTo>
                  <a:pt x="488" y="314"/>
                </a:lnTo>
                <a:lnTo>
                  <a:pt x="544" y="304"/>
                </a:lnTo>
                <a:lnTo>
                  <a:pt x="594" y="300"/>
                </a:lnTo>
                <a:lnTo>
                  <a:pt x="638" y="300"/>
                </a:lnTo>
                <a:lnTo>
                  <a:pt x="678" y="304"/>
                </a:lnTo>
                <a:lnTo>
                  <a:pt x="710" y="312"/>
                </a:lnTo>
                <a:lnTo>
                  <a:pt x="736" y="320"/>
                </a:lnTo>
                <a:lnTo>
                  <a:pt x="754" y="326"/>
                </a:lnTo>
                <a:lnTo>
                  <a:pt x="766" y="332"/>
                </a:lnTo>
                <a:lnTo>
                  <a:pt x="770" y="334"/>
                </a:lnTo>
                <a:lnTo>
                  <a:pt x="680" y="476"/>
                </a:lnTo>
                <a:lnTo>
                  <a:pt x="982" y="370"/>
                </a:lnTo>
                <a:lnTo>
                  <a:pt x="912" y="0"/>
                </a:lnTo>
                <a:lnTo>
                  <a:pt x="854" y="150"/>
                </a:lnTo>
                <a:lnTo>
                  <a:pt x="850" y="148"/>
                </a:lnTo>
                <a:lnTo>
                  <a:pt x="838" y="142"/>
                </a:lnTo>
                <a:lnTo>
                  <a:pt x="822" y="134"/>
                </a:lnTo>
                <a:lnTo>
                  <a:pt x="798" y="126"/>
                </a:lnTo>
                <a:lnTo>
                  <a:pt x="768" y="120"/>
                </a:lnTo>
                <a:lnTo>
                  <a:pt x="732" y="114"/>
                </a:lnTo>
                <a:lnTo>
                  <a:pt x="692" y="110"/>
                </a:lnTo>
                <a:lnTo>
                  <a:pt x="646" y="110"/>
                </a:lnTo>
                <a:lnTo>
                  <a:pt x="596" y="116"/>
                </a:lnTo>
                <a:lnTo>
                  <a:pt x="540" y="126"/>
                </a:lnTo>
                <a:lnTo>
                  <a:pt x="482" y="146"/>
                </a:lnTo>
                <a:lnTo>
                  <a:pt x="422" y="172"/>
                </a:lnTo>
                <a:lnTo>
                  <a:pt x="356" y="210"/>
                </a:lnTo>
                <a:lnTo>
                  <a:pt x="290" y="258"/>
                </a:lnTo>
                <a:lnTo>
                  <a:pt x="230" y="310"/>
                </a:lnTo>
                <a:lnTo>
                  <a:pt x="178" y="364"/>
                </a:lnTo>
                <a:lnTo>
                  <a:pt x="136" y="422"/>
                </a:lnTo>
                <a:lnTo>
                  <a:pt x="100" y="480"/>
                </a:lnTo>
                <a:lnTo>
                  <a:pt x="72" y="536"/>
                </a:lnTo>
                <a:lnTo>
                  <a:pt x="48" y="590"/>
                </a:lnTo>
                <a:lnTo>
                  <a:pt x="30" y="640"/>
                </a:lnTo>
                <a:lnTo>
                  <a:pt x="18" y="684"/>
                </a:lnTo>
                <a:lnTo>
                  <a:pt x="8" y="722"/>
                </a:lnTo>
                <a:lnTo>
                  <a:pt x="4" y="750"/>
                </a:lnTo>
                <a:lnTo>
                  <a:pt x="0" y="768"/>
                </a:lnTo>
                <a:lnTo>
                  <a:pt x="0" y="774"/>
                </a:lnTo>
              </a:path>
            </a:pathLst>
          </a:custGeom>
          <a:solidFill>
            <a:srgbClr val="92D050"/>
          </a:solidFill>
          <a:ln>
            <a:noFill/>
          </a:ln>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Tree>
    <p:extLst>
      <p:ext uri="{BB962C8B-B14F-4D97-AF65-F5344CB8AC3E}">
        <p14:creationId xmlns:p14="http://schemas.microsoft.com/office/powerpoint/2010/main" val="1764212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8"/>
                                        </p:tgtEl>
                                        <p:attrNameLst>
                                          <p:attrName>style.visibility</p:attrName>
                                        </p:attrNameLst>
                                      </p:cBhvr>
                                      <p:to>
                                        <p:strVal val="visible"/>
                                      </p:to>
                                    </p:set>
                                    <p:anim calcmode="lin" valueType="num">
                                      <p:cBhvr additive="base">
                                        <p:cTn id="7" dur="500" fill="hold"/>
                                        <p:tgtEl>
                                          <p:spTgt spid="48"/>
                                        </p:tgtEl>
                                        <p:attrNameLst>
                                          <p:attrName>ppt_x</p:attrName>
                                        </p:attrNameLst>
                                      </p:cBhvr>
                                      <p:tavLst>
                                        <p:tav tm="0">
                                          <p:val>
                                            <p:strVal val="#ppt_x"/>
                                          </p:val>
                                        </p:tav>
                                        <p:tav tm="100000">
                                          <p:val>
                                            <p:strVal val="#ppt_x"/>
                                          </p:val>
                                        </p:tav>
                                      </p:tavLst>
                                    </p:anim>
                                    <p:anim calcmode="lin" valueType="num">
                                      <p:cBhvr additive="base">
                                        <p:cTn id="8" dur="500" fill="hold"/>
                                        <p:tgtEl>
                                          <p:spTgt spid="4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5"/>
                                        </p:tgtEl>
                                        <p:attrNameLst>
                                          <p:attrName>style.visibility</p:attrName>
                                        </p:attrNameLst>
                                      </p:cBhvr>
                                      <p:to>
                                        <p:strVal val="visible"/>
                                      </p:to>
                                    </p:set>
                                    <p:anim calcmode="lin" valueType="num">
                                      <p:cBhvr additive="base">
                                        <p:cTn id="11" dur="500" fill="hold"/>
                                        <p:tgtEl>
                                          <p:spTgt spid="45"/>
                                        </p:tgtEl>
                                        <p:attrNameLst>
                                          <p:attrName>ppt_x</p:attrName>
                                        </p:attrNameLst>
                                      </p:cBhvr>
                                      <p:tavLst>
                                        <p:tav tm="0">
                                          <p:val>
                                            <p:strVal val="#ppt_x"/>
                                          </p:val>
                                        </p:tav>
                                        <p:tav tm="100000">
                                          <p:val>
                                            <p:strVal val="#ppt_x"/>
                                          </p:val>
                                        </p:tav>
                                      </p:tavLst>
                                    </p:anim>
                                    <p:anim calcmode="lin" valueType="num">
                                      <p:cBhvr additive="base">
                                        <p:cTn id="12" dur="500" fill="hold"/>
                                        <p:tgtEl>
                                          <p:spTgt spid="45"/>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49"/>
                                        </p:tgtEl>
                                        <p:attrNameLst>
                                          <p:attrName>style.visibility</p:attrName>
                                        </p:attrNameLst>
                                      </p:cBhvr>
                                      <p:to>
                                        <p:strVal val="visible"/>
                                      </p:to>
                                    </p:set>
                                    <p:anim calcmode="lin" valueType="num">
                                      <p:cBhvr additive="base">
                                        <p:cTn id="15" dur="500" fill="hold"/>
                                        <p:tgtEl>
                                          <p:spTgt spid="49"/>
                                        </p:tgtEl>
                                        <p:attrNameLst>
                                          <p:attrName>ppt_x</p:attrName>
                                        </p:attrNameLst>
                                      </p:cBhvr>
                                      <p:tavLst>
                                        <p:tav tm="0">
                                          <p:val>
                                            <p:strVal val="#ppt_x"/>
                                          </p:val>
                                        </p:tav>
                                        <p:tav tm="100000">
                                          <p:val>
                                            <p:strVal val="#ppt_x"/>
                                          </p:val>
                                        </p:tav>
                                      </p:tavLst>
                                    </p:anim>
                                    <p:anim calcmode="lin" valueType="num">
                                      <p:cBhvr additive="base">
                                        <p:cTn id="16" dur="500" fill="hold"/>
                                        <p:tgtEl>
                                          <p:spTgt spid="49"/>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30"/>
                                        </p:tgtEl>
                                        <p:attrNameLst>
                                          <p:attrName>style.visibility</p:attrName>
                                        </p:attrNameLst>
                                      </p:cBhvr>
                                      <p:to>
                                        <p:strVal val="visible"/>
                                      </p:to>
                                    </p:set>
                                    <p:anim calcmode="lin" valueType="num">
                                      <p:cBhvr additive="base">
                                        <p:cTn id="19" dur="500" fill="hold"/>
                                        <p:tgtEl>
                                          <p:spTgt spid="30"/>
                                        </p:tgtEl>
                                        <p:attrNameLst>
                                          <p:attrName>ppt_x</p:attrName>
                                        </p:attrNameLst>
                                      </p:cBhvr>
                                      <p:tavLst>
                                        <p:tav tm="0">
                                          <p:val>
                                            <p:strVal val="#ppt_x"/>
                                          </p:val>
                                        </p:tav>
                                        <p:tav tm="100000">
                                          <p:val>
                                            <p:strVal val="#ppt_x"/>
                                          </p:val>
                                        </p:tav>
                                      </p:tavLst>
                                    </p:anim>
                                    <p:anim calcmode="lin" valueType="num">
                                      <p:cBhvr additive="base">
                                        <p:cTn id="20"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5" presetClass="entr" presetSubtype="10" fill="hold" nodeType="clickEffect">
                                  <p:stCondLst>
                                    <p:cond delay="0"/>
                                  </p:stCondLst>
                                  <p:childTnLst>
                                    <p:set>
                                      <p:cBhvr>
                                        <p:cTn id="24" dur="1" fill="hold">
                                          <p:stCondLst>
                                            <p:cond delay="0"/>
                                          </p:stCondLst>
                                        </p:cTn>
                                        <p:tgtEl>
                                          <p:spTgt spid="42"/>
                                        </p:tgtEl>
                                        <p:attrNameLst>
                                          <p:attrName>style.visibility</p:attrName>
                                        </p:attrNameLst>
                                      </p:cBhvr>
                                      <p:to>
                                        <p:strVal val="visible"/>
                                      </p:to>
                                    </p:set>
                                    <p:animEffect transition="in" filter="checkerboard(across)">
                                      <p:cBhvr>
                                        <p:cTn id="25" dur="500"/>
                                        <p:tgtEl>
                                          <p:spTgt spid="42"/>
                                        </p:tgtEl>
                                      </p:cBhvr>
                                    </p:animEffect>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43"/>
                                        </p:tgtEl>
                                        <p:attrNameLst>
                                          <p:attrName>style.visibility</p:attrName>
                                        </p:attrNameLst>
                                      </p:cBhvr>
                                      <p:to>
                                        <p:strVal val="visible"/>
                                      </p:to>
                                    </p:set>
                                    <p:anim calcmode="lin" valueType="num">
                                      <p:cBhvr additive="base">
                                        <p:cTn id="30" dur="1000" fill="hold"/>
                                        <p:tgtEl>
                                          <p:spTgt spid="43"/>
                                        </p:tgtEl>
                                        <p:attrNameLst>
                                          <p:attrName>ppt_x</p:attrName>
                                        </p:attrNameLst>
                                      </p:cBhvr>
                                      <p:tavLst>
                                        <p:tav tm="0">
                                          <p:val>
                                            <p:strVal val="#ppt_x"/>
                                          </p:val>
                                        </p:tav>
                                        <p:tav tm="100000">
                                          <p:val>
                                            <p:strVal val="#ppt_x"/>
                                          </p:val>
                                        </p:tav>
                                      </p:tavLst>
                                    </p:anim>
                                    <p:anim calcmode="lin" valueType="num">
                                      <p:cBhvr additive="base">
                                        <p:cTn id="31" dur="1000" fill="hold"/>
                                        <p:tgtEl>
                                          <p:spTgt spid="43"/>
                                        </p:tgtEl>
                                        <p:attrNameLst>
                                          <p:attrName>ppt_y</p:attrName>
                                        </p:attrNameLst>
                                      </p:cBhvr>
                                      <p:tavLst>
                                        <p:tav tm="0">
                                          <p:val>
                                            <p:strVal val="1+#ppt_h/2"/>
                                          </p:val>
                                        </p:tav>
                                        <p:tav tm="100000">
                                          <p:val>
                                            <p:strVal val="#ppt_y"/>
                                          </p:val>
                                        </p:tav>
                                      </p:tavLst>
                                    </p:anim>
                                  </p:childTnLst>
                                </p:cTn>
                              </p:par>
                              <p:par>
                                <p:cTn id="32" presetID="2" presetClass="entr" presetSubtype="4" fill="hold" grpId="0" nodeType="withEffect">
                                  <p:stCondLst>
                                    <p:cond delay="0"/>
                                  </p:stCondLst>
                                  <p:childTnLst>
                                    <p:set>
                                      <p:cBhvr>
                                        <p:cTn id="33" dur="1" fill="hold">
                                          <p:stCondLst>
                                            <p:cond delay="0"/>
                                          </p:stCondLst>
                                        </p:cTn>
                                        <p:tgtEl>
                                          <p:spTgt spid="35"/>
                                        </p:tgtEl>
                                        <p:attrNameLst>
                                          <p:attrName>style.visibility</p:attrName>
                                        </p:attrNameLst>
                                      </p:cBhvr>
                                      <p:to>
                                        <p:strVal val="visible"/>
                                      </p:to>
                                    </p:set>
                                    <p:anim calcmode="lin" valueType="num">
                                      <p:cBhvr additive="base">
                                        <p:cTn id="34" dur="1000" fill="hold"/>
                                        <p:tgtEl>
                                          <p:spTgt spid="35"/>
                                        </p:tgtEl>
                                        <p:attrNameLst>
                                          <p:attrName>ppt_x</p:attrName>
                                        </p:attrNameLst>
                                      </p:cBhvr>
                                      <p:tavLst>
                                        <p:tav tm="0">
                                          <p:val>
                                            <p:strVal val="#ppt_x"/>
                                          </p:val>
                                        </p:tav>
                                        <p:tav tm="100000">
                                          <p:val>
                                            <p:strVal val="#ppt_x"/>
                                          </p:val>
                                        </p:tav>
                                      </p:tavLst>
                                    </p:anim>
                                    <p:anim calcmode="lin" valueType="num">
                                      <p:cBhvr additive="base">
                                        <p:cTn id="35" dur="1000" fill="hold"/>
                                        <p:tgtEl>
                                          <p:spTgt spid="35"/>
                                        </p:tgtEl>
                                        <p:attrNameLst>
                                          <p:attrName>ppt_y</p:attrName>
                                        </p:attrNameLst>
                                      </p:cBhvr>
                                      <p:tavLst>
                                        <p:tav tm="0">
                                          <p:val>
                                            <p:strVal val="1+#ppt_h/2"/>
                                          </p:val>
                                        </p:tav>
                                        <p:tav tm="100000">
                                          <p:val>
                                            <p:strVal val="#ppt_y"/>
                                          </p:val>
                                        </p:tav>
                                      </p:tavLst>
                                    </p:anim>
                                  </p:childTnLst>
                                </p:cTn>
                              </p:par>
                              <p:par>
                                <p:cTn id="36" presetID="2" presetClass="entr" presetSubtype="4" fill="hold" grpId="0" nodeType="withEffect">
                                  <p:stCondLst>
                                    <p:cond delay="0"/>
                                  </p:stCondLst>
                                  <p:childTnLst>
                                    <p:set>
                                      <p:cBhvr>
                                        <p:cTn id="37" dur="1" fill="hold">
                                          <p:stCondLst>
                                            <p:cond delay="0"/>
                                          </p:stCondLst>
                                        </p:cTn>
                                        <p:tgtEl>
                                          <p:spTgt spid="34"/>
                                        </p:tgtEl>
                                        <p:attrNameLst>
                                          <p:attrName>style.visibility</p:attrName>
                                        </p:attrNameLst>
                                      </p:cBhvr>
                                      <p:to>
                                        <p:strVal val="visible"/>
                                      </p:to>
                                    </p:set>
                                    <p:anim calcmode="lin" valueType="num">
                                      <p:cBhvr additive="base">
                                        <p:cTn id="38" dur="1000" fill="hold"/>
                                        <p:tgtEl>
                                          <p:spTgt spid="34"/>
                                        </p:tgtEl>
                                        <p:attrNameLst>
                                          <p:attrName>ppt_x</p:attrName>
                                        </p:attrNameLst>
                                      </p:cBhvr>
                                      <p:tavLst>
                                        <p:tav tm="0">
                                          <p:val>
                                            <p:strVal val="#ppt_x"/>
                                          </p:val>
                                        </p:tav>
                                        <p:tav tm="100000">
                                          <p:val>
                                            <p:strVal val="#ppt_x"/>
                                          </p:val>
                                        </p:tav>
                                      </p:tavLst>
                                    </p:anim>
                                    <p:anim calcmode="lin" valueType="num">
                                      <p:cBhvr additive="base">
                                        <p:cTn id="39" dur="1000" fill="hold"/>
                                        <p:tgtEl>
                                          <p:spTgt spid="34"/>
                                        </p:tgtEl>
                                        <p:attrNameLst>
                                          <p:attrName>ppt_y</p:attrName>
                                        </p:attrNameLst>
                                      </p:cBhvr>
                                      <p:tavLst>
                                        <p:tav tm="0">
                                          <p:val>
                                            <p:strVal val="1+#ppt_h/2"/>
                                          </p:val>
                                        </p:tav>
                                        <p:tav tm="100000">
                                          <p:val>
                                            <p:strVal val="#ppt_y"/>
                                          </p:val>
                                        </p:tav>
                                      </p:tavLst>
                                    </p:anim>
                                  </p:childTnLst>
                                </p:cTn>
                              </p:par>
                              <p:par>
                                <p:cTn id="40" presetID="2" presetClass="entr" presetSubtype="4" fill="hold" grpId="0" nodeType="withEffect">
                                  <p:stCondLst>
                                    <p:cond delay="0"/>
                                  </p:stCondLst>
                                  <p:childTnLst>
                                    <p:set>
                                      <p:cBhvr>
                                        <p:cTn id="41" dur="1" fill="hold">
                                          <p:stCondLst>
                                            <p:cond delay="0"/>
                                          </p:stCondLst>
                                        </p:cTn>
                                        <p:tgtEl>
                                          <p:spTgt spid="50"/>
                                        </p:tgtEl>
                                        <p:attrNameLst>
                                          <p:attrName>style.visibility</p:attrName>
                                        </p:attrNameLst>
                                      </p:cBhvr>
                                      <p:to>
                                        <p:strVal val="visible"/>
                                      </p:to>
                                    </p:set>
                                    <p:anim calcmode="lin" valueType="num">
                                      <p:cBhvr additive="base">
                                        <p:cTn id="42" dur="1000" fill="hold"/>
                                        <p:tgtEl>
                                          <p:spTgt spid="50"/>
                                        </p:tgtEl>
                                        <p:attrNameLst>
                                          <p:attrName>ppt_x</p:attrName>
                                        </p:attrNameLst>
                                      </p:cBhvr>
                                      <p:tavLst>
                                        <p:tav tm="0">
                                          <p:val>
                                            <p:strVal val="#ppt_x"/>
                                          </p:val>
                                        </p:tav>
                                        <p:tav tm="100000">
                                          <p:val>
                                            <p:strVal val="#ppt_x"/>
                                          </p:val>
                                        </p:tav>
                                      </p:tavLst>
                                    </p:anim>
                                    <p:anim calcmode="lin" valueType="num">
                                      <p:cBhvr additive="base">
                                        <p:cTn id="43" dur="1000" fill="hold"/>
                                        <p:tgtEl>
                                          <p:spTgt spid="50"/>
                                        </p:tgtEl>
                                        <p:attrNameLst>
                                          <p:attrName>ppt_y</p:attrName>
                                        </p:attrNameLst>
                                      </p:cBhvr>
                                      <p:tavLst>
                                        <p:tav tm="0">
                                          <p:val>
                                            <p:strVal val="1+#ppt_h/2"/>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5" presetClass="entr" presetSubtype="10" fill="hold" nodeType="clickEffect">
                                  <p:stCondLst>
                                    <p:cond delay="0"/>
                                  </p:stCondLst>
                                  <p:childTnLst>
                                    <p:set>
                                      <p:cBhvr>
                                        <p:cTn id="47" dur="1" fill="hold">
                                          <p:stCondLst>
                                            <p:cond delay="0"/>
                                          </p:stCondLst>
                                        </p:cTn>
                                        <p:tgtEl>
                                          <p:spTgt spid="32"/>
                                        </p:tgtEl>
                                        <p:attrNameLst>
                                          <p:attrName>style.visibility</p:attrName>
                                        </p:attrNameLst>
                                      </p:cBhvr>
                                      <p:to>
                                        <p:strVal val="visible"/>
                                      </p:to>
                                    </p:set>
                                    <p:animEffect transition="in" filter="checkerboard(across)">
                                      <p:cBhvr>
                                        <p:cTn id="48" dur="500"/>
                                        <p:tgtEl>
                                          <p:spTgt spid="32"/>
                                        </p:tgtEl>
                                      </p:cBhvr>
                                    </p:animEffect>
                                  </p:childTnLst>
                                </p:cTn>
                              </p:par>
                            </p:childTnLst>
                          </p:cTn>
                        </p:par>
                      </p:childTnLst>
                    </p:cTn>
                  </p:par>
                  <p:par>
                    <p:cTn id="49" fill="hold">
                      <p:stCondLst>
                        <p:cond delay="indefinite"/>
                      </p:stCondLst>
                      <p:childTnLst>
                        <p:par>
                          <p:cTn id="50" fill="hold">
                            <p:stCondLst>
                              <p:cond delay="0"/>
                            </p:stCondLst>
                            <p:childTnLst>
                              <p:par>
                                <p:cTn id="51" presetID="4" presetClass="entr" presetSubtype="16" fill="hold" grpId="0" nodeType="clickEffect">
                                  <p:stCondLst>
                                    <p:cond delay="0"/>
                                  </p:stCondLst>
                                  <p:childTnLst>
                                    <p:set>
                                      <p:cBhvr>
                                        <p:cTn id="52" dur="1" fill="hold">
                                          <p:stCondLst>
                                            <p:cond delay="0"/>
                                          </p:stCondLst>
                                        </p:cTn>
                                        <p:tgtEl>
                                          <p:spTgt spid="39"/>
                                        </p:tgtEl>
                                        <p:attrNameLst>
                                          <p:attrName>style.visibility</p:attrName>
                                        </p:attrNameLst>
                                      </p:cBhvr>
                                      <p:to>
                                        <p:strVal val="visible"/>
                                      </p:to>
                                    </p:set>
                                    <p:animEffect transition="in" filter="box(in)">
                                      <p:cBhvr>
                                        <p:cTn id="53" dur="500"/>
                                        <p:tgtEl>
                                          <p:spTgt spid="39"/>
                                        </p:tgtEl>
                                      </p:cBhvr>
                                    </p:animEffect>
                                  </p:childTnLst>
                                </p:cTn>
                              </p:par>
                              <p:par>
                                <p:cTn id="54" presetID="4" presetClass="entr" presetSubtype="16" fill="hold" grpId="0" nodeType="withEffect">
                                  <p:stCondLst>
                                    <p:cond delay="0"/>
                                  </p:stCondLst>
                                  <p:childTnLst>
                                    <p:set>
                                      <p:cBhvr>
                                        <p:cTn id="55" dur="1" fill="hold">
                                          <p:stCondLst>
                                            <p:cond delay="0"/>
                                          </p:stCondLst>
                                        </p:cTn>
                                        <p:tgtEl>
                                          <p:spTgt spid="44"/>
                                        </p:tgtEl>
                                        <p:attrNameLst>
                                          <p:attrName>style.visibility</p:attrName>
                                        </p:attrNameLst>
                                      </p:cBhvr>
                                      <p:to>
                                        <p:strVal val="visible"/>
                                      </p:to>
                                    </p:set>
                                    <p:animEffect transition="in" filter="box(in)">
                                      <p:cBhvr>
                                        <p:cTn id="56" dur="500"/>
                                        <p:tgtEl>
                                          <p:spTgt spid="44"/>
                                        </p:tgtEl>
                                      </p:cBhvr>
                                    </p:animEffect>
                                  </p:childTnLst>
                                </p:cTn>
                              </p:par>
                              <p:par>
                                <p:cTn id="57" presetID="4" presetClass="entr" presetSubtype="16" fill="hold" grpId="0" nodeType="withEffect">
                                  <p:stCondLst>
                                    <p:cond delay="0"/>
                                  </p:stCondLst>
                                  <p:childTnLst>
                                    <p:set>
                                      <p:cBhvr>
                                        <p:cTn id="58" dur="1" fill="hold">
                                          <p:stCondLst>
                                            <p:cond delay="0"/>
                                          </p:stCondLst>
                                        </p:cTn>
                                        <p:tgtEl>
                                          <p:spTgt spid="38"/>
                                        </p:tgtEl>
                                        <p:attrNameLst>
                                          <p:attrName>style.visibility</p:attrName>
                                        </p:attrNameLst>
                                      </p:cBhvr>
                                      <p:to>
                                        <p:strVal val="visible"/>
                                      </p:to>
                                    </p:set>
                                    <p:animEffect transition="in" filter="box(in)">
                                      <p:cBhvr>
                                        <p:cTn id="59" dur="500"/>
                                        <p:tgtEl>
                                          <p:spTgt spid="38"/>
                                        </p:tgtEl>
                                      </p:cBhvr>
                                    </p:animEffect>
                                  </p:childTnLst>
                                </p:cTn>
                              </p:par>
                              <p:par>
                                <p:cTn id="60" presetID="4" presetClass="entr" presetSubtype="16" fill="hold" grpId="0" nodeType="withEffect">
                                  <p:stCondLst>
                                    <p:cond delay="0"/>
                                  </p:stCondLst>
                                  <p:childTnLst>
                                    <p:set>
                                      <p:cBhvr>
                                        <p:cTn id="61" dur="1" fill="hold">
                                          <p:stCondLst>
                                            <p:cond delay="0"/>
                                          </p:stCondLst>
                                        </p:cTn>
                                        <p:tgtEl>
                                          <p:spTgt spid="51"/>
                                        </p:tgtEl>
                                        <p:attrNameLst>
                                          <p:attrName>style.visibility</p:attrName>
                                        </p:attrNameLst>
                                      </p:cBhvr>
                                      <p:to>
                                        <p:strVal val="visible"/>
                                      </p:to>
                                    </p:set>
                                    <p:animEffect transition="in" filter="box(in)">
                                      <p:cBhvr>
                                        <p:cTn id="62" dur="500"/>
                                        <p:tgtEl>
                                          <p:spTgt spid="51"/>
                                        </p:tgtEl>
                                      </p:cBhvr>
                                    </p:animEffect>
                                  </p:childTnLst>
                                </p:cTn>
                              </p:par>
                            </p:childTnLst>
                          </p:cTn>
                        </p:par>
                      </p:childTnLst>
                    </p:cTn>
                  </p:par>
                  <p:par>
                    <p:cTn id="63" fill="hold">
                      <p:stCondLst>
                        <p:cond delay="indefinite"/>
                      </p:stCondLst>
                      <p:childTnLst>
                        <p:par>
                          <p:cTn id="64" fill="hold">
                            <p:stCondLst>
                              <p:cond delay="0"/>
                            </p:stCondLst>
                            <p:childTnLst>
                              <p:par>
                                <p:cTn id="65" presetID="2" presetClass="entr" presetSubtype="2" fill="hold" grpId="0" nodeType="clickEffect">
                                  <p:stCondLst>
                                    <p:cond delay="0"/>
                                  </p:stCondLst>
                                  <p:childTnLst>
                                    <p:set>
                                      <p:cBhvr>
                                        <p:cTn id="66" dur="1" fill="hold">
                                          <p:stCondLst>
                                            <p:cond delay="0"/>
                                          </p:stCondLst>
                                        </p:cTn>
                                        <p:tgtEl>
                                          <p:spTgt spid="52"/>
                                        </p:tgtEl>
                                        <p:attrNameLst>
                                          <p:attrName>style.visibility</p:attrName>
                                        </p:attrNameLst>
                                      </p:cBhvr>
                                      <p:to>
                                        <p:strVal val="visible"/>
                                      </p:to>
                                    </p:set>
                                    <p:anim calcmode="lin" valueType="num">
                                      <p:cBhvr additive="base">
                                        <p:cTn id="67" dur="500" fill="hold"/>
                                        <p:tgtEl>
                                          <p:spTgt spid="52"/>
                                        </p:tgtEl>
                                        <p:attrNameLst>
                                          <p:attrName>ppt_x</p:attrName>
                                        </p:attrNameLst>
                                      </p:cBhvr>
                                      <p:tavLst>
                                        <p:tav tm="0">
                                          <p:val>
                                            <p:strVal val="1+#ppt_w/2"/>
                                          </p:val>
                                        </p:tav>
                                        <p:tav tm="100000">
                                          <p:val>
                                            <p:strVal val="#ppt_x"/>
                                          </p:val>
                                        </p:tav>
                                      </p:tavLst>
                                    </p:anim>
                                    <p:anim calcmode="lin" valueType="num">
                                      <p:cBhvr additive="base">
                                        <p:cTn id="68" dur="500" fill="hold"/>
                                        <p:tgtEl>
                                          <p:spTgt spid="52"/>
                                        </p:tgtEl>
                                        <p:attrNameLst>
                                          <p:attrName>ppt_y</p:attrName>
                                        </p:attrNameLst>
                                      </p:cBhvr>
                                      <p:tavLst>
                                        <p:tav tm="0">
                                          <p:val>
                                            <p:strVal val="#ppt_y"/>
                                          </p:val>
                                        </p:tav>
                                        <p:tav tm="100000">
                                          <p:val>
                                            <p:strVal val="#ppt_y"/>
                                          </p:val>
                                        </p:tav>
                                      </p:tavLst>
                                    </p:anim>
                                  </p:childTnLst>
                                </p:cTn>
                              </p:par>
                              <p:par>
                                <p:cTn id="69" presetID="2" presetClass="entr" presetSubtype="2" fill="hold" grpId="0" nodeType="withEffect">
                                  <p:stCondLst>
                                    <p:cond delay="0"/>
                                  </p:stCondLst>
                                  <p:childTnLst>
                                    <p:set>
                                      <p:cBhvr>
                                        <p:cTn id="70" dur="1" fill="hold">
                                          <p:stCondLst>
                                            <p:cond delay="0"/>
                                          </p:stCondLst>
                                        </p:cTn>
                                        <p:tgtEl>
                                          <p:spTgt spid="53"/>
                                        </p:tgtEl>
                                        <p:attrNameLst>
                                          <p:attrName>style.visibility</p:attrName>
                                        </p:attrNameLst>
                                      </p:cBhvr>
                                      <p:to>
                                        <p:strVal val="visible"/>
                                      </p:to>
                                    </p:set>
                                    <p:anim calcmode="lin" valueType="num">
                                      <p:cBhvr additive="base">
                                        <p:cTn id="71" dur="500" fill="hold"/>
                                        <p:tgtEl>
                                          <p:spTgt spid="53"/>
                                        </p:tgtEl>
                                        <p:attrNameLst>
                                          <p:attrName>ppt_x</p:attrName>
                                        </p:attrNameLst>
                                      </p:cBhvr>
                                      <p:tavLst>
                                        <p:tav tm="0">
                                          <p:val>
                                            <p:strVal val="1+#ppt_w/2"/>
                                          </p:val>
                                        </p:tav>
                                        <p:tav tm="100000">
                                          <p:val>
                                            <p:strVal val="#ppt_x"/>
                                          </p:val>
                                        </p:tav>
                                      </p:tavLst>
                                    </p:anim>
                                    <p:anim calcmode="lin" valueType="num">
                                      <p:cBhvr additive="base">
                                        <p:cTn id="72" dur="500" fill="hold"/>
                                        <p:tgtEl>
                                          <p:spTgt spid="53"/>
                                        </p:tgtEl>
                                        <p:attrNameLst>
                                          <p:attrName>ppt_y</p:attrName>
                                        </p:attrNameLst>
                                      </p:cBhvr>
                                      <p:tavLst>
                                        <p:tav tm="0">
                                          <p:val>
                                            <p:strVal val="#ppt_y"/>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5" presetClass="entr" presetSubtype="10" fill="hold" nodeType="clickEffect">
                                  <p:stCondLst>
                                    <p:cond delay="0"/>
                                  </p:stCondLst>
                                  <p:childTnLst>
                                    <p:set>
                                      <p:cBhvr>
                                        <p:cTn id="76" dur="1" fill="hold">
                                          <p:stCondLst>
                                            <p:cond delay="0"/>
                                          </p:stCondLst>
                                        </p:cTn>
                                        <p:tgtEl>
                                          <p:spTgt spid="56"/>
                                        </p:tgtEl>
                                        <p:attrNameLst>
                                          <p:attrName>style.visibility</p:attrName>
                                        </p:attrNameLst>
                                      </p:cBhvr>
                                      <p:to>
                                        <p:strVal val="visible"/>
                                      </p:to>
                                    </p:set>
                                    <p:animEffect transition="in" filter="checkerboard(across)">
                                      <p:cBhvr>
                                        <p:cTn id="77" dur="500"/>
                                        <p:tgtEl>
                                          <p:spTgt spid="56"/>
                                        </p:tgtEl>
                                      </p:cBhvr>
                                    </p:animEffect>
                                  </p:childTnLst>
                                </p:cTn>
                              </p:par>
                            </p:childTnLst>
                          </p:cTn>
                        </p:par>
                      </p:childTnLst>
                    </p:cTn>
                  </p:par>
                  <p:par>
                    <p:cTn id="78" fill="hold">
                      <p:stCondLst>
                        <p:cond delay="indefinite"/>
                      </p:stCondLst>
                      <p:childTnLst>
                        <p:par>
                          <p:cTn id="79" fill="hold">
                            <p:stCondLst>
                              <p:cond delay="0"/>
                            </p:stCondLst>
                            <p:childTnLst>
                              <p:par>
                                <p:cTn id="80" presetID="4" presetClass="entr" presetSubtype="16" fill="hold" grpId="0" nodeType="clickEffect">
                                  <p:stCondLst>
                                    <p:cond delay="0"/>
                                  </p:stCondLst>
                                  <p:childTnLst>
                                    <p:set>
                                      <p:cBhvr>
                                        <p:cTn id="81" dur="1" fill="hold">
                                          <p:stCondLst>
                                            <p:cond delay="0"/>
                                          </p:stCondLst>
                                        </p:cTn>
                                        <p:tgtEl>
                                          <p:spTgt spid="27"/>
                                        </p:tgtEl>
                                        <p:attrNameLst>
                                          <p:attrName>style.visibility</p:attrName>
                                        </p:attrNameLst>
                                      </p:cBhvr>
                                      <p:to>
                                        <p:strVal val="visible"/>
                                      </p:to>
                                    </p:set>
                                    <p:animEffect transition="in" filter="box(in)">
                                      <p:cBhvr>
                                        <p:cTn id="82" dur="500"/>
                                        <p:tgtEl>
                                          <p:spTgt spid="27"/>
                                        </p:tgtEl>
                                      </p:cBhvr>
                                    </p:animEffect>
                                  </p:childTnLst>
                                </p:cTn>
                              </p:par>
                              <p:par>
                                <p:cTn id="83" presetID="4" presetClass="entr" presetSubtype="16" fill="hold" grpId="0" nodeType="withEffect">
                                  <p:stCondLst>
                                    <p:cond delay="0"/>
                                  </p:stCondLst>
                                  <p:childTnLst>
                                    <p:set>
                                      <p:cBhvr>
                                        <p:cTn id="84" dur="1" fill="hold">
                                          <p:stCondLst>
                                            <p:cond delay="0"/>
                                          </p:stCondLst>
                                        </p:cTn>
                                        <p:tgtEl>
                                          <p:spTgt spid="31"/>
                                        </p:tgtEl>
                                        <p:attrNameLst>
                                          <p:attrName>style.visibility</p:attrName>
                                        </p:attrNameLst>
                                      </p:cBhvr>
                                      <p:to>
                                        <p:strVal val="visible"/>
                                      </p:to>
                                    </p:set>
                                    <p:animEffect transition="in" filter="box(in)">
                                      <p:cBhvr>
                                        <p:cTn id="85" dur="500"/>
                                        <p:tgtEl>
                                          <p:spTgt spid="31"/>
                                        </p:tgtEl>
                                      </p:cBhvr>
                                    </p:animEffect>
                                  </p:childTnLst>
                                </p:cTn>
                              </p:par>
                              <p:par>
                                <p:cTn id="86" presetID="4" presetClass="entr" presetSubtype="16" fill="hold" grpId="0" nodeType="withEffect">
                                  <p:stCondLst>
                                    <p:cond delay="0"/>
                                  </p:stCondLst>
                                  <p:childTnLst>
                                    <p:set>
                                      <p:cBhvr>
                                        <p:cTn id="87" dur="1" fill="hold">
                                          <p:stCondLst>
                                            <p:cond delay="0"/>
                                          </p:stCondLst>
                                        </p:cTn>
                                        <p:tgtEl>
                                          <p:spTgt spid="26"/>
                                        </p:tgtEl>
                                        <p:attrNameLst>
                                          <p:attrName>style.visibility</p:attrName>
                                        </p:attrNameLst>
                                      </p:cBhvr>
                                      <p:to>
                                        <p:strVal val="visible"/>
                                      </p:to>
                                    </p:set>
                                    <p:animEffect transition="in" filter="box(in)">
                                      <p:cBhvr>
                                        <p:cTn id="88" dur="500"/>
                                        <p:tgtEl>
                                          <p:spTgt spid="26"/>
                                        </p:tgtEl>
                                      </p:cBhvr>
                                    </p:animEffect>
                                  </p:childTnLst>
                                </p:cTn>
                              </p:par>
                              <p:par>
                                <p:cTn id="89" presetID="4" presetClass="entr" presetSubtype="16" fill="hold" grpId="0" nodeType="withEffect">
                                  <p:stCondLst>
                                    <p:cond delay="0"/>
                                  </p:stCondLst>
                                  <p:childTnLst>
                                    <p:set>
                                      <p:cBhvr>
                                        <p:cTn id="90" dur="1" fill="hold">
                                          <p:stCondLst>
                                            <p:cond delay="0"/>
                                          </p:stCondLst>
                                        </p:cTn>
                                        <p:tgtEl>
                                          <p:spTgt spid="54"/>
                                        </p:tgtEl>
                                        <p:attrNameLst>
                                          <p:attrName>style.visibility</p:attrName>
                                        </p:attrNameLst>
                                      </p:cBhvr>
                                      <p:to>
                                        <p:strVal val="visible"/>
                                      </p:to>
                                    </p:set>
                                    <p:animEffect transition="in" filter="box(in)">
                                      <p:cBhvr>
                                        <p:cTn id="91"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autoUpdateAnimBg="0"/>
      <p:bldP spid="34" grpId="0" animBg="1" autoUpdateAnimBg="0"/>
      <p:bldP spid="35" grpId="0" animBg="1" autoUpdateAnimBg="0"/>
      <p:bldP spid="38" grpId="0" animBg="1" autoUpdateAnimBg="0"/>
      <p:bldP spid="39" grpId="0" animBg="1" autoUpdateAnimBg="0"/>
      <p:bldP spid="43" grpId="0" autoUpdateAnimBg="0"/>
      <p:bldP spid="44" grpId="0" autoUpdateAnimBg="0"/>
      <p:bldP spid="45" grpId="0" animBg="1" autoUpdateAnimBg="0"/>
      <p:bldP spid="48" grpId="0" autoUpdateAnimBg="0"/>
      <p:bldP spid="49" grpId="0" autoUpdateAnimBg="0"/>
      <p:bldP spid="50" grpId="0" autoUpdateAnimBg="0"/>
      <p:bldP spid="51" grpId="0" autoUpdateAnimBg="0"/>
      <p:bldP spid="52" grpId="0" animBg="1" autoUpdateAnimBg="0"/>
      <p:bldP spid="53" grpId="0" animBg="1" autoUpdateAnimBg="0"/>
      <p:bldP spid="26" grpId="0" animBg="1" autoUpdateAnimBg="0"/>
      <p:bldP spid="27" grpId="0" animBg="1" autoUpdateAnimBg="0"/>
      <p:bldP spid="31" grpId="0" autoUpdateAnimBg="0"/>
      <p:bldP spid="54" grpId="0" autoUpdateAnimBg="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273021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advTm="612">
        <p:fade/>
      </p:transition>
    </mc:Choice>
    <mc:Fallback xmlns="">
      <p:transition spd="med" advTm="612">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01269" y="270823"/>
            <a:ext cx="6422095" cy="482670"/>
          </a:xfrm>
        </p:spPr>
        <p:txBody>
          <a:bodyPr>
            <a:noAutofit/>
          </a:bodyPr>
          <a:lstStyle/>
          <a:p>
            <a:r>
              <a:rPr lang="en-US" altLang="zh-CN" dirty="0"/>
              <a:t>2.1 </a:t>
            </a:r>
            <a:r>
              <a:rPr lang="zh-CN" altLang="en-US" dirty="0"/>
              <a:t>推荐系统和算法</a:t>
            </a:r>
          </a:p>
        </p:txBody>
      </p:sp>
      <p:sp>
        <p:nvSpPr>
          <p:cNvPr id="5" name="Rectangle 2"/>
          <p:cNvSpPr>
            <a:spLocks noChangeArrowheads="1"/>
          </p:cNvSpPr>
          <p:nvPr/>
        </p:nvSpPr>
        <p:spPr bwMode="auto">
          <a:xfrm>
            <a:off x="2286136" y="245612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pSp>
        <p:nvGrpSpPr>
          <p:cNvPr id="18" name="Group 3"/>
          <p:cNvGrpSpPr>
            <a:grpSpLocks/>
          </p:cNvGrpSpPr>
          <p:nvPr/>
        </p:nvGrpSpPr>
        <p:grpSpPr bwMode="auto">
          <a:xfrm>
            <a:off x="1730829" y="1013413"/>
            <a:ext cx="4784357" cy="571200"/>
            <a:chOff x="480" y="864"/>
            <a:chExt cx="2085" cy="720"/>
          </a:xfrm>
        </p:grpSpPr>
        <p:sp>
          <p:nvSpPr>
            <p:cNvPr id="19" name="AutoShape 6"/>
            <p:cNvSpPr>
              <a:spLocks noChangeArrowheads="1"/>
            </p:cNvSpPr>
            <p:nvPr/>
          </p:nvSpPr>
          <p:spPr bwMode="auto">
            <a:xfrm>
              <a:off x="1317" y="864"/>
              <a:ext cx="1248" cy="720"/>
            </a:xfrm>
            <a:prstGeom prst="homePlate">
              <a:avLst>
                <a:gd name="adj" fmla="val 43333"/>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400">
                  <a:solidFill>
                    <a:schemeClr val="tx1"/>
                  </a:solidFill>
                  <a:latin typeface="Book Antiqua" panose="02040602050305030304" pitchFamily="18" charset="0"/>
                  <a:ea typeface="宋体" panose="02010600030101010101" pitchFamily="2" charset="-122"/>
                </a:defRPr>
              </a:lvl1pPr>
              <a:lvl2pPr marL="742950" indent="-285750">
                <a:defRPr sz="1400">
                  <a:solidFill>
                    <a:schemeClr val="tx1"/>
                  </a:solidFill>
                  <a:latin typeface="Book Antiqua" panose="02040602050305030304" pitchFamily="18" charset="0"/>
                  <a:ea typeface="宋体" panose="02010600030101010101" pitchFamily="2" charset="-122"/>
                </a:defRPr>
              </a:lvl2pPr>
              <a:lvl3pPr marL="1143000" indent="-228600">
                <a:defRPr sz="1400">
                  <a:solidFill>
                    <a:schemeClr val="tx1"/>
                  </a:solidFill>
                  <a:latin typeface="Book Antiqua" panose="02040602050305030304" pitchFamily="18" charset="0"/>
                  <a:ea typeface="宋体" panose="02010600030101010101" pitchFamily="2" charset="-122"/>
                </a:defRPr>
              </a:lvl3pPr>
              <a:lvl4pPr marL="1600200" indent="-228600">
                <a:defRPr sz="1400">
                  <a:solidFill>
                    <a:schemeClr val="tx1"/>
                  </a:solidFill>
                  <a:latin typeface="Book Antiqua" panose="02040602050305030304" pitchFamily="18" charset="0"/>
                  <a:ea typeface="宋体" panose="02010600030101010101" pitchFamily="2" charset="-122"/>
                </a:defRPr>
              </a:lvl4pPr>
              <a:lvl5pPr marL="2057400" indent="-228600">
                <a:defRPr sz="1400">
                  <a:solidFill>
                    <a:schemeClr val="tx1"/>
                  </a:solidFill>
                  <a:latin typeface="Book Antiqua" panose="02040602050305030304" pitchFamily="18" charset="0"/>
                  <a:ea typeface="宋体" panose="02010600030101010101" pitchFamily="2" charset="-122"/>
                </a:defRPr>
              </a:lvl5pPr>
              <a:lvl6pPr marL="25146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6pPr>
              <a:lvl7pPr marL="29718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7pPr>
              <a:lvl8pPr marL="34290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8pPr>
              <a:lvl9pPr marL="38862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9pPr>
            </a:lstStyle>
            <a:p>
              <a:endParaRPr lang="zh-CN" altLang="en-US" dirty="0"/>
            </a:p>
          </p:txBody>
        </p:sp>
        <p:sp>
          <p:nvSpPr>
            <p:cNvPr id="20" name="AutoShape 8"/>
            <p:cNvSpPr>
              <a:spLocks noChangeArrowheads="1"/>
            </p:cNvSpPr>
            <p:nvPr/>
          </p:nvSpPr>
          <p:spPr bwMode="auto">
            <a:xfrm>
              <a:off x="480" y="864"/>
              <a:ext cx="1125" cy="720"/>
            </a:xfrm>
            <a:prstGeom prst="homePlate">
              <a:avLst>
                <a:gd name="adj" fmla="val 43333"/>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400">
                  <a:solidFill>
                    <a:schemeClr val="tx1"/>
                  </a:solidFill>
                  <a:latin typeface="Book Antiqua" panose="02040602050305030304" pitchFamily="18" charset="0"/>
                  <a:ea typeface="宋体" panose="02010600030101010101" pitchFamily="2" charset="-122"/>
                </a:defRPr>
              </a:lvl1pPr>
              <a:lvl2pPr marL="742950" indent="-285750">
                <a:defRPr sz="1400">
                  <a:solidFill>
                    <a:schemeClr val="tx1"/>
                  </a:solidFill>
                  <a:latin typeface="Book Antiqua" panose="02040602050305030304" pitchFamily="18" charset="0"/>
                  <a:ea typeface="宋体" panose="02010600030101010101" pitchFamily="2" charset="-122"/>
                </a:defRPr>
              </a:lvl2pPr>
              <a:lvl3pPr marL="1143000" indent="-228600">
                <a:defRPr sz="1400">
                  <a:solidFill>
                    <a:schemeClr val="tx1"/>
                  </a:solidFill>
                  <a:latin typeface="Book Antiqua" panose="02040602050305030304" pitchFamily="18" charset="0"/>
                  <a:ea typeface="宋体" panose="02010600030101010101" pitchFamily="2" charset="-122"/>
                </a:defRPr>
              </a:lvl3pPr>
              <a:lvl4pPr marL="1600200" indent="-228600">
                <a:defRPr sz="1400">
                  <a:solidFill>
                    <a:schemeClr val="tx1"/>
                  </a:solidFill>
                  <a:latin typeface="Book Antiqua" panose="02040602050305030304" pitchFamily="18" charset="0"/>
                  <a:ea typeface="宋体" panose="02010600030101010101" pitchFamily="2" charset="-122"/>
                </a:defRPr>
              </a:lvl4pPr>
              <a:lvl5pPr marL="2057400" indent="-228600">
                <a:defRPr sz="1400">
                  <a:solidFill>
                    <a:schemeClr val="tx1"/>
                  </a:solidFill>
                  <a:latin typeface="Book Antiqua" panose="02040602050305030304" pitchFamily="18" charset="0"/>
                  <a:ea typeface="宋体" panose="02010600030101010101" pitchFamily="2" charset="-122"/>
                </a:defRPr>
              </a:lvl5pPr>
              <a:lvl6pPr marL="25146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6pPr>
              <a:lvl7pPr marL="29718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7pPr>
              <a:lvl8pPr marL="34290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8pPr>
              <a:lvl9pPr marL="38862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9pPr>
            </a:lstStyle>
            <a:p>
              <a:endParaRPr lang="zh-CN" altLang="en-US"/>
            </a:p>
          </p:txBody>
        </p:sp>
        <p:sp>
          <p:nvSpPr>
            <p:cNvPr id="21" name="Text Box 9"/>
            <p:cNvSpPr txBox="1">
              <a:spLocks noChangeArrowheads="1"/>
            </p:cNvSpPr>
            <p:nvPr/>
          </p:nvSpPr>
          <p:spPr bwMode="auto">
            <a:xfrm>
              <a:off x="722" y="988"/>
              <a:ext cx="797" cy="504"/>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1400">
                  <a:solidFill>
                    <a:schemeClr val="tx1"/>
                  </a:solidFill>
                  <a:latin typeface="Book Antiqua" panose="02040602050305030304" pitchFamily="18" charset="0"/>
                  <a:ea typeface="宋体" panose="02010600030101010101" pitchFamily="2" charset="-122"/>
                </a:defRPr>
              </a:lvl1pPr>
              <a:lvl2pPr marL="742950" indent="-285750">
                <a:defRPr sz="1400">
                  <a:solidFill>
                    <a:schemeClr val="tx1"/>
                  </a:solidFill>
                  <a:latin typeface="Book Antiqua" panose="02040602050305030304" pitchFamily="18" charset="0"/>
                  <a:ea typeface="宋体" panose="02010600030101010101" pitchFamily="2" charset="-122"/>
                </a:defRPr>
              </a:lvl2pPr>
              <a:lvl3pPr marL="1143000" indent="-228600">
                <a:defRPr sz="1400">
                  <a:solidFill>
                    <a:schemeClr val="tx1"/>
                  </a:solidFill>
                  <a:latin typeface="Book Antiqua" panose="02040602050305030304" pitchFamily="18" charset="0"/>
                  <a:ea typeface="宋体" panose="02010600030101010101" pitchFamily="2" charset="-122"/>
                </a:defRPr>
              </a:lvl3pPr>
              <a:lvl4pPr marL="1600200" indent="-228600">
                <a:defRPr sz="1400">
                  <a:solidFill>
                    <a:schemeClr val="tx1"/>
                  </a:solidFill>
                  <a:latin typeface="Book Antiqua" panose="02040602050305030304" pitchFamily="18" charset="0"/>
                  <a:ea typeface="宋体" panose="02010600030101010101" pitchFamily="2" charset="-122"/>
                </a:defRPr>
              </a:lvl4pPr>
              <a:lvl5pPr marL="2057400" indent="-228600">
                <a:defRPr sz="1400">
                  <a:solidFill>
                    <a:schemeClr val="tx1"/>
                  </a:solidFill>
                  <a:latin typeface="Book Antiqua" panose="02040602050305030304" pitchFamily="18" charset="0"/>
                  <a:ea typeface="宋体" panose="02010600030101010101" pitchFamily="2" charset="-122"/>
                </a:defRPr>
              </a:lvl5pPr>
              <a:lvl6pPr marL="25146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6pPr>
              <a:lvl7pPr marL="29718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7pPr>
              <a:lvl8pPr marL="34290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8pPr>
              <a:lvl9pPr marL="38862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9pPr>
            </a:lstStyle>
            <a:p>
              <a:pPr eaLnBrk="1" hangingPunct="1">
                <a:lnSpc>
                  <a:spcPct val="100000"/>
                </a:lnSpc>
                <a:spcBef>
                  <a:spcPct val="0"/>
                </a:spcBef>
                <a:buFontTx/>
                <a:buNone/>
              </a:pPr>
              <a:r>
                <a:rPr kumimoji="1" lang="zh-CN" altLang="en-US" sz="2000" dirty="0" smtClean="0">
                  <a:latin typeface="Times New Roman" panose="02020603050405020304" pitchFamily="18" charset="0"/>
                </a:rPr>
                <a:t>推荐系统</a:t>
              </a:r>
              <a:endParaRPr kumimoji="1" lang="zh-CN" altLang="en-US" sz="2000" dirty="0">
                <a:latin typeface="Times New Roman" panose="02020603050405020304" pitchFamily="18" charset="0"/>
              </a:endParaRPr>
            </a:p>
          </p:txBody>
        </p:sp>
        <p:sp>
          <p:nvSpPr>
            <p:cNvPr id="22" name="Text Box 11"/>
            <p:cNvSpPr txBox="1">
              <a:spLocks noChangeArrowheads="1"/>
            </p:cNvSpPr>
            <p:nvPr/>
          </p:nvSpPr>
          <p:spPr bwMode="auto">
            <a:xfrm>
              <a:off x="1706" y="988"/>
              <a:ext cx="636" cy="504"/>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1400">
                  <a:solidFill>
                    <a:schemeClr val="tx1"/>
                  </a:solidFill>
                  <a:latin typeface="Book Antiqua" panose="02040602050305030304" pitchFamily="18" charset="0"/>
                  <a:ea typeface="宋体" panose="02010600030101010101" pitchFamily="2" charset="-122"/>
                </a:defRPr>
              </a:lvl1pPr>
              <a:lvl2pPr marL="742950" indent="-285750">
                <a:defRPr sz="1400">
                  <a:solidFill>
                    <a:schemeClr val="tx1"/>
                  </a:solidFill>
                  <a:latin typeface="Book Antiqua" panose="02040602050305030304" pitchFamily="18" charset="0"/>
                  <a:ea typeface="宋体" panose="02010600030101010101" pitchFamily="2" charset="-122"/>
                </a:defRPr>
              </a:lvl2pPr>
              <a:lvl3pPr marL="1143000" indent="-228600">
                <a:defRPr sz="1400">
                  <a:solidFill>
                    <a:schemeClr val="tx1"/>
                  </a:solidFill>
                  <a:latin typeface="Book Antiqua" panose="02040602050305030304" pitchFamily="18" charset="0"/>
                  <a:ea typeface="宋体" panose="02010600030101010101" pitchFamily="2" charset="-122"/>
                </a:defRPr>
              </a:lvl3pPr>
              <a:lvl4pPr marL="1600200" indent="-228600">
                <a:defRPr sz="1400">
                  <a:solidFill>
                    <a:schemeClr val="tx1"/>
                  </a:solidFill>
                  <a:latin typeface="Book Antiqua" panose="02040602050305030304" pitchFamily="18" charset="0"/>
                  <a:ea typeface="宋体" panose="02010600030101010101" pitchFamily="2" charset="-122"/>
                </a:defRPr>
              </a:lvl4pPr>
              <a:lvl5pPr marL="2057400" indent="-228600">
                <a:defRPr sz="1400">
                  <a:solidFill>
                    <a:schemeClr val="tx1"/>
                  </a:solidFill>
                  <a:latin typeface="Book Antiqua" panose="02040602050305030304" pitchFamily="18" charset="0"/>
                  <a:ea typeface="宋体" panose="02010600030101010101" pitchFamily="2" charset="-122"/>
                </a:defRPr>
              </a:lvl5pPr>
              <a:lvl6pPr marL="25146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6pPr>
              <a:lvl7pPr marL="29718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7pPr>
              <a:lvl8pPr marL="34290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8pPr>
              <a:lvl9pPr marL="3886200" indent="-228600" eaLnBrk="0" fontAlgn="base" hangingPunct="0">
                <a:lnSpc>
                  <a:spcPct val="90000"/>
                </a:lnSpc>
                <a:spcBef>
                  <a:spcPct val="50000"/>
                </a:spcBef>
                <a:spcAft>
                  <a:spcPct val="0"/>
                </a:spcAft>
                <a:buFont typeface="Wingdings" panose="05000000000000000000" pitchFamily="2" charset="2"/>
                <a:buChar char="n"/>
                <a:defRPr sz="1400">
                  <a:solidFill>
                    <a:schemeClr val="tx1"/>
                  </a:solidFill>
                  <a:latin typeface="Book Antiqua" panose="02040602050305030304" pitchFamily="18" charset="0"/>
                  <a:ea typeface="宋体" panose="02010600030101010101" pitchFamily="2" charset="-122"/>
                </a:defRPr>
              </a:lvl9pPr>
            </a:lstStyle>
            <a:p>
              <a:pPr algn="ctr" eaLnBrk="1" hangingPunct="1">
                <a:lnSpc>
                  <a:spcPct val="100000"/>
                </a:lnSpc>
                <a:spcBef>
                  <a:spcPct val="0"/>
                </a:spcBef>
                <a:buFontTx/>
                <a:buNone/>
              </a:pPr>
              <a:r>
                <a:rPr kumimoji="1" lang="zh-CN" altLang="en-US" sz="2000" dirty="0">
                  <a:latin typeface="Times New Roman" panose="02020603050405020304" pitchFamily="18" charset="0"/>
                </a:rPr>
                <a:t>推荐算法</a:t>
              </a:r>
            </a:p>
          </p:txBody>
        </p:sp>
      </p:grpSp>
      <p:sp>
        <p:nvSpPr>
          <p:cNvPr id="24" name="矩形 23"/>
          <p:cNvSpPr/>
          <p:nvPr/>
        </p:nvSpPr>
        <p:spPr>
          <a:xfrm>
            <a:off x="1730828" y="2031116"/>
            <a:ext cx="3322435" cy="3831818"/>
          </a:xfrm>
          <a:prstGeom prst="rect">
            <a:avLst/>
          </a:prstGeom>
        </p:spPr>
        <p:txBody>
          <a:bodyPr wrap="square">
            <a:spAutoFit/>
          </a:bodyPr>
          <a:lstStyle/>
          <a:p>
            <a:pPr>
              <a:lnSpc>
                <a:spcPct val="150000"/>
              </a:lnSpc>
            </a:pPr>
            <a:r>
              <a:rPr lang="zh-CN" altLang="zh-CN" dirty="0">
                <a:latin typeface="Times New Roman" panose="02020603050405020304" pitchFamily="18" charset="0"/>
                <a:ea typeface="宋体" panose="02010600030101010101" pitchFamily="2" charset="-122"/>
                <a:cs typeface="宋体" panose="02010600030101010101" pitchFamily="2" charset="-122"/>
              </a:rPr>
              <a:t>推荐系统是解决信息超载问题一个非常实用的方法，从用户的个人信息、历史轨迹、社交关系等因素中，提取出用户的信息需求、兴趣等，进行个性化计算。好的推荐系统不仅能够为用户提供好的服务，还能增加用户与推荐系统的黏性，让用户产生依赖。</a:t>
            </a:r>
            <a:endParaRPr lang="zh-CN" altLang="en-US" dirty="0"/>
          </a:p>
        </p:txBody>
      </p:sp>
      <p:graphicFrame>
        <p:nvGraphicFramePr>
          <p:cNvPr id="10" name="对象 9"/>
          <p:cNvGraphicFramePr>
            <a:graphicFrameLocks noChangeAspect="1"/>
          </p:cNvGraphicFramePr>
          <p:nvPr>
            <p:extLst>
              <p:ext uri="{D42A27DB-BD31-4B8C-83A1-F6EECF244321}">
                <p14:modId xmlns:p14="http://schemas.microsoft.com/office/powerpoint/2010/main" val="2439145248"/>
              </p:ext>
            </p:extLst>
          </p:nvPr>
        </p:nvGraphicFramePr>
        <p:xfrm>
          <a:off x="5811846" y="2622441"/>
          <a:ext cx="5413019" cy="2649168"/>
        </p:xfrm>
        <a:graphic>
          <a:graphicData uri="http://schemas.openxmlformats.org/presentationml/2006/ole">
            <mc:AlternateContent xmlns:mc="http://schemas.openxmlformats.org/markup-compatibility/2006">
              <mc:Choice xmlns:v="urn:schemas-microsoft-com:vml" Requires="v">
                <p:oleObj spid="_x0000_s16418" name="Visio" r:id="rId3" imgW="6210212" imgH="3257550" progId="Visio.Drawing.15">
                  <p:embed/>
                </p:oleObj>
              </mc:Choice>
              <mc:Fallback>
                <p:oleObj name="Visio" r:id="rId3" imgW="6210212" imgH="3257550" progId="Visio.Drawing.15">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l="2289" r="14613" b="22034"/>
                      <a:stretch>
                        <a:fillRect/>
                      </a:stretch>
                    </p:blipFill>
                    <p:spPr bwMode="auto">
                      <a:xfrm>
                        <a:off x="5811846" y="2622441"/>
                        <a:ext cx="5413019" cy="2649168"/>
                      </a:xfrm>
                      <a:prstGeom prst="rect">
                        <a:avLst/>
                      </a:prstGeom>
                      <a:noFill/>
                    </p:spPr>
                  </p:pic>
                </p:oleObj>
              </mc:Fallback>
            </mc:AlternateContent>
          </a:graphicData>
        </a:graphic>
      </p:graphicFrame>
    </p:spTree>
    <p:extLst>
      <p:ext uri="{BB962C8B-B14F-4D97-AF65-F5344CB8AC3E}">
        <p14:creationId xmlns:p14="http://schemas.microsoft.com/office/powerpoint/2010/main" val="2316033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 calcmode="lin" valueType="num">
                                      <p:cBhvr additive="base">
                                        <p:cTn id="12" dur="500" fill="hold"/>
                                        <p:tgtEl>
                                          <p:spTgt spid="18"/>
                                        </p:tgtEl>
                                        <p:attrNameLst>
                                          <p:attrName>ppt_x</p:attrName>
                                        </p:attrNameLst>
                                      </p:cBhvr>
                                      <p:tavLst>
                                        <p:tav tm="0">
                                          <p:val>
                                            <p:strVal val="0-#ppt_w/2"/>
                                          </p:val>
                                        </p:tav>
                                        <p:tav tm="100000">
                                          <p:val>
                                            <p:strVal val="#ppt_x"/>
                                          </p:val>
                                        </p:tav>
                                      </p:tavLst>
                                    </p:anim>
                                    <p:anim calcmode="lin" valueType="num">
                                      <p:cBhvr additive="base">
                                        <p:cTn id="13" dur="500" fill="hold"/>
                                        <p:tgtEl>
                                          <p:spTgt spid="18"/>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4"/>
                                        </p:tgtEl>
                                        <p:attrNameLst>
                                          <p:attrName>style.visibility</p:attrName>
                                        </p:attrNameLst>
                                      </p:cBhvr>
                                      <p:to>
                                        <p:strVal val="visible"/>
                                      </p:to>
                                    </p:set>
                                    <p:animEffect transition="in" filter="fade">
                                      <p:cBhvr>
                                        <p:cTn id="18" dur="500"/>
                                        <p:tgtEl>
                                          <p:spTgt spid="2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4" grpId="0"/>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9">
      <a:majorFont>
        <a:latin typeface="Times New Roman"/>
        <a:ea typeface="微软雅黑"/>
        <a:cs typeface=""/>
      </a:majorFont>
      <a:minorFont>
        <a:latin typeface="Times New Roman"/>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5207</TotalTime>
  <Words>3179</Words>
  <Application>Microsoft Office PowerPoint</Application>
  <PresentationFormat>宽屏</PresentationFormat>
  <Paragraphs>301</Paragraphs>
  <Slides>44</Slides>
  <Notes>9</Notes>
  <HiddenSlides>0</HiddenSlides>
  <MMClips>0</MMClips>
  <ScaleCrop>false</ScaleCrop>
  <HeadingPairs>
    <vt:vector size="8" baseType="variant">
      <vt:variant>
        <vt:lpstr>已用的字体</vt:lpstr>
      </vt:variant>
      <vt:variant>
        <vt:i4>20</vt:i4>
      </vt:variant>
      <vt:variant>
        <vt:lpstr>主题</vt:lpstr>
      </vt:variant>
      <vt:variant>
        <vt:i4>1</vt:i4>
      </vt:variant>
      <vt:variant>
        <vt:lpstr>嵌入 OLE 服务器</vt:lpstr>
      </vt:variant>
      <vt:variant>
        <vt:i4>2</vt:i4>
      </vt:variant>
      <vt:variant>
        <vt:lpstr>幻灯片标题</vt:lpstr>
      </vt:variant>
      <vt:variant>
        <vt:i4>44</vt:i4>
      </vt:variant>
    </vt:vector>
  </HeadingPairs>
  <TitlesOfParts>
    <vt:vector size="67" baseType="lpstr">
      <vt:lpstr>Levenim MT</vt:lpstr>
      <vt:lpstr>Broadway</vt:lpstr>
      <vt:lpstr>Arial Unicode MS</vt:lpstr>
      <vt:lpstr>Wingdings</vt:lpstr>
      <vt:lpstr>幼圆</vt:lpstr>
      <vt:lpstr>Calibri</vt:lpstr>
      <vt:lpstr>仿宋_GB2312</vt:lpstr>
      <vt:lpstr>Times New Roman</vt:lpstr>
      <vt:lpstr>Cambria</vt:lpstr>
      <vt:lpstr>Helvetica</vt:lpstr>
      <vt:lpstr>Book Antiqua</vt:lpstr>
      <vt:lpstr>黑体</vt:lpstr>
      <vt:lpstr>楷体_GB2312</vt:lpstr>
      <vt:lpstr>华文中宋</vt:lpstr>
      <vt:lpstr>宋体</vt:lpstr>
      <vt:lpstr>Arial</vt:lpstr>
      <vt:lpstr>华文楷体</vt:lpstr>
      <vt:lpstr>Cambria Math</vt:lpstr>
      <vt:lpstr>微软雅黑</vt:lpstr>
      <vt:lpstr>汉仪菱心体简</vt:lpstr>
      <vt:lpstr>Office 主题</vt:lpstr>
      <vt:lpstr>Visio</vt:lpstr>
      <vt:lpstr>Equation</vt:lpstr>
      <vt:lpstr>PowerPoint 演示文稿</vt:lpstr>
      <vt:lpstr>PowerPoint 演示文稿</vt:lpstr>
      <vt:lpstr>PowerPoint 演示文稿</vt:lpstr>
      <vt:lpstr>PowerPoint 演示文稿</vt:lpstr>
      <vt:lpstr>研究背景</vt:lpstr>
      <vt:lpstr>研究意义</vt:lpstr>
      <vt:lpstr>研究内容</vt:lpstr>
      <vt:lpstr>PowerPoint 演示文稿</vt:lpstr>
      <vt:lpstr>2.1 推荐系统和算法</vt:lpstr>
      <vt:lpstr>2.1 推荐系统和算法</vt:lpstr>
      <vt:lpstr>2.1 推荐系统和算法</vt:lpstr>
      <vt:lpstr>PowerPoint 演示文稿</vt:lpstr>
      <vt:lpstr>2.3 评价指标</vt:lpstr>
      <vt:lpstr>PowerPoint 演示文稿</vt:lpstr>
      <vt:lpstr>3.1 微博内容研究</vt:lpstr>
      <vt:lpstr>3.2 预处理流程</vt:lpstr>
      <vt:lpstr>PowerPoint 演示文稿</vt:lpstr>
      <vt:lpstr>3.3 SEM推荐算法</vt:lpstr>
      <vt:lpstr>3.3 SEM推荐算法</vt:lpstr>
      <vt:lpstr>3.3 SEM推荐算法</vt:lpstr>
      <vt:lpstr>3.4 实验</vt:lpstr>
      <vt:lpstr>3.4 实验</vt:lpstr>
      <vt:lpstr>实验</vt:lpstr>
      <vt:lpstr>实验</vt:lpstr>
      <vt:lpstr>实验</vt:lpstr>
      <vt:lpstr>实验</vt:lpstr>
      <vt:lpstr>PowerPoint 演示文稿</vt:lpstr>
      <vt:lpstr>交叉文本相似性和情感分析</vt:lpstr>
      <vt:lpstr>情感分析</vt:lpstr>
      <vt:lpstr>融合文本语义和情感分析的ESEM模型</vt:lpstr>
      <vt:lpstr>融合文本语义和情感分析</vt:lpstr>
      <vt:lpstr>融合文本语义和情感分析</vt:lpstr>
      <vt:lpstr>数据集和实验</vt:lpstr>
      <vt:lpstr>PowerPoint 演示文稿</vt:lpstr>
      <vt:lpstr>PowerPoint 演示文稿</vt:lpstr>
      <vt:lpstr>系统设计</vt:lpstr>
      <vt:lpstr>推荐算法流程图</vt:lpstr>
      <vt:lpstr>运行结果</vt:lpstr>
      <vt:lpstr>PowerPoint 演示文稿</vt:lpstr>
      <vt:lpstr>论文总结</vt:lpstr>
      <vt:lpstr>未来工作</vt:lpstr>
      <vt:lpstr>PowerPoint 演示文稿</vt:lpstr>
      <vt:lpstr>PowerPoint 演示文稿</vt:lpstr>
      <vt:lpstr>PowerPoint 演示文稿</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小清新-开题报告模板</dc:title>
  <dc:creator>王宝慧;彗除心尘</dc:creator>
  <cp:lastModifiedBy>boyu sun</cp:lastModifiedBy>
  <cp:revision>477</cp:revision>
  <dcterms:created xsi:type="dcterms:W3CDTF">2014-11-22T22:14:47Z</dcterms:created>
  <dcterms:modified xsi:type="dcterms:W3CDTF">2016-05-20T07:15:30Z</dcterms:modified>
</cp:coreProperties>
</file>